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957" r:id="rId2"/>
    <p:sldId id="788" r:id="rId3"/>
    <p:sldId id="956" r:id="rId4"/>
    <p:sldId id="1866" r:id="rId5"/>
    <p:sldId id="1867" r:id="rId6"/>
    <p:sldId id="256" r:id="rId7"/>
    <p:sldId id="257" r:id="rId8"/>
    <p:sldId id="302" r:id="rId9"/>
    <p:sldId id="259" r:id="rId10"/>
    <p:sldId id="318" r:id="rId11"/>
    <p:sldId id="262" r:id="rId12"/>
    <p:sldId id="320" r:id="rId13"/>
    <p:sldId id="321" r:id="rId14"/>
    <p:sldId id="319" r:id="rId15"/>
    <p:sldId id="268" r:id="rId16"/>
    <p:sldId id="316" r:id="rId17"/>
    <p:sldId id="270" r:id="rId18"/>
    <p:sldId id="299" r:id="rId19"/>
    <p:sldId id="300" r:id="rId20"/>
    <p:sldId id="271" r:id="rId21"/>
    <p:sldId id="297" r:id="rId22"/>
    <p:sldId id="274" r:id="rId23"/>
    <p:sldId id="296" r:id="rId24"/>
    <p:sldId id="307" r:id="rId25"/>
    <p:sldId id="312" r:id="rId26"/>
    <p:sldId id="293" r:id="rId27"/>
    <p:sldId id="322" r:id="rId28"/>
    <p:sldId id="294" r:id="rId29"/>
    <p:sldId id="295" r:id="rId30"/>
    <p:sldId id="958" r:id="rId31"/>
    <p:sldId id="959" r:id="rId32"/>
    <p:sldId id="960" r:id="rId33"/>
    <p:sldId id="961" r:id="rId34"/>
    <p:sldId id="323" r:id="rId35"/>
    <p:sldId id="281" r:id="rId36"/>
    <p:sldId id="282" r:id="rId37"/>
    <p:sldId id="283" r:id="rId38"/>
    <p:sldId id="313" r:id="rId39"/>
    <p:sldId id="284" r:id="rId40"/>
    <p:sldId id="287" r:id="rId41"/>
    <p:sldId id="310" r:id="rId42"/>
    <p:sldId id="314" r:id="rId43"/>
    <p:sldId id="303" r:id="rId44"/>
    <p:sldId id="305" r:id="rId45"/>
    <p:sldId id="962" r:id="rId46"/>
    <p:sldId id="963" r:id="rId47"/>
    <p:sldId id="964" r:id="rId48"/>
    <p:sldId id="965" r:id="rId49"/>
    <p:sldId id="966" r:id="rId50"/>
    <p:sldId id="967" r:id="rId51"/>
    <p:sldId id="968" r:id="rId52"/>
    <p:sldId id="969" r:id="rId53"/>
    <p:sldId id="683" r:id="rId54"/>
    <p:sldId id="699" r:id="rId55"/>
    <p:sldId id="697" r:id="rId56"/>
    <p:sldId id="1855" r:id="rId57"/>
    <p:sldId id="687" r:id="rId58"/>
    <p:sldId id="1859" r:id="rId59"/>
    <p:sldId id="1856" r:id="rId60"/>
    <p:sldId id="1858" r:id="rId61"/>
    <p:sldId id="317" r:id="rId62"/>
    <p:sldId id="304" r:id="rId63"/>
    <p:sldId id="291" r:id="rId64"/>
    <p:sldId id="1860" r:id="rId65"/>
    <p:sldId id="1861" r:id="rId66"/>
    <p:sldId id="306" r:id="rId67"/>
    <p:sldId id="1862" r:id="rId68"/>
    <p:sldId id="1863" r:id="rId69"/>
    <p:sldId id="1864" r:id="rId70"/>
    <p:sldId id="1865" r:id="rId71"/>
    <p:sldId id="340" r:id="rId7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975"/>
    <a:srgbClr val="00795F"/>
    <a:srgbClr val="FF6618"/>
    <a:srgbClr val="00536B"/>
    <a:srgbClr val="00563B"/>
    <a:srgbClr val="EFD54E"/>
    <a:srgbClr val="FF946B"/>
    <a:srgbClr val="243A50"/>
    <a:srgbClr val="883D38"/>
    <a:srgbClr val="C7DC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152" autoAdjust="0"/>
  </p:normalViewPr>
  <p:slideViewPr>
    <p:cSldViewPr snapToGrid="0">
      <p:cViewPr varScale="1">
        <p:scale>
          <a:sx n="78" d="100"/>
          <a:sy n="78" d="100"/>
        </p:scale>
        <p:origin x="192" y="904"/>
      </p:cViewPr>
      <p:guideLst/>
    </p:cSldViewPr>
  </p:slideViewPr>
  <p:outlineViewPr>
    <p:cViewPr>
      <p:scale>
        <a:sx n="33" d="100"/>
        <a:sy n="33" d="100"/>
      </p:scale>
      <p:origin x="0" y="0"/>
    </p:cViewPr>
  </p:outlineViewPr>
  <p:notesTextViewPr>
    <p:cViewPr>
      <p:scale>
        <a:sx n="70" d="100"/>
        <a:sy n="70" d="100"/>
      </p:scale>
      <p:origin x="0" y="0"/>
    </p:cViewPr>
  </p:notesTextViewPr>
  <p:sorterViewPr>
    <p:cViewPr>
      <p:scale>
        <a:sx n="100" d="100"/>
        <a:sy n="100" d="100"/>
      </p:scale>
      <p:origin x="0" y="-2352"/>
    </p:cViewPr>
  </p:sorterViewPr>
  <p:notesViewPr>
    <p:cSldViewPr snapToGrid="0" showGuides="1">
      <p:cViewPr varScale="1">
        <p:scale>
          <a:sx n="89" d="100"/>
          <a:sy n="89" d="100"/>
        </p:scale>
        <p:origin x="2608"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58F9A-E73F-CD46-BF4B-B2692F02C7FF}"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20301E24-C1AD-1143-BADA-4C46E2F9D82B}">
      <dgm:prSet phldrT="[Text]" custT="1"/>
      <dgm:spPr>
        <a:solidFill>
          <a:srgbClr val="00536B"/>
        </a:solidFill>
      </dgm:spPr>
      <dgm:t>
        <a:bodyPr/>
        <a:lstStyle/>
        <a:p>
          <a:r>
            <a:rPr lang="en-US" sz="3000">
              <a:latin typeface="Arial" panose="020B0604020202020204" pitchFamily="34" charset="0"/>
              <a:cs typeface="Arial" panose="020B0604020202020204" pitchFamily="34" charset="0"/>
            </a:rPr>
            <a:t>Everyone can work!</a:t>
          </a:r>
          <a:endParaRPr lang="en-US" sz="3000" dirty="0">
            <a:latin typeface="Arial" panose="020B0604020202020204" pitchFamily="34" charset="0"/>
            <a:cs typeface="Arial" panose="020B0604020202020204" pitchFamily="34" charset="0"/>
          </a:endParaRPr>
        </a:p>
      </dgm:t>
    </dgm:pt>
    <dgm:pt modelId="{FBB432B6-59BB-774A-80F8-B35F7A71372B}" type="parTrans" cxnId="{2CF07C61-48C1-574D-AF05-3EC481B9A0E4}">
      <dgm:prSet/>
      <dgm:spPr/>
      <dgm:t>
        <a:bodyPr/>
        <a:lstStyle/>
        <a:p>
          <a:endParaRPr lang="en-US"/>
        </a:p>
      </dgm:t>
    </dgm:pt>
    <dgm:pt modelId="{2C5DC83A-53C5-5546-A17D-354D3833DD8A}" type="sibTrans" cxnId="{2CF07C61-48C1-574D-AF05-3EC481B9A0E4}">
      <dgm:prSet/>
      <dgm:spPr/>
      <dgm:t>
        <a:bodyPr/>
        <a:lstStyle/>
        <a:p>
          <a:endParaRPr lang="en-US"/>
        </a:p>
      </dgm:t>
    </dgm:pt>
    <dgm:pt modelId="{F224A708-E83E-BD4F-B4FC-328466915A15}">
      <dgm:prSet phldrT="[Text]" custT="1"/>
      <dgm:spPr>
        <a:solidFill>
          <a:srgbClr val="520975"/>
        </a:solidFill>
      </dgm:spPr>
      <dgm:t>
        <a:bodyPr/>
        <a:lstStyle/>
        <a:p>
          <a:r>
            <a:rPr lang="en-US" sz="3000">
              <a:latin typeface="Arial" panose="020B0604020202020204" pitchFamily="34" charset="0"/>
              <a:cs typeface="Arial" panose="020B0604020202020204" pitchFamily="34" charset="0"/>
            </a:rPr>
            <a:t>Work looks differently for everybody</a:t>
          </a:r>
          <a:endParaRPr lang="en-US" sz="3000" dirty="0">
            <a:latin typeface="Arial" panose="020B0604020202020204" pitchFamily="34" charset="0"/>
            <a:cs typeface="Arial" panose="020B0604020202020204" pitchFamily="34" charset="0"/>
          </a:endParaRPr>
        </a:p>
      </dgm:t>
    </dgm:pt>
    <dgm:pt modelId="{05879273-691F-9741-A110-3627D2D322E9}" type="parTrans" cxnId="{A8E3EA32-851F-7845-BA0A-7A9109B53DD1}">
      <dgm:prSet/>
      <dgm:spPr/>
      <dgm:t>
        <a:bodyPr/>
        <a:lstStyle/>
        <a:p>
          <a:endParaRPr lang="en-US"/>
        </a:p>
      </dgm:t>
    </dgm:pt>
    <dgm:pt modelId="{A077A362-4764-EA45-9CD9-3079D277AD9C}" type="sibTrans" cxnId="{A8E3EA32-851F-7845-BA0A-7A9109B53DD1}">
      <dgm:prSet/>
      <dgm:spPr/>
      <dgm:t>
        <a:bodyPr/>
        <a:lstStyle/>
        <a:p>
          <a:endParaRPr lang="en-US"/>
        </a:p>
      </dgm:t>
    </dgm:pt>
    <dgm:pt modelId="{05EF544E-80F4-D842-9CD8-B8BF93CDE4CA}">
      <dgm:prSet phldrT="[Text]" custT="1"/>
      <dgm:spPr>
        <a:solidFill>
          <a:srgbClr val="FF6618"/>
        </a:solidFill>
      </dgm:spPr>
      <dgm:t>
        <a:bodyPr/>
        <a:lstStyle/>
        <a:p>
          <a:r>
            <a:rPr lang="en-US" sz="3000">
              <a:latin typeface="Arial" panose="020B0604020202020204" pitchFamily="34" charset="0"/>
              <a:cs typeface="Arial" panose="020B0604020202020204" pitchFamily="34" charset="0"/>
            </a:rPr>
            <a:t>Employment should be rooted in what your family member wants to do</a:t>
          </a:r>
          <a:endParaRPr lang="en-US" sz="3000" dirty="0">
            <a:latin typeface="Arial" panose="020B0604020202020204" pitchFamily="34" charset="0"/>
            <a:cs typeface="Arial" panose="020B0604020202020204" pitchFamily="34" charset="0"/>
          </a:endParaRPr>
        </a:p>
      </dgm:t>
    </dgm:pt>
    <dgm:pt modelId="{F51C07C3-C6B4-9842-BEFF-2B9DB8A07E1D}" type="parTrans" cxnId="{10AB0505-10C5-9249-836B-13EF5BD01696}">
      <dgm:prSet/>
      <dgm:spPr/>
      <dgm:t>
        <a:bodyPr/>
        <a:lstStyle/>
        <a:p>
          <a:endParaRPr lang="en-US"/>
        </a:p>
      </dgm:t>
    </dgm:pt>
    <dgm:pt modelId="{3682359F-3EA4-B243-A246-19D1E8046DD7}" type="sibTrans" cxnId="{10AB0505-10C5-9249-836B-13EF5BD01696}">
      <dgm:prSet/>
      <dgm:spPr/>
      <dgm:t>
        <a:bodyPr/>
        <a:lstStyle/>
        <a:p>
          <a:endParaRPr lang="en-US"/>
        </a:p>
      </dgm:t>
    </dgm:pt>
    <dgm:pt modelId="{51324855-DD46-4A4F-9EBD-C4273DED2978}" type="pres">
      <dgm:prSet presAssocID="{36D58F9A-E73F-CD46-BF4B-B2692F02C7FF}" presName="diagram" presStyleCnt="0">
        <dgm:presLayoutVars>
          <dgm:dir/>
          <dgm:resizeHandles val="exact"/>
        </dgm:presLayoutVars>
      </dgm:prSet>
      <dgm:spPr/>
    </dgm:pt>
    <dgm:pt modelId="{5F50E6EF-FBB1-BB45-BCE1-AB55ECE2DE08}" type="pres">
      <dgm:prSet presAssocID="{20301E24-C1AD-1143-BADA-4C46E2F9D82B}" presName="node" presStyleLbl="node1" presStyleIdx="0" presStyleCnt="3" custScaleX="151836">
        <dgm:presLayoutVars>
          <dgm:bulletEnabled val="1"/>
        </dgm:presLayoutVars>
      </dgm:prSet>
      <dgm:spPr/>
    </dgm:pt>
    <dgm:pt modelId="{11879C06-D464-5C4C-A93B-15806EE3174E}" type="pres">
      <dgm:prSet presAssocID="{2C5DC83A-53C5-5546-A17D-354D3833DD8A}" presName="sibTrans" presStyleCnt="0"/>
      <dgm:spPr/>
    </dgm:pt>
    <dgm:pt modelId="{43697143-A735-3546-BCDC-9A1111661CE6}" type="pres">
      <dgm:prSet presAssocID="{F224A708-E83E-BD4F-B4FC-328466915A15}" presName="node" presStyleLbl="node1" presStyleIdx="1" presStyleCnt="3" custScaleX="151836">
        <dgm:presLayoutVars>
          <dgm:bulletEnabled val="1"/>
        </dgm:presLayoutVars>
      </dgm:prSet>
      <dgm:spPr/>
    </dgm:pt>
    <dgm:pt modelId="{6C52CD49-D13F-AC42-920A-54B9CB53455E}" type="pres">
      <dgm:prSet presAssocID="{A077A362-4764-EA45-9CD9-3079D277AD9C}" presName="sibTrans" presStyleCnt="0"/>
      <dgm:spPr/>
    </dgm:pt>
    <dgm:pt modelId="{852A1ED9-E830-AE42-B8BF-A1FDFA057C6A}" type="pres">
      <dgm:prSet presAssocID="{05EF544E-80F4-D842-9CD8-B8BF93CDE4CA}" presName="node" presStyleLbl="node1" presStyleIdx="2" presStyleCnt="3" custScaleX="151836">
        <dgm:presLayoutVars>
          <dgm:bulletEnabled val="1"/>
        </dgm:presLayoutVars>
      </dgm:prSet>
      <dgm:spPr/>
    </dgm:pt>
  </dgm:ptLst>
  <dgm:cxnLst>
    <dgm:cxn modelId="{10AB0505-10C5-9249-836B-13EF5BD01696}" srcId="{36D58F9A-E73F-CD46-BF4B-B2692F02C7FF}" destId="{05EF544E-80F4-D842-9CD8-B8BF93CDE4CA}" srcOrd="2" destOrd="0" parTransId="{F51C07C3-C6B4-9842-BEFF-2B9DB8A07E1D}" sibTransId="{3682359F-3EA4-B243-A246-19D1E8046DD7}"/>
    <dgm:cxn modelId="{4EC64B28-88AE-AA46-8EA4-A58269E37D0A}" type="presOf" srcId="{36D58F9A-E73F-CD46-BF4B-B2692F02C7FF}" destId="{51324855-DD46-4A4F-9EBD-C4273DED2978}" srcOrd="0" destOrd="0" presId="urn:microsoft.com/office/officeart/2005/8/layout/default"/>
    <dgm:cxn modelId="{A8E3EA32-851F-7845-BA0A-7A9109B53DD1}" srcId="{36D58F9A-E73F-CD46-BF4B-B2692F02C7FF}" destId="{F224A708-E83E-BD4F-B4FC-328466915A15}" srcOrd="1" destOrd="0" parTransId="{05879273-691F-9741-A110-3627D2D322E9}" sibTransId="{A077A362-4764-EA45-9CD9-3079D277AD9C}"/>
    <dgm:cxn modelId="{2CF07C61-48C1-574D-AF05-3EC481B9A0E4}" srcId="{36D58F9A-E73F-CD46-BF4B-B2692F02C7FF}" destId="{20301E24-C1AD-1143-BADA-4C46E2F9D82B}" srcOrd="0" destOrd="0" parTransId="{FBB432B6-59BB-774A-80F8-B35F7A71372B}" sibTransId="{2C5DC83A-53C5-5546-A17D-354D3833DD8A}"/>
    <dgm:cxn modelId="{F7D5EB6A-B4F8-F243-A74D-908E7FFB2177}" type="presOf" srcId="{F224A708-E83E-BD4F-B4FC-328466915A15}" destId="{43697143-A735-3546-BCDC-9A1111661CE6}" srcOrd="0" destOrd="0" presId="urn:microsoft.com/office/officeart/2005/8/layout/default"/>
    <dgm:cxn modelId="{544F8FD7-CD11-1D48-9BD3-8445DF7E2580}" type="presOf" srcId="{05EF544E-80F4-D842-9CD8-B8BF93CDE4CA}" destId="{852A1ED9-E830-AE42-B8BF-A1FDFA057C6A}" srcOrd="0" destOrd="0" presId="urn:microsoft.com/office/officeart/2005/8/layout/default"/>
    <dgm:cxn modelId="{31BAFBF4-04DA-2046-9D24-1A9C850667E9}" type="presOf" srcId="{20301E24-C1AD-1143-BADA-4C46E2F9D82B}" destId="{5F50E6EF-FBB1-BB45-BCE1-AB55ECE2DE08}" srcOrd="0" destOrd="0" presId="urn:microsoft.com/office/officeart/2005/8/layout/default"/>
    <dgm:cxn modelId="{9D463DA0-082F-5C4C-9FFF-A31BECC382D5}" type="presParOf" srcId="{51324855-DD46-4A4F-9EBD-C4273DED2978}" destId="{5F50E6EF-FBB1-BB45-BCE1-AB55ECE2DE08}" srcOrd="0" destOrd="0" presId="urn:microsoft.com/office/officeart/2005/8/layout/default"/>
    <dgm:cxn modelId="{9D036D40-3BA5-5942-A37B-ACCCB0EDF236}" type="presParOf" srcId="{51324855-DD46-4A4F-9EBD-C4273DED2978}" destId="{11879C06-D464-5C4C-A93B-15806EE3174E}" srcOrd="1" destOrd="0" presId="urn:microsoft.com/office/officeart/2005/8/layout/default"/>
    <dgm:cxn modelId="{BE7CF47D-53CA-6349-B284-E5152902602E}" type="presParOf" srcId="{51324855-DD46-4A4F-9EBD-C4273DED2978}" destId="{43697143-A735-3546-BCDC-9A1111661CE6}" srcOrd="2" destOrd="0" presId="urn:microsoft.com/office/officeart/2005/8/layout/default"/>
    <dgm:cxn modelId="{A5CA641B-9B12-AA49-92E8-141C32750CE2}" type="presParOf" srcId="{51324855-DD46-4A4F-9EBD-C4273DED2978}" destId="{6C52CD49-D13F-AC42-920A-54B9CB53455E}" srcOrd="3" destOrd="0" presId="urn:microsoft.com/office/officeart/2005/8/layout/default"/>
    <dgm:cxn modelId="{5DE38D06-0138-E446-9F71-1581782F4809}" type="presParOf" srcId="{51324855-DD46-4A4F-9EBD-C4273DED2978}" destId="{852A1ED9-E830-AE42-B8BF-A1FDFA057C6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287614-56AB-3445-AEE9-E1120EA0A425}"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005863C8-CF7D-1D4B-8652-70DC10861ACF}">
      <dgm:prSet phldrT="[Text]" custT="1"/>
      <dgm:spPr>
        <a:solidFill>
          <a:srgbClr val="6188A5"/>
        </a:solidFill>
      </dgm:spPr>
      <dgm:t>
        <a:bodyPr/>
        <a:lstStyle/>
        <a:p>
          <a:r>
            <a:rPr lang="en-US" sz="3200" dirty="0"/>
            <a:t>Choice Making</a:t>
          </a:r>
        </a:p>
      </dgm:t>
    </dgm:pt>
    <dgm:pt modelId="{2AE7A7E1-7E7B-A94B-8688-6D5FD4271820}" type="parTrans" cxnId="{AC1033E9-A543-8342-9E61-B2C61779976F}">
      <dgm:prSet/>
      <dgm:spPr/>
      <dgm:t>
        <a:bodyPr/>
        <a:lstStyle/>
        <a:p>
          <a:endParaRPr lang="en-US"/>
        </a:p>
      </dgm:t>
    </dgm:pt>
    <dgm:pt modelId="{76C368A6-B510-0D40-A4E1-4D5084C4E6F4}" type="sibTrans" cxnId="{AC1033E9-A543-8342-9E61-B2C61779976F}">
      <dgm:prSet/>
      <dgm:spPr/>
      <dgm:t>
        <a:bodyPr/>
        <a:lstStyle/>
        <a:p>
          <a:endParaRPr lang="en-US"/>
        </a:p>
      </dgm:t>
    </dgm:pt>
    <dgm:pt modelId="{70BE7957-B592-8D42-8E96-89EAB3623EE3}">
      <dgm:prSet phldrT="[Text]"/>
      <dgm:spPr>
        <a:solidFill>
          <a:srgbClr val="6188A5">
            <a:alpha val="50005"/>
          </a:srgbClr>
        </a:solidFill>
      </dgm:spPr>
      <dgm:t>
        <a:bodyPr/>
        <a:lstStyle/>
        <a:p>
          <a:r>
            <a:rPr lang="en-US" dirty="0"/>
            <a:t>The skill of selecting a path forward between two known options</a:t>
          </a:r>
        </a:p>
      </dgm:t>
    </dgm:pt>
    <dgm:pt modelId="{27C6565E-BA9F-E846-BBCF-5F6115AAF23B}" type="parTrans" cxnId="{4F5A1E48-6FD4-7245-9531-515370383814}">
      <dgm:prSet/>
      <dgm:spPr/>
      <dgm:t>
        <a:bodyPr/>
        <a:lstStyle/>
        <a:p>
          <a:endParaRPr lang="en-US"/>
        </a:p>
      </dgm:t>
    </dgm:pt>
    <dgm:pt modelId="{194F6D56-7747-7840-BABD-B29E65EC1AC4}" type="sibTrans" cxnId="{4F5A1E48-6FD4-7245-9531-515370383814}">
      <dgm:prSet/>
      <dgm:spPr/>
      <dgm:t>
        <a:bodyPr/>
        <a:lstStyle/>
        <a:p>
          <a:endParaRPr lang="en-US"/>
        </a:p>
      </dgm:t>
    </dgm:pt>
    <dgm:pt modelId="{8AC8F151-C0CD-614B-B6BE-ECA3BC9ABC21}">
      <dgm:prSet phldrT="[Text]"/>
      <dgm:spPr>
        <a:solidFill>
          <a:srgbClr val="6188A5">
            <a:alpha val="50005"/>
          </a:srgbClr>
        </a:solidFill>
      </dgm:spPr>
      <dgm:t>
        <a:bodyPr/>
        <a:lstStyle/>
        <a:p>
          <a:r>
            <a:rPr lang="en-US" dirty="0"/>
            <a:t>“Would you like to go out to eat or have chicken on the grill?”</a:t>
          </a:r>
        </a:p>
      </dgm:t>
    </dgm:pt>
    <dgm:pt modelId="{FD0DC737-19E9-4640-8F32-1950EDBED427}" type="parTrans" cxnId="{B852E6A7-C7B3-4E43-9C95-AC5AACB5B7F8}">
      <dgm:prSet/>
      <dgm:spPr/>
      <dgm:t>
        <a:bodyPr/>
        <a:lstStyle/>
        <a:p>
          <a:endParaRPr lang="en-US"/>
        </a:p>
      </dgm:t>
    </dgm:pt>
    <dgm:pt modelId="{2CD20609-9B46-6D48-B5CF-F5B985FBFC75}" type="sibTrans" cxnId="{B852E6A7-C7B3-4E43-9C95-AC5AACB5B7F8}">
      <dgm:prSet/>
      <dgm:spPr/>
      <dgm:t>
        <a:bodyPr/>
        <a:lstStyle/>
        <a:p>
          <a:endParaRPr lang="en-US"/>
        </a:p>
      </dgm:t>
    </dgm:pt>
    <dgm:pt modelId="{D3D235C8-8BEB-9948-A6DB-13BC5B6F605D}">
      <dgm:prSet phldrT="[Text]" custT="1"/>
      <dgm:spPr>
        <a:solidFill>
          <a:srgbClr val="EE1B23"/>
        </a:solidFill>
      </dgm:spPr>
      <dgm:t>
        <a:bodyPr/>
        <a:lstStyle/>
        <a:p>
          <a:r>
            <a:rPr lang="en-US" sz="3200" dirty="0"/>
            <a:t>Decision Making</a:t>
          </a:r>
        </a:p>
      </dgm:t>
    </dgm:pt>
    <dgm:pt modelId="{CC5845E6-F17F-194D-9C01-8A14C1E60490}" type="parTrans" cxnId="{02CF6645-2EFB-CC43-823D-DE2BC5ECB842}">
      <dgm:prSet/>
      <dgm:spPr/>
      <dgm:t>
        <a:bodyPr/>
        <a:lstStyle/>
        <a:p>
          <a:endParaRPr lang="en-US"/>
        </a:p>
      </dgm:t>
    </dgm:pt>
    <dgm:pt modelId="{0040DE3A-B632-AD46-9F08-4458954DC1DD}" type="sibTrans" cxnId="{02CF6645-2EFB-CC43-823D-DE2BC5ECB842}">
      <dgm:prSet/>
      <dgm:spPr/>
      <dgm:t>
        <a:bodyPr/>
        <a:lstStyle/>
        <a:p>
          <a:endParaRPr lang="en-US"/>
        </a:p>
      </dgm:t>
    </dgm:pt>
    <dgm:pt modelId="{39300576-07F8-7040-A559-1726B60CCDDA}">
      <dgm:prSet phldrT="[Text]"/>
      <dgm:spPr>
        <a:solidFill>
          <a:srgbClr val="EE1B23">
            <a:alpha val="49614"/>
          </a:srgbClr>
        </a:solidFill>
      </dgm:spPr>
      <dgm:t>
        <a:bodyPr/>
        <a:lstStyle/>
        <a:p>
          <a:r>
            <a:rPr lang="en-US" dirty="0"/>
            <a:t>The skill of selecting a path forward based on various solutions that have each been thoughtfully considered. </a:t>
          </a:r>
        </a:p>
      </dgm:t>
    </dgm:pt>
    <dgm:pt modelId="{8190E5D1-EFC8-2944-AD10-436A17BE7932}" type="parTrans" cxnId="{0D4E61ED-C3E7-384F-A9DE-C25C081B2AAB}">
      <dgm:prSet/>
      <dgm:spPr/>
      <dgm:t>
        <a:bodyPr/>
        <a:lstStyle/>
        <a:p>
          <a:endParaRPr lang="en-US"/>
        </a:p>
      </dgm:t>
    </dgm:pt>
    <dgm:pt modelId="{0DC82D67-8DF8-0648-BE92-BDFC421529C0}" type="sibTrans" cxnId="{0D4E61ED-C3E7-384F-A9DE-C25C081B2AAB}">
      <dgm:prSet/>
      <dgm:spPr/>
      <dgm:t>
        <a:bodyPr/>
        <a:lstStyle/>
        <a:p>
          <a:endParaRPr lang="en-US"/>
        </a:p>
      </dgm:t>
    </dgm:pt>
    <dgm:pt modelId="{F5904739-2499-694D-A269-26FC6BB56F3F}">
      <dgm:prSet phldrT="[Text]"/>
      <dgm:spPr>
        <a:solidFill>
          <a:srgbClr val="EE1B23">
            <a:alpha val="49614"/>
          </a:srgbClr>
        </a:solidFill>
      </dgm:spPr>
      <dgm:t>
        <a:bodyPr/>
        <a:lstStyle/>
        <a:p>
          <a:r>
            <a:rPr lang="en-US" dirty="0"/>
            <a:t>“Your room needs to be cleaned by Sunday at 6:00. It’s up to you to decide how to get it done between now and then.”</a:t>
          </a:r>
        </a:p>
      </dgm:t>
    </dgm:pt>
    <dgm:pt modelId="{9A810BF6-B323-864A-B871-9E59792A8F41}" type="parTrans" cxnId="{DB1C6B7A-1943-7147-9637-607D224CB54A}">
      <dgm:prSet/>
      <dgm:spPr/>
      <dgm:t>
        <a:bodyPr/>
        <a:lstStyle/>
        <a:p>
          <a:endParaRPr lang="en-US"/>
        </a:p>
      </dgm:t>
    </dgm:pt>
    <dgm:pt modelId="{B98BF514-89FC-7743-B028-4CE7DDEEDB34}" type="sibTrans" cxnId="{DB1C6B7A-1943-7147-9637-607D224CB54A}">
      <dgm:prSet/>
      <dgm:spPr/>
      <dgm:t>
        <a:bodyPr/>
        <a:lstStyle/>
        <a:p>
          <a:endParaRPr lang="en-US"/>
        </a:p>
      </dgm:t>
    </dgm:pt>
    <dgm:pt modelId="{D7E97287-EC5A-B24A-8913-A47E6675A6F6}">
      <dgm:prSet phldrT="[Text]" custT="1"/>
      <dgm:spPr>
        <a:solidFill>
          <a:srgbClr val="8967AD"/>
        </a:solidFill>
      </dgm:spPr>
      <dgm:t>
        <a:bodyPr/>
        <a:lstStyle/>
        <a:p>
          <a:r>
            <a:rPr lang="en-US" sz="3200" dirty="0"/>
            <a:t>Problem Solving</a:t>
          </a:r>
        </a:p>
      </dgm:t>
    </dgm:pt>
    <dgm:pt modelId="{B45E4A25-F63C-3949-91BB-1DC42111473E}" type="parTrans" cxnId="{348ED194-E33B-3644-8305-A67F7D5B2CB6}">
      <dgm:prSet/>
      <dgm:spPr/>
      <dgm:t>
        <a:bodyPr/>
        <a:lstStyle/>
        <a:p>
          <a:endParaRPr lang="en-US"/>
        </a:p>
      </dgm:t>
    </dgm:pt>
    <dgm:pt modelId="{D7C00CF4-33E4-D048-B7AE-23C0BBA69155}" type="sibTrans" cxnId="{348ED194-E33B-3644-8305-A67F7D5B2CB6}">
      <dgm:prSet/>
      <dgm:spPr/>
      <dgm:t>
        <a:bodyPr/>
        <a:lstStyle/>
        <a:p>
          <a:endParaRPr lang="en-US"/>
        </a:p>
      </dgm:t>
    </dgm:pt>
    <dgm:pt modelId="{3D1D7FCD-0693-C14C-B9DD-8751D02B18AE}">
      <dgm:prSet phldrT="[Text]"/>
      <dgm:spPr>
        <a:solidFill>
          <a:srgbClr val="8967AD">
            <a:alpha val="50000"/>
          </a:srgbClr>
        </a:solidFill>
      </dgm:spPr>
      <dgm:t>
        <a:bodyPr/>
        <a:lstStyle/>
        <a:p>
          <a:r>
            <a:rPr lang="en-US" dirty="0"/>
            <a:t>The skill of finding solutions to difficult or complex issues. </a:t>
          </a:r>
        </a:p>
      </dgm:t>
    </dgm:pt>
    <dgm:pt modelId="{9575F2DB-096B-0742-A128-AC3CD7135E66}" type="parTrans" cxnId="{E50E193C-698D-8441-A12A-9AE7F7B933D2}">
      <dgm:prSet/>
      <dgm:spPr/>
      <dgm:t>
        <a:bodyPr/>
        <a:lstStyle/>
        <a:p>
          <a:endParaRPr lang="en-US"/>
        </a:p>
      </dgm:t>
    </dgm:pt>
    <dgm:pt modelId="{2AD37D71-23A9-D347-A986-6C066023998A}" type="sibTrans" cxnId="{E50E193C-698D-8441-A12A-9AE7F7B933D2}">
      <dgm:prSet/>
      <dgm:spPr/>
      <dgm:t>
        <a:bodyPr/>
        <a:lstStyle/>
        <a:p>
          <a:endParaRPr lang="en-US"/>
        </a:p>
      </dgm:t>
    </dgm:pt>
    <dgm:pt modelId="{4932AB40-0B3D-D94B-B543-6FC399654E15}">
      <dgm:prSet phldrT="[Text]"/>
      <dgm:spPr>
        <a:solidFill>
          <a:srgbClr val="8967AD">
            <a:alpha val="50000"/>
          </a:srgbClr>
        </a:solidFill>
      </dgm:spPr>
      <dgm:t>
        <a:bodyPr/>
        <a:lstStyle/>
        <a:p>
          <a:r>
            <a:rPr lang="en-US" dirty="0"/>
            <a:t>Get your student involved in home-based problem solving such as coordinating a complex schedule or developing a menu on budget.” </a:t>
          </a:r>
        </a:p>
      </dgm:t>
    </dgm:pt>
    <dgm:pt modelId="{6CCA9778-5C7B-0F47-BF21-3291F31D9DC9}" type="parTrans" cxnId="{093B8606-AEF3-E840-BA58-B75CE9078158}">
      <dgm:prSet/>
      <dgm:spPr/>
      <dgm:t>
        <a:bodyPr/>
        <a:lstStyle/>
        <a:p>
          <a:endParaRPr lang="en-US"/>
        </a:p>
      </dgm:t>
    </dgm:pt>
    <dgm:pt modelId="{34C979F6-4202-7F47-A3A5-2BAAF4419931}" type="sibTrans" cxnId="{093B8606-AEF3-E840-BA58-B75CE9078158}">
      <dgm:prSet/>
      <dgm:spPr/>
      <dgm:t>
        <a:bodyPr/>
        <a:lstStyle/>
        <a:p>
          <a:endParaRPr lang="en-US"/>
        </a:p>
      </dgm:t>
    </dgm:pt>
    <dgm:pt modelId="{ECDE579F-91DD-C840-9C1F-FFED47E32636}" type="pres">
      <dgm:prSet presAssocID="{21287614-56AB-3445-AEE9-E1120EA0A425}" presName="Name0" presStyleCnt="0">
        <dgm:presLayoutVars>
          <dgm:dir/>
          <dgm:animLvl val="lvl"/>
          <dgm:resizeHandles val="exact"/>
        </dgm:presLayoutVars>
      </dgm:prSet>
      <dgm:spPr/>
    </dgm:pt>
    <dgm:pt modelId="{C75F4981-F973-E44E-A7CF-805B6BD7EF08}" type="pres">
      <dgm:prSet presAssocID="{005863C8-CF7D-1D4B-8652-70DC10861ACF}" presName="linNode" presStyleCnt="0"/>
      <dgm:spPr/>
    </dgm:pt>
    <dgm:pt modelId="{4A4BC65A-1A5E-FE45-B09F-6F86FF385F08}" type="pres">
      <dgm:prSet presAssocID="{005863C8-CF7D-1D4B-8652-70DC10861ACF}" presName="parentText" presStyleLbl="node1" presStyleIdx="0" presStyleCnt="3" custLinFactNeighborX="-8812" custLinFactNeighborY="-152">
        <dgm:presLayoutVars>
          <dgm:chMax val="1"/>
          <dgm:bulletEnabled val="1"/>
        </dgm:presLayoutVars>
      </dgm:prSet>
      <dgm:spPr/>
    </dgm:pt>
    <dgm:pt modelId="{01F030EC-6303-9345-98AE-05D9ADC350B0}" type="pres">
      <dgm:prSet presAssocID="{005863C8-CF7D-1D4B-8652-70DC10861ACF}" presName="descendantText" presStyleLbl="alignAccFollowNode1" presStyleIdx="0" presStyleCnt="3">
        <dgm:presLayoutVars>
          <dgm:bulletEnabled val="1"/>
        </dgm:presLayoutVars>
      </dgm:prSet>
      <dgm:spPr/>
    </dgm:pt>
    <dgm:pt modelId="{044500F0-9A8A-CC49-B039-C18F4E11A822}" type="pres">
      <dgm:prSet presAssocID="{76C368A6-B510-0D40-A4E1-4D5084C4E6F4}" presName="sp" presStyleCnt="0"/>
      <dgm:spPr/>
    </dgm:pt>
    <dgm:pt modelId="{137DF6B8-DD54-B746-BFEE-D6BB92FE8E2C}" type="pres">
      <dgm:prSet presAssocID="{D3D235C8-8BEB-9948-A6DB-13BC5B6F605D}" presName="linNode" presStyleCnt="0"/>
      <dgm:spPr/>
    </dgm:pt>
    <dgm:pt modelId="{510486F1-D38E-C74F-B85D-99401269E9B1}" type="pres">
      <dgm:prSet presAssocID="{D3D235C8-8BEB-9948-A6DB-13BC5B6F605D}" presName="parentText" presStyleLbl="node1" presStyleIdx="1" presStyleCnt="3">
        <dgm:presLayoutVars>
          <dgm:chMax val="1"/>
          <dgm:bulletEnabled val="1"/>
        </dgm:presLayoutVars>
      </dgm:prSet>
      <dgm:spPr/>
    </dgm:pt>
    <dgm:pt modelId="{0DEC5116-B604-2A4B-B68C-09D4EE90E466}" type="pres">
      <dgm:prSet presAssocID="{D3D235C8-8BEB-9948-A6DB-13BC5B6F605D}" presName="descendantText" presStyleLbl="alignAccFollowNode1" presStyleIdx="1" presStyleCnt="3">
        <dgm:presLayoutVars>
          <dgm:bulletEnabled val="1"/>
        </dgm:presLayoutVars>
      </dgm:prSet>
      <dgm:spPr/>
    </dgm:pt>
    <dgm:pt modelId="{9E009EA7-A864-264D-8043-B55D2E625BAD}" type="pres">
      <dgm:prSet presAssocID="{0040DE3A-B632-AD46-9F08-4458954DC1DD}" presName="sp" presStyleCnt="0"/>
      <dgm:spPr/>
    </dgm:pt>
    <dgm:pt modelId="{94513139-FFE8-7548-980E-A69BCB9AB58B}" type="pres">
      <dgm:prSet presAssocID="{D7E97287-EC5A-B24A-8913-A47E6675A6F6}" presName="linNode" presStyleCnt="0"/>
      <dgm:spPr/>
    </dgm:pt>
    <dgm:pt modelId="{A02F69AF-E15F-1E41-A4AE-AF1207F3651C}" type="pres">
      <dgm:prSet presAssocID="{D7E97287-EC5A-B24A-8913-A47E6675A6F6}" presName="parentText" presStyleLbl="node1" presStyleIdx="2" presStyleCnt="3">
        <dgm:presLayoutVars>
          <dgm:chMax val="1"/>
          <dgm:bulletEnabled val="1"/>
        </dgm:presLayoutVars>
      </dgm:prSet>
      <dgm:spPr/>
    </dgm:pt>
    <dgm:pt modelId="{405FBECE-1279-BA4F-AA41-313A20409D5B}" type="pres">
      <dgm:prSet presAssocID="{D7E97287-EC5A-B24A-8913-A47E6675A6F6}" presName="descendantText" presStyleLbl="alignAccFollowNode1" presStyleIdx="2" presStyleCnt="3">
        <dgm:presLayoutVars>
          <dgm:bulletEnabled val="1"/>
        </dgm:presLayoutVars>
      </dgm:prSet>
      <dgm:spPr/>
    </dgm:pt>
  </dgm:ptLst>
  <dgm:cxnLst>
    <dgm:cxn modelId="{093B8606-AEF3-E840-BA58-B75CE9078158}" srcId="{D7E97287-EC5A-B24A-8913-A47E6675A6F6}" destId="{4932AB40-0B3D-D94B-B543-6FC399654E15}" srcOrd="1" destOrd="0" parTransId="{6CCA9778-5C7B-0F47-BF21-3291F31D9DC9}" sibTransId="{34C979F6-4202-7F47-A3A5-2BAAF4419931}"/>
    <dgm:cxn modelId="{61313718-11E3-B549-AAA1-3FE1AD992D35}" type="presOf" srcId="{8AC8F151-C0CD-614B-B6BE-ECA3BC9ABC21}" destId="{01F030EC-6303-9345-98AE-05D9ADC350B0}" srcOrd="0" destOrd="1" presId="urn:microsoft.com/office/officeart/2005/8/layout/vList5"/>
    <dgm:cxn modelId="{8F8FE228-1A41-654E-8593-BDF5637419AA}" type="presOf" srcId="{D7E97287-EC5A-B24A-8913-A47E6675A6F6}" destId="{A02F69AF-E15F-1E41-A4AE-AF1207F3651C}" srcOrd="0" destOrd="0" presId="urn:microsoft.com/office/officeart/2005/8/layout/vList5"/>
    <dgm:cxn modelId="{E50E193C-698D-8441-A12A-9AE7F7B933D2}" srcId="{D7E97287-EC5A-B24A-8913-A47E6675A6F6}" destId="{3D1D7FCD-0693-C14C-B9DD-8751D02B18AE}" srcOrd="0" destOrd="0" parTransId="{9575F2DB-096B-0742-A128-AC3CD7135E66}" sibTransId="{2AD37D71-23A9-D347-A986-6C066023998A}"/>
    <dgm:cxn modelId="{02CF6645-2EFB-CC43-823D-DE2BC5ECB842}" srcId="{21287614-56AB-3445-AEE9-E1120EA0A425}" destId="{D3D235C8-8BEB-9948-A6DB-13BC5B6F605D}" srcOrd="1" destOrd="0" parTransId="{CC5845E6-F17F-194D-9C01-8A14C1E60490}" sibTransId="{0040DE3A-B632-AD46-9F08-4458954DC1DD}"/>
    <dgm:cxn modelId="{4F5A1E48-6FD4-7245-9531-515370383814}" srcId="{005863C8-CF7D-1D4B-8652-70DC10861ACF}" destId="{70BE7957-B592-8D42-8E96-89EAB3623EE3}" srcOrd="0" destOrd="0" parTransId="{27C6565E-BA9F-E846-BBCF-5F6115AAF23B}" sibTransId="{194F6D56-7747-7840-BABD-B29E65EC1AC4}"/>
    <dgm:cxn modelId="{34F80D4A-BB06-D344-A403-CCC9D52D6D62}" type="presOf" srcId="{005863C8-CF7D-1D4B-8652-70DC10861ACF}" destId="{4A4BC65A-1A5E-FE45-B09F-6F86FF385F08}" srcOrd="0" destOrd="0" presId="urn:microsoft.com/office/officeart/2005/8/layout/vList5"/>
    <dgm:cxn modelId="{D93F1559-B9F0-7E4E-A261-24841138C20A}" type="presOf" srcId="{D3D235C8-8BEB-9948-A6DB-13BC5B6F605D}" destId="{510486F1-D38E-C74F-B85D-99401269E9B1}" srcOrd="0" destOrd="0" presId="urn:microsoft.com/office/officeart/2005/8/layout/vList5"/>
    <dgm:cxn modelId="{DB1C6B7A-1943-7147-9637-607D224CB54A}" srcId="{D3D235C8-8BEB-9948-A6DB-13BC5B6F605D}" destId="{F5904739-2499-694D-A269-26FC6BB56F3F}" srcOrd="1" destOrd="0" parTransId="{9A810BF6-B323-864A-B871-9E59792A8F41}" sibTransId="{B98BF514-89FC-7743-B028-4CE7DDEEDB34}"/>
    <dgm:cxn modelId="{D075338B-5DF8-7F4B-9A23-9AB7C2E7A71E}" type="presOf" srcId="{21287614-56AB-3445-AEE9-E1120EA0A425}" destId="{ECDE579F-91DD-C840-9C1F-FFED47E32636}" srcOrd="0" destOrd="0" presId="urn:microsoft.com/office/officeart/2005/8/layout/vList5"/>
    <dgm:cxn modelId="{348ED194-E33B-3644-8305-A67F7D5B2CB6}" srcId="{21287614-56AB-3445-AEE9-E1120EA0A425}" destId="{D7E97287-EC5A-B24A-8913-A47E6675A6F6}" srcOrd="2" destOrd="0" parTransId="{B45E4A25-F63C-3949-91BB-1DC42111473E}" sibTransId="{D7C00CF4-33E4-D048-B7AE-23C0BBA69155}"/>
    <dgm:cxn modelId="{6B9E729C-D977-DA44-9A62-7E90B6664F43}" type="presOf" srcId="{F5904739-2499-694D-A269-26FC6BB56F3F}" destId="{0DEC5116-B604-2A4B-B68C-09D4EE90E466}" srcOrd="0" destOrd="1" presId="urn:microsoft.com/office/officeart/2005/8/layout/vList5"/>
    <dgm:cxn modelId="{51940AA2-446D-2242-8041-E74E7E19458D}" type="presOf" srcId="{4932AB40-0B3D-D94B-B543-6FC399654E15}" destId="{405FBECE-1279-BA4F-AA41-313A20409D5B}" srcOrd="0" destOrd="1" presId="urn:microsoft.com/office/officeart/2005/8/layout/vList5"/>
    <dgm:cxn modelId="{B852E6A7-C7B3-4E43-9C95-AC5AACB5B7F8}" srcId="{005863C8-CF7D-1D4B-8652-70DC10861ACF}" destId="{8AC8F151-C0CD-614B-B6BE-ECA3BC9ABC21}" srcOrd="1" destOrd="0" parTransId="{FD0DC737-19E9-4640-8F32-1950EDBED427}" sibTransId="{2CD20609-9B46-6D48-B5CF-F5B985FBFC75}"/>
    <dgm:cxn modelId="{EE7AA0D3-22B1-4941-9440-5CAED5745998}" type="presOf" srcId="{70BE7957-B592-8D42-8E96-89EAB3623EE3}" destId="{01F030EC-6303-9345-98AE-05D9ADC350B0}" srcOrd="0" destOrd="0" presId="urn:microsoft.com/office/officeart/2005/8/layout/vList5"/>
    <dgm:cxn modelId="{A636E2E8-A9ED-8B46-AD00-1D08FBBA923A}" type="presOf" srcId="{39300576-07F8-7040-A559-1726B60CCDDA}" destId="{0DEC5116-B604-2A4B-B68C-09D4EE90E466}" srcOrd="0" destOrd="0" presId="urn:microsoft.com/office/officeart/2005/8/layout/vList5"/>
    <dgm:cxn modelId="{AC1033E9-A543-8342-9E61-B2C61779976F}" srcId="{21287614-56AB-3445-AEE9-E1120EA0A425}" destId="{005863C8-CF7D-1D4B-8652-70DC10861ACF}" srcOrd="0" destOrd="0" parTransId="{2AE7A7E1-7E7B-A94B-8688-6D5FD4271820}" sibTransId="{76C368A6-B510-0D40-A4E1-4D5084C4E6F4}"/>
    <dgm:cxn modelId="{0D4E61ED-C3E7-384F-A9DE-C25C081B2AAB}" srcId="{D3D235C8-8BEB-9948-A6DB-13BC5B6F605D}" destId="{39300576-07F8-7040-A559-1726B60CCDDA}" srcOrd="0" destOrd="0" parTransId="{8190E5D1-EFC8-2944-AD10-436A17BE7932}" sibTransId="{0DC82D67-8DF8-0648-BE92-BDFC421529C0}"/>
    <dgm:cxn modelId="{6C51CAEF-5DAF-264D-BF4F-28E7D669930F}" type="presOf" srcId="{3D1D7FCD-0693-C14C-B9DD-8751D02B18AE}" destId="{405FBECE-1279-BA4F-AA41-313A20409D5B}" srcOrd="0" destOrd="0" presId="urn:microsoft.com/office/officeart/2005/8/layout/vList5"/>
    <dgm:cxn modelId="{90195782-B36F-D348-997A-70CBD814E7CA}" type="presParOf" srcId="{ECDE579F-91DD-C840-9C1F-FFED47E32636}" destId="{C75F4981-F973-E44E-A7CF-805B6BD7EF08}" srcOrd="0" destOrd="0" presId="urn:microsoft.com/office/officeart/2005/8/layout/vList5"/>
    <dgm:cxn modelId="{32B9E285-9420-9348-A06E-D24319130E0D}" type="presParOf" srcId="{C75F4981-F973-E44E-A7CF-805B6BD7EF08}" destId="{4A4BC65A-1A5E-FE45-B09F-6F86FF385F08}" srcOrd="0" destOrd="0" presId="urn:microsoft.com/office/officeart/2005/8/layout/vList5"/>
    <dgm:cxn modelId="{F8F4DCEF-2FA3-AF49-A9DC-D516DB28D9E3}" type="presParOf" srcId="{C75F4981-F973-E44E-A7CF-805B6BD7EF08}" destId="{01F030EC-6303-9345-98AE-05D9ADC350B0}" srcOrd="1" destOrd="0" presId="urn:microsoft.com/office/officeart/2005/8/layout/vList5"/>
    <dgm:cxn modelId="{117BBC33-155B-FA4F-899A-D8E502D75B4A}" type="presParOf" srcId="{ECDE579F-91DD-C840-9C1F-FFED47E32636}" destId="{044500F0-9A8A-CC49-B039-C18F4E11A822}" srcOrd="1" destOrd="0" presId="urn:microsoft.com/office/officeart/2005/8/layout/vList5"/>
    <dgm:cxn modelId="{BD0ABD28-6D72-AB4D-8BA4-233FAA66B1A9}" type="presParOf" srcId="{ECDE579F-91DD-C840-9C1F-FFED47E32636}" destId="{137DF6B8-DD54-B746-BFEE-D6BB92FE8E2C}" srcOrd="2" destOrd="0" presId="urn:microsoft.com/office/officeart/2005/8/layout/vList5"/>
    <dgm:cxn modelId="{DD9520A5-FD11-C243-A92C-510F1FF2BD6A}" type="presParOf" srcId="{137DF6B8-DD54-B746-BFEE-D6BB92FE8E2C}" destId="{510486F1-D38E-C74F-B85D-99401269E9B1}" srcOrd="0" destOrd="0" presId="urn:microsoft.com/office/officeart/2005/8/layout/vList5"/>
    <dgm:cxn modelId="{C5699073-89D2-7842-AC37-BFE1F104EEE7}" type="presParOf" srcId="{137DF6B8-DD54-B746-BFEE-D6BB92FE8E2C}" destId="{0DEC5116-B604-2A4B-B68C-09D4EE90E466}" srcOrd="1" destOrd="0" presId="urn:microsoft.com/office/officeart/2005/8/layout/vList5"/>
    <dgm:cxn modelId="{C1ECF3E7-EB4E-3F4E-B2C2-35323963581D}" type="presParOf" srcId="{ECDE579F-91DD-C840-9C1F-FFED47E32636}" destId="{9E009EA7-A864-264D-8043-B55D2E625BAD}" srcOrd="3" destOrd="0" presId="urn:microsoft.com/office/officeart/2005/8/layout/vList5"/>
    <dgm:cxn modelId="{9CA101C8-3339-3542-BA72-1A094D034595}" type="presParOf" srcId="{ECDE579F-91DD-C840-9C1F-FFED47E32636}" destId="{94513139-FFE8-7548-980E-A69BCB9AB58B}" srcOrd="4" destOrd="0" presId="urn:microsoft.com/office/officeart/2005/8/layout/vList5"/>
    <dgm:cxn modelId="{F4AFB129-3C3B-2647-BFA2-D3511517ABEB}" type="presParOf" srcId="{94513139-FFE8-7548-980E-A69BCB9AB58B}" destId="{A02F69AF-E15F-1E41-A4AE-AF1207F3651C}" srcOrd="0" destOrd="0" presId="urn:microsoft.com/office/officeart/2005/8/layout/vList5"/>
    <dgm:cxn modelId="{419929B2-DFB8-CA40-9AA5-7B85C1C53FBF}" type="presParOf" srcId="{94513139-FFE8-7548-980E-A69BCB9AB58B}" destId="{405FBECE-1279-BA4F-AA41-313A20409D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287614-56AB-3445-AEE9-E1120EA0A425}"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005863C8-CF7D-1D4B-8652-70DC10861ACF}">
      <dgm:prSet phldrT="[Text]" custT="1"/>
      <dgm:spPr>
        <a:solidFill>
          <a:srgbClr val="54B948"/>
        </a:solidFill>
      </dgm:spPr>
      <dgm:t>
        <a:bodyPr/>
        <a:lstStyle/>
        <a:p>
          <a:r>
            <a:rPr lang="en-US" sz="3200" dirty="0"/>
            <a:t>Goal Setting and Attainment</a:t>
          </a:r>
        </a:p>
      </dgm:t>
    </dgm:pt>
    <dgm:pt modelId="{2AE7A7E1-7E7B-A94B-8688-6D5FD4271820}" type="parTrans" cxnId="{AC1033E9-A543-8342-9E61-B2C61779976F}">
      <dgm:prSet/>
      <dgm:spPr/>
      <dgm:t>
        <a:bodyPr/>
        <a:lstStyle/>
        <a:p>
          <a:endParaRPr lang="en-US"/>
        </a:p>
      </dgm:t>
    </dgm:pt>
    <dgm:pt modelId="{76C368A6-B510-0D40-A4E1-4D5084C4E6F4}" type="sibTrans" cxnId="{AC1033E9-A543-8342-9E61-B2C61779976F}">
      <dgm:prSet/>
      <dgm:spPr/>
      <dgm:t>
        <a:bodyPr/>
        <a:lstStyle/>
        <a:p>
          <a:endParaRPr lang="en-US"/>
        </a:p>
      </dgm:t>
    </dgm:pt>
    <dgm:pt modelId="{70BE7957-B592-8D42-8E96-89EAB3623EE3}">
      <dgm:prSet phldrT="[Text]"/>
      <dgm:spPr>
        <a:solidFill>
          <a:srgbClr val="54B948">
            <a:alpha val="50005"/>
          </a:srgbClr>
        </a:solidFill>
      </dgm:spPr>
      <dgm:t>
        <a:bodyPr/>
        <a:lstStyle/>
        <a:p>
          <a:r>
            <a:rPr lang="en-US" dirty="0"/>
            <a:t>Use the </a:t>
          </a:r>
          <a:r>
            <a:rPr lang="en-US" b="1" dirty="0"/>
            <a:t>I’m Determined Goal Plan </a:t>
          </a:r>
          <a:r>
            <a:rPr lang="en-US" dirty="0"/>
            <a:t>to help the student set small goals for school achievement or physical activity. </a:t>
          </a:r>
        </a:p>
      </dgm:t>
    </dgm:pt>
    <dgm:pt modelId="{27C6565E-BA9F-E846-BBCF-5F6115AAF23B}" type="parTrans" cxnId="{4F5A1E48-6FD4-7245-9531-515370383814}">
      <dgm:prSet/>
      <dgm:spPr/>
      <dgm:t>
        <a:bodyPr/>
        <a:lstStyle/>
        <a:p>
          <a:endParaRPr lang="en-US"/>
        </a:p>
      </dgm:t>
    </dgm:pt>
    <dgm:pt modelId="{194F6D56-7747-7840-BABD-B29E65EC1AC4}" type="sibTrans" cxnId="{4F5A1E48-6FD4-7245-9531-515370383814}">
      <dgm:prSet/>
      <dgm:spPr/>
      <dgm:t>
        <a:bodyPr/>
        <a:lstStyle/>
        <a:p>
          <a:endParaRPr lang="en-US"/>
        </a:p>
      </dgm:t>
    </dgm:pt>
    <dgm:pt modelId="{D3D235C8-8BEB-9948-A6DB-13BC5B6F605D}">
      <dgm:prSet phldrT="[Text]" custT="1"/>
      <dgm:spPr>
        <a:solidFill>
          <a:srgbClr val="43BCEE"/>
        </a:solidFill>
      </dgm:spPr>
      <dgm:t>
        <a:bodyPr/>
        <a:lstStyle/>
        <a:p>
          <a:r>
            <a:rPr lang="en-US" sz="3200" dirty="0"/>
            <a:t>Self-Regulation</a:t>
          </a:r>
        </a:p>
      </dgm:t>
    </dgm:pt>
    <dgm:pt modelId="{CC5845E6-F17F-194D-9C01-8A14C1E60490}" type="parTrans" cxnId="{02CF6645-2EFB-CC43-823D-DE2BC5ECB842}">
      <dgm:prSet/>
      <dgm:spPr/>
      <dgm:t>
        <a:bodyPr/>
        <a:lstStyle/>
        <a:p>
          <a:endParaRPr lang="en-US"/>
        </a:p>
      </dgm:t>
    </dgm:pt>
    <dgm:pt modelId="{0040DE3A-B632-AD46-9F08-4458954DC1DD}" type="sibTrans" cxnId="{02CF6645-2EFB-CC43-823D-DE2BC5ECB842}">
      <dgm:prSet/>
      <dgm:spPr/>
      <dgm:t>
        <a:bodyPr/>
        <a:lstStyle/>
        <a:p>
          <a:endParaRPr lang="en-US"/>
        </a:p>
      </dgm:t>
    </dgm:pt>
    <dgm:pt modelId="{39300576-07F8-7040-A559-1726B60CCDDA}">
      <dgm:prSet phldrT="[Text]"/>
      <dgm:spPr>
        <a:solidFill>
          <a:srgbClr val="43BCEE">
            <a:alpha val="49614"/>
          </a:srgbClr>
        </a:solidFill>
      </dgm:spPr>
      <dgm:t>
        <a:bodyPr/>
        <a:lstStyle/>
        <a:p>
          <a:r>
            <a:rPr lang="en-US" dirty="0"/>
            <a:t>The ability to monitor and control one’s own behaviors, actions, and skills in various situations</a:t>
          </a:r>
        </a:p>
      </dgm:t>
    </dgm:pt>
    <dgm:pt modelId="{8190E5D1-EFC8-2944-AD10-436A17BE7932}" type="parTrans" cxnId="{0D4E61ED-C3E7-384F-A9DE-C25C081B2AAB}">
      <dgm:prSet/>
      <dgm:spPr/>
      <dgm:t>
        <a:bodyPr/>
        <a:lstStyle/>
        <a:p>
          <a:endParaRPr lang="en-US"/>
        </a:p>
      </dgm:t>
    </dgm:pt>
    <dgm:pt modelId="{0DC82D67-8DF8-0648-BE92-BDFC421529C0}" type="sibTrans" cxnId="{0D4E61ED-C3E7-384F-A9DE-C25C081B2AAB}">
      <dgm:prSet/>
      <dgm:spPr/>
      <dgm:t>
        <a:bodyPr/>
        <a:lstStyle/>
        <a:p>
          <a:endParaRPr lang="en-US"/>
        </a:p>
      </dgm:t>
    </dgm:pt>
    <dgm:pt modelId="{D7E97287-EC5A-B24A-8913-A47E6675A6F6}">
      <dgm:prSet phldrT="[Text]" custT="1"/>
      <dgm:spPr>
        <a:solidFill>
          <a:srgbClr val="F68234"/>
        </a:solidFill>
      </dgm:spPr>
      <dgm:t>
        <a:bodyPr/>
        <a:lstStyle/>
        <a:p>
          <a:r>
            <a:rPr lang="en-US" sz="3200" dirty="0"/>
            <a:t>Self-Advocacy</a:t>
          </a:r>
        </a:p>
      </dgm:t>
    </dgm:pt>
    <dgm:pt modelId="{B45E4A25-F63C-3949-91BB-1DC42111473E}" type="parTrans" cxnId="{348ED194-E33B-3644-8305-A67F7D5B2CB6}">
      <dgm:prSet/>
      <dgm:spPr/>
      <dgm:t>
        <a:bodyPr/>
        <a:lstStyle/>
        <a:p>
          <a:endParaRPr lang="en-US"/>
        </a:p>
      </dgm:t>
    </dgm:pt>
    <dgm:pt modelId="{D7C00CF4-33E4-D048-B7AE-23C0BBA69155}" type="sibTrans" cxnId="{348ED194-E33B-3644-8305-A67F7D5B2CB6}">
      <dgm:prSet/>
      <dgm:spPr/>
      <dgm:t>
        <a:bodyPr/>
        <a:lstStyle/>
        <a:p>
          <a:endParaRPr lang="en-US"/>
        </a:p>
      </dgm:t>
    </dgm:pt>
    <dgm:pt modelId="{3D1D7FCD-0693-C14C-B9DD-8751D02B18AE}">
      <dgm:prSet phldrT="[Text]"/>
      <dgm:spPr>
        <a:solidFill>
          <a:srgbClr val="F68234">
            <a:alpha val="50000"/>
          </a:srgbClr>
        </a:solidFill>
      </dgm:spPr>
      <dgm:t>
        <a:bodyPr/>
        <a:lstStyle/>
        <a:p>
          <a:r>
            <a:rPr lang="en-US" dirty="0">
              <a:solidFill>
                <a:schemeClr val="dk1"/>
              </a:solidFill>
              <a:effectLst/>
            </a:rPr>
            <a:t>The ability to speak up and to defend a cause or a person.</a:t>
          </a:r>
          <a:endParaRPr lang="en-US" dirty="0"/>
        </a:p>
      </dgm:t>
    </dgm:pt>
    <dgm:pt modelId="{9575F2DB-096B-0742-A128-AC3CD7135E66}" type="parTrans" cxnId="{E50E193C-698D-8441-A12A-9AE7F7B933D2}">
      <dgm:prSet/>
      <dgm:spPr/>
      <dgm:t>
        <a:bodyPr/>
        <a:lstStyle/>
        <a:p>
          <a:endParaRPr lang="en-US"/>
        </a:p>
      </dgm:t>
    </dgm:pt>
    <dgm:pt modelId="{2AD37D71-23A9-D347-A986-6C066023998A}" type="sibTrans" cxnId="{E50E193C-698D-8441-A12A-9AE7F7B933D2}">
      <dgm:prSet/>
      <dgm:spPr/>
      <dgm:t>
        <a:bodyPr/>
        <a:lstStyle/>
        <a:p>
          <a:endParaRPr lang="en-US"/>
        </a:p>
      </dgm:t>
    </dgm:pt>
    <dgm:pt modelId="{4932AB40-0B3D-D94B-B543-6FC399654E15}">
      <dgm:prSet phldrT="[Text]"/>
      <dgm:spPr>
        <a:solidFill>
          <a:srgbClr val="F68234">
            <a:alpha val="50000"/>
          </a:srgbClr>
        </a:solidFill>
      </dgm:spPr>
      <dgm:t>
        <a:bodyPr/>
        <a:lstStyle/>
        <a:p>
          <a:r>
            <a:rPr lang="en-US" dirty="0">
              <a:solidFill>
                <a:schemeClr val="dk1"/>
              </a:solidFill>
              <a:effectLst/>
            </a:rPr>
            <a:t>Help the student identify a cause they are passionate about and how to become involved in the community.</a:t>
          </a:r>
          <a:endParaRPr lang="en-US" dirty="0"/>
        </a:p>
      </dgm:t>
    </dgm:pt>
    <dgm:pt modelId="{6CCA9778-5C7B-0F47-BF21-3291F31D9DC9}" type="parTrans" cxnId="{093B8606-AEF3-E840-BA58-B75CE9078158}">
      <dgm:prSet/>
      <dgm:spPr/>
      <dgm:t>
        <a:bodyPr/>
        <a:lstStyle/>
        <a:p>
          <a:endParaRPr lang="en-US"/>
        </a:p>
      </dgm:t>
    </dgm:pt>
    <dgm:pt modelId="{34C979F6-4202-7F47-A3A5-2BAAF4419931}" type="sibTrans" cxnId="{093B8606-AEF3-E840-BA58-B75CE9078158}">
      <dgm:prSet/>
      <dgm:spPr/>
      <dgm:t>
        <a:bodyPr/>
        <a:lstStyle/>
        <a:p>
          <a:endParaRPr lang="en-US"/>
        </a:p>
      </dgm:t>
    </dgm:pt>
    <dgm:pt modelId="{AEA43E94-A608-2E46-AA98-32018604F265}">
      <dgm:prSet phldrT="[Text]"/>
      <dgm:spPr>
        <a:solidFill>
          <a:srgbClr val="43BCEE">
            <a:alpha val="49614"/>
          </a:srgbClr>
        </a:solidFill>
      </dgm:spPr>
      <dgm:t>
        <a:bodyPr/>
        <a:lstStyle/>
        <a:p>
          <a:r>
            <a:rPr lang="en-US" dirty="0">
              <a:solidFill>
                <a:schemeClr val="dk1"/>
              </a:solidFill>
              <a:effectLst/>
            </a:rPr>
            <a:t>Develop strategies, such as a keyword, that helps the student recognize when they are exhibiting certain behaviors. Seek opportunities to increase things that trigger positive behaviors. </a:t>
          </a:r>
          <a:endParaRPr lang="en-US" dirty="0"/>
        </a:p>
      </dgm:t>
    </dgm:pt>
    <dgm:pt modelId="{2A3CD6CD-A404-4C41-BE6F-877475ECDD52}" type="parTrans" cxnId="{62A704E0-A983-EB4E-938E-4624819FA5E1}">
      <dgm:prSet/>
      <dgm:spPr/>
      <dgm:t>
        <a:bodyPr/>
        <a:lstStyle/>
        <a:p>
          <a:endParaRPr lang="en-US"/>
        </a:p>
      </dgm:t>
    </dgm:pt>
    <dgm:pt modelId="{A842EAE4-355A-984D-9245-214D34C70ED6}" type="sibTrans" cxnId="{62A704E0-A983-EB4E-938E-4624819FA5E1}">
      <dgm:prSet/>
      <dgm:spPr/>
      <dgm:t>
        <a:bodyPr/>
        <a:lstStyle/>
        <a:p>
          <a:endParaRPr lang="en-US"/>
        </a:p>
      </dgm:t>
    </dgm:pt>
    <dgm:pt modelId="{2F669678-48FD-DA4F-A7FA-0DC8CB7E932B}">
      <dgm:prSet/>
      <dgm:spPr>
        <a:solidFill>
          <a:srgbClr val="54B948">
            <a:alpha val="50005"/>
          </a:srgbClr>
        </a:solidFill>
      </dgm:spPr>
      <dgm:t>
        <a:bodyPr/>
        <a:lstStyle/>
        <a:p>
          <a:endParaRPr lang="en-US" dirty="0"/>
        </a:p>
      </dgm:t>
    </dgm:pt>
    <dgm:pt modelId="{9B70830E-1155-DD43-B996-12DE33C575F3}" type="parTrans" cxnId="{5EA56986-93C2-704E-9384-82C49F4C7B19}">
      <dgm:prSet/>
      <dgm:spPr/>
      <dgm:t>
        <a:bodyPr/>
        <a:lstStyle/>
        <a:p>
          <a:endParaRPr lang="en-US"/>
        </a:p>
      </dgm:t>
    </dgm:pt>
    <dgm:pt modelId="{036CF1E2-B85F-3140-A3E8-BD11CC241A54}" type="sibTrans" cxnId="{5EA56986-93C2-704E-9384-82C49F4C7B19}">
      <dgm:prSet/>
      <dgm:spPr/>
      <dgm:t>
        <a:bodyPr/>
        <a:lstStyle/>
        <a:p>
          <a:endParaRPr lang="en-US"/>
        </a:p>
      </dgm:t>
    </dgm:pt>
    <dgm:pt modelId="{D159E749-F95F-9F49-B665-8C899E6C2E03}">
      <dgm:prSet phldrT="[Text]"/>
      <dgm:spPr>
        <a:solidFill>
          <a:srgbClr val="54B948">
            <a:alpha val="50005"/>
          </a:srgbClr>
        </a:solidFill>
      </dgm:spPr>
      <dgm:t>
        <a:bodyPr/>
        <a:lstStyle/>
        <a:p>
          <a:r>
            <a:rPr lang="en-US" b="0" dirty="0">
              <a:solidFill>
                <a:schemeClr val="tx1"/>
              </a:solidFill>
              <a:effectLst/>
            </a:rPr>
            <a:t>The ability to set a goal, plan for implementation, and measure success.</a:t>
          </a:r>
          <a:endParaRPr lang="en-US" dirty="0"/>
        </a:p>
      </dgm:t>
    </dgm:pt>
    <dgm:pt modelId="{0C7F754A-3335-A941-81C1-C5C1EFEBFDCD}" type="parTrans" cxnId="{AD11C0BE-6AFC-B941-9EF7-CE59A2AA3D96}">
      <dgm:prSet/>
      <dgm:spPr/>
      <dgm:t>
        <a:bodyPr/>
        <a:lstStyle/>
        <a:p>
          <a:endParaRPr lang="en-US"/>
        </a:p>
      </dgm:t>
    </dgm:pt>
    <dgm:pt modelId="{BB28A99D-DA02-4146-A216-B49EE663B306}" type="sibTrans" cxnId="{AD11C0BE-6AFC-B941-9EF7-CE59A2AA3D96}">
      <dgm:prSet/>
      <dgm:spPr/>
      <dgm:t>
        <a:bodyPr/>
        <a:lstStyle/>
        <a:p>
          <a:endParaRPr lang="en-US"/>
        </a:p>
      </dgm:t>
    </dgm:pt>
    <dgm:pt modelId="{ECDE579F-91DD-C840-9C1F-FFED47E32636}" type="pres">
      <dgm:prSet presAssocID="{21287614-56AB-3445-AEE9-E1120EA0A425}" presName="Name0" presStyleCnt="0">
        <dgm:presLayoutVars>
          <dgm:dir/>
          <dgm:animLvl val="lvl"/>
          <dgm:resizeHandles val="exact"/>
        </dgm:presLayoutVars>
      </dgm:prSet>
      <dgm:spPr/>
    </dgm:pt>
    <dgm:pt modelId="{C75F4981-F973-E44E-A7CF-805B6BD7EF08}" type="pres">
      <dgm:prSet presAssocID="{005863C8-CF7D-1D4B-8652-70DC10861ACF}" presName="linNode" presStyleCnt="0"/>
      <dgm:spPr/>
    </dgm:pt>
    <dgm:pt modelId="{4A4BC65A-1A5E-FE45-B09F-6F86FF385F08}" type="pres">
      <dgm:prSet presAssocID="{005863C8-CF7D-1D4B-8652-70DC10861ACF}" presName="parentText" presStyleLbl="node1" presStyleIdx="0" presStyleCnt="3" custLinFactNeighborX="-8812" custLinFactNeighborY="-152">
        <dgm:presLayoutVars>
          <dgm:chMax val="1"/>
          <dgm:bulletEnabled val="1"/>
        </dgm:presLayoutVars>
      </dgm:prSet>
      <dgm:spPr/>
    </dgm:pt>
    <dgm:pt modelId="{01F030EC-6303-9345-98AE-05D9ADC350B0}" type="pres">
      <dgm:prSet presAssocID="{005863C8-CF7D-1D4B-8652-70DC10861ACF}" presName="descendantText" presStyleLbl="alignAccFollowNode1" presStyleIdx="0" presStyleCnt="3">
        <dgm:presLayoutVars>
          <dgm:bulletEnabled val="1"/>
        </dgm:presLayoutVars>
      </dgm:prSet>
      <dgm:spPr/>
    </dgm:pt>
    <dgm:pt modelId="{044500F0-9A8A-CC49-B039-C18F4E11A822}" type="pres">
      <dgm:prSet presAssocID="{76C368A6-B510-0D40-A4E1-4D5084C4E6F4}" presName="sp" presStyleCnt="0"/>
      <dgm:spPr/>
    </dgm:pt>
    <dgm:pt modelId="{137DF6B8-DD54-B746-BFEE-D6BB92FE8E2C}" type="pres">
      <dgm:prSet presAssocID="{D3D235C8-8BEB-9948-A6DB-13BC5B6F605D}" presName="linNode" presStyleCnt="0"/>
      <dgm:spPr/>
    </dgm:pt>
    <dgm:pt modelId="{510486F1-D38E-C74F-B85D-99401269E9B1}" type="pres">
      <dgm:prSet presAssocID="{D3D235C8-8BEB-9948-A6DB-13BC5B6F605D}" presName="parentText" presStyleLbl="node1" presStyleIdx="1" presStyleCnt="3">
        <dgm:presLayoutVars>
          <dgm:chMax val="1"/>
          <dgm:bulletEnabled val="1"/>
        </dgm:presLayoutVars>
      </dgm:prSet>
      <dgm:spPr/>
    </dgm:pt>
    <dgm:pt modelId="{0DEC5116-B604-2A4B-B68C-09D4EE90E466}" type="pres">
      <dgm:prSet presAssocID="{D3D235C8-8BEB-9948-A6DB-13BC5B6F605D}" presName="descendantText" presStyleLbl="alignAccFollowNode1" presStyleIdx="1" presStyleCnt="3">
        <dgm:presLayoutVars>
          <dgm:bulletEnabled val="1"/>
        </dgm:presLayoutVars>
      </dgm:prSet>
      <dgm:spPr/>
    </dgm:pt>
    <dgm:pt modelId="{9E009EA7-A864-264D-8043-B55D2E625BAD}" type="pres">
      <dgm:prSet presAssocID="{0040DE3A-B632-AD46-9F08-4458954DC1DD}" presName="sp" presStyleCnt="0"/>
      <dgm:spPr/>
    </dgm:pt>
    <dgm:pt modelId="{94513139-FFE8-7548-980E-A69BCB9AB58B}" type="pres">
      <dgm:prSet presAssocID="{D7E97287-EC5A-B24A-8913-A47E6675A6F6}" presName="linNode" presStyleCnt="0"/>
      <dgm:spPr/>
    </dgm:pt>
    <dgm:pt modelId="{A02F69AF-E15F-1E41-A4AE-AF1207F3651C}" type="pres">
      <dgm:prSet presAssocID="{D7E97287-EC5A-B24A-8913-A47E6675A6F6}" presName="parentText" presStyleLbl="node1" presStyleIdx="2" presStyleCnt="3">
        <dgm:presLayoutVars>
          <dgm:chMax val="1"/>
          <dgm:bulletEnabled val="1"/>
        </dgm:presLayoutVars>
      </dgm:prSet>
      <dgm:spPr/>
    </dgm:pt>
    <dgm:pt modelId="{405FBECE-1279-BA4F-AA41-313A20409D5B}" type="pres">
      <dgm:prSet presAssocID="{D7E97287-EC5A-B24A-8913-A47E6675A6F6}" presName="descendantText" presStyleLbl="alignAccFollowNode1" presStyleIdx="2" presStyleCnt="3">
        <dgm:presLayoutVars>
          <dgm:bulletEnabled val="1"/>
        </dgm:presLayoutVars>
      </dgm:prSet>
      <dgm:spPr/>
    </dgm:pt>
  </dgm:ptLst>
  <dgm:cxnLst>
    <dgm:cxn modelId="{093B8606-AEF3-E840-BA58-B75CE9078158}" srcId="{D7E97287-EC5A-B24A-8913-A47E6675A6F6}" destId="{4932AB40-0B3D-D94B-B543-6FC399654E15}" srcOrd="1" destOrd="0" parTransId="{6CCA9778-5C7B-0F47-BF21-3291F31D9DC9}" sibTransId="{34C979F6-4202-7F47-A3A5-2BAAF4419931}"/>
    <dgm:cxn modelId="{7CF2B812-C3BA-4E41-9359-EBD3773DE8F3}" type="presOf" srcId="{D159E749-F95F-9F49-B665-8C899E6C2E03}" destId="{01F030EC-6303-9345-98AE-05D9ADC350B0}" srcOrd="0" destOrd="0" presId="urn:microsoft.com/office/officeart/2005/8/layout/vList5"/>
    <dgm:cxn modelId="{8F8FE228-1A41-654E-8593-BDF5637419AA}" type="presOf" srcId="{D7E97287-EC5A-B24A-8913-A47E6675A6F6}" destId="{A02F69AF-E15F-1E41-A4AE-AF1207F3651C}" srcOrd="0" destOrd="0" presId="urn:microsoft.com/office/officeart/2005/8/layout/vList5"/>
    <dgm:cxn modelId="{E50E193C-698D-8441-A12A-9AE7F7B933D2}" srcId="{D7E97287-EC5A-B24A-8913-A47E6675A6F6}" destId="{3D1D7FCD-0693-C14C-B9DD-8751D02B18AE}" srcOrd="0" destOrd="0" parTransId="{9575F2DB-096B-0742-A128-AC3CD7135E66}" sibTransId="{2AD37D71-23A9-D347-A986-6C066023998A}"/>
    <dgm:cxn modelId="{02CF6645-2EFB-CC43-823D-DE2BC5ECB842}" srcId="{21287614-56AB-3445-AEE9-E1120EA0A425}" destId="{D3D235C8-8BEB-9948-A6DB-13BC5B6F605D}" srcOrd="1" destOrd="0" parTransId="{CC5845E6-F17F-194D-9C01-8A14C1E60490}" sibTransId="{0040DE3A-B632-AD46-9F08-4458954DC1DD}"/>
    <dgm:cxn modelId="{4F5A1E48-6FD4-7245-9531-515370383814}" srcId="{005863C8-CF7D-1D4B-8652-70DC10861ACF}" destId="{70BE7957-B592-8D42-8E96-89EAB3623EE3}" srcOrd="1" destOrd="0" parTransId="{27C6565E-BA9F-E846-BBCF-5F6115AAF23B}" sibTransId="{194F6D56-7747-7840-BABD-B29E65EC1AC4}"/>
    <dgm:cxn modelId="{34F80D4A-BB06-D344-A403-CCC9D52D6D62}" type="presOf" srcId="{005863C8-CF7D-1D4B-8652-70DC10861ACF}" destId="{4A4BC65A-1A5E-FE45-B09F-6F86FF385F08}" srcOrd="0" destOrd="0" presId="urn:microsoft.com/office/officeart/2005/8/layout/vList5"/>
    <dgm:cxn modelId="{D93F1559-B9F0-7E4E-A261-24841138C20A}" type="presOf" srcId="{D3D235C8-8BEB-9948-A6DB-13BC5B6F605D}" destId="{510486F1-D38E-C74F-B85D-99401269E9B1}" srcOrd="0" destOrd="0" presId="urn:microsoft.com/office/officeart/2005/8/layout/vList5"/>
    <dgm:cxn modelId="{5EA56986-93C2-704E-9384-82C49F4C7B19}" srcId="{005863C8-CF7D-1D4B-8652-70DC10861ACF}" destId="{2F669678-48FD-DA4F-A7FA-0DC8CB7E932B}" srcOrd="2" destOrd="0" parTransId="{9B70830E-1155-DD43-B996-12DE33C575F3}" sibTransId="{036CF1E2-B85F-3140-A3E8-BD11CC241A54}"/>
    <dgm:cxn modelId="{D075338B-5DF8-7F4B-9A23-9AB7C2E7A71E}" type="presOf" srcId="{21287614-56AB-3445-AEE9-E1120EA0A425}" destId="{ECDE579F-91DD-C840-9C1F-FFED47E32636}" srcOrd="0" destOrd="0" presId="urn:microsoft.com/office/officeart/2005/8/layout/vList5"/>
    <dgm:cxn modelId="{348ED194-E33B-3644-8305-A67F7D5B2CB6}" srcId="{21287614-56AB-3445-AEE9-E1120EA0A425}" destId="{D7E97287-EC5A-B24A-8913-A47E6675A6F6}" srcOrd="2" destOrd="0" parTransId="{B45E4A25-F63C-3949-91BB-1DC42111473E}" sibTransId="{D7C00CF4-33E4-D048-B7AE-23C0BBA69155}"/>
    <dgm:cxn modelId="{51940AA2-446D-2242-8041-E74E7E19458D}" type="presOf" srcId="{4932AB40-0B3D-D94B-B543-6FC399654E15}" destId="{405FBECE-1279-BA4F-AA41-313A20409D5B}" srcOrd="0" destOrd="1" presId="urn:microsoft.com/office/officeart/2005/8/layout/vList5"/>
    <dgm:cxn modelId="{AD11C0BE-6AFC-B941-9EF7-CE59A2AA3D96}" srcId="{005863C8-CF7D-1D4B-8652-70DC10861ACF}" destId="{D159E749-F95F-9F49-B665-8C899E6C2E03}" srcOrd="0" destOrd="0" parTransId="{0C7F754A-3335-A941-81C1-C5C1EFEBFDCD}" sibTransId="{BB28A99D-DA02-4146-A216-B49EE663B306}"/>
    <dgm:cxn modelId="{EE7AA0D3-22B1-4941-9440-5CAED5745998}" type="presOf" srcId="{70BE7957-B592-8D42-8E96-89EAB3623EE3}" destId="{01F030EC-6303-9345-98AE-05D9ADC350B0}" srcOrd="0" destOrd="1" presId="urn:microsoft.com/office/officeart/2005/8/layout/vList5"/>
    <dgm:cxn modelId="{FB737FDD-F697-DE40-A667-172A5395D74B}" type="presOf" srcId="{AEA43E94-A608-2E46-AA98-32018604F265}" destId="{0DEC5116-B604-2A4B-B68C-09D4EE90E466}" srcOrd="0" destOrd="1" presId="urn:microsoft.com/office/officeart/2005/8/layout/vList5"/>
    <dgm:cxn modelId="{62A704E0-A983-EB4E-938E-4624819FA5E1}" srcId="{D3D235C8-8BEB-9948-A6DB-13BC5B6F605D}" destId="{AEA43E94-A608-2E46-AA98-32018604F265}" srcOrd="1" destOrd="0" parTransId="{2A3CD6CD-A404-4C41-BE6F-877475ECDD52}" sibTransId="{A842EAE4-355A-984D-9245-214D34C70ED6}"/>
    <dgm:cxn modelId="{A636E2E8-A9ED-8B46-AD00-1D08FBBA923A}" type="presOf" srcId="{39300576-07F8-7040-A559-1726B60CCDDA}" destId="{0DEC5116-B604-2A4B-B68C-09D4EE90E466}" srcOrd="0" destOrd="0" presId="urn:microsoft.com/office/officeart/2005/8/layout/vList5"/>
    <dgm:cxn modelId="{AC1033E9-A543-8342-9E61-B2C61779976F}" srcId="{21287614-56AB-3445-AEE9-E1120EA0A425}" destId="{005863C8-CF7D-1D4B-8652-70DC10861ACF}" srcOrd="0" destOrd="0" parTransId="{2AE7A7E1-7E7B-A94B-8688-6D5FD4271820}" sibTransId="{76C368A6-B510-0D40-A4E1-4D5084C4E6F4}"/>
    <dgm:cxn modelId="{0D4E61ED-C3E7-384F-A9DE-C25C081B2AAB}" srcId="{D3D235C8-8BEB-9948-A6DB-13BC5B6F605D}" destId="{39300576-07F8-7040-A559-1726B60CCDDA}" srcOrd="0" destOrd="0" parTransId="{8190E5D1-EFC8-2944-AD10-436A17BE7932}" sibTransId="{0DC82D67-8DF8-0648-BE92-BDFC421529C0}"/>
    <dgm:cxn modelId="{6C51CAEF-5DAF-264D-BF4F-28E7D669930F}" type="presOf" srcId="{3D1D7FCD-0693-C14C-B9DD-8751D02B18AE}" destId="{405FBECE-1279-BA4F-AA41-313A20409D5B}" srcOrd="0" destOrd="0" presId="urn:microsoft.com/office/officeart/2005/8/layout/vList5"/>
    <dgm:cxn modelId="{F3D593F2-6CD0-4E47-AC5C-A853C84388FF}" type="presOf" srcId="{2F669678-48FD-DA4F-A7FA-0DC8CB7E932B}" destId="{01F030EC-6303-9345-98AE-05D9ADC350B0}" srcOrd="0" destOrd="2" presId="urn:microsoft.com/office/officeart/2005/8/layout/vList5"/>
    <dgm:cxn modelId="{90195782-B36F-D348-997A-70CBD814E7CA}" type="presParOf" srcId="{ECDE579F-91DD-C840-9C1F-FFED47E32636}" destId="{C75F4981-F973-E44E-A7CF-805B6BD7EF08}" srcOrd="0" destOrd="0" presId="urn:microsoft.com/office/officeart/2005/8/layout/vList5"/>
    <dgm:cxn modelId="{32B9E285-9420-9348-A06E-D24319130E0D}" type="presParOf" srcId="{C75F4981-F973-E44E-A7CF-805B6BD7EF08}" destId="{4A4BC65A-1A5E-FE45-B09F-6F86FF385F08}" srcOrd="0" destOrd="0" presId="urn:microsoft.com/office/officeart/2005/8/layout/vList5"/>
    <dgm:cxn modelId="{F8F4DCEF-2FA3-AF49-A9DC-D516DB28D9E3}" type="presParOf" srcId="{C75F4981-F973-E44E-A7CF-805B6BD7EF08}" destId="{01F030EC-6303-9345-98AE-05D9ADC350B0}" srcOrd="1" destOrd="0" presId="urn:microsoft.com/office/officeart/2005/8/layout/vList5"/>
    <dgm:cxn modelId="{117BBC33-155B-FA4F-899A-D8E502D75B4A}" type="presParOf" srcId="{ECDE579F-91DD-C840-9C1F-FFED47E32636}" destId="{044500F0-9A8A-CC49-B039-C18F4E11A822}" srcOrd="1" destOrd="0" presId="urn:microsoft.com/office/officeart/2005/8/layout/vList5"/>
    <dgm:cxn modelId="{BD0ABD28-6D72-AB4D-8BA4-233FAA66B1A9}" type="presParOf" srcId="{ECDE579F-91DD-C840-9C1F-FFED47E32636}" destId="{137DF6B8-DD54-B746-BFEE-D6BB92FE8E2C}" srcOrd="2" destOrd="0" presId="urn:microsoft.com/office/officeart/2005/8/layout/vList5"/>
    <dgm:cxn modelId="{DD9520A5-FD11-C243-A92C-510F1FF2BD6A}" type="presParOf" srcId="{137DF6B8-DD54-B746-BFEE-D6BB92FE8E2C}" destId="{510486F1-D38E-C74F-B85D-99401269E9B1}" srcOrd="0" destOrd="0" presId="urn:microsoft.com/office/officeart/2005/8/layout/vList5"/>
    <dgm:cxn modelId="{C5699073-89D2-7842-AC37-BFE1F104EEE7}" type="presParOf" srcId="{137DF6B8-DD54-B746-BFEE-D6BB92FE8E2C}" destId="{0DEC5116-B604-2A4B-B68C-09D4EE90E466}" srcOrd="1" destOrd="0" presId="urn:microsoft.com/office/officeart/2005/8/layout/vList5"/>
    <dgm:cxn modelId="{C1ECF3E7-EB4E-3F4E-B2C2-35323963581D}" type="presParOf" srcId="{ECDE579F-91DD-C840-9C1F-FFED47E32636}" destId="{9E009EA7-A864-264D-8043-B55D2E625BAD}" srcOrd="3" destOrd="0" presId="urn:microsoft.com/office/officeart/2005/8/layout/vList5"/>
    <dgm:cxn modelId="{9CA101C8-3339-3542-BA72-1A094D034595}" type="presParOf" srcId="{ECDE579F-91DD-C840-9C1F-FFED47E32636}" destId="{94513139-FFE8-7548-980E-A69BCB9AB58B}" srcOrd="4" destOrd="0" presId="urn:microsoft.com/office/officeart/2005/8/layout/vList5"/>
    <dgm:cxn modelId="{F4AFB129-3C3B-2647-BFA2-D3511517ABEB}" type="presParOf" srcId="{94513139-FFE8-7548-980E-A69BCB9AB58B}" destId="{A02F69AF-E15F-1E41-A4AE-AF1207F3651C}" srcOrd="0" destOrd="0" presId="urn:microsoft.com/office/officeart/2005/8/layout/vList5"/>
    <dgm:cxn modelId="{419929B2-DFB8-CA40-9AA5-7B85C1C53FBF}" type="presParOf" srcId="{94513139-FFE8-7548-980E-A69BCB9AB58B}" destId="{405FBECE-1279-BA4F-AA41-313A20409D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287614-56AB-3445-AEE9-E1120EA0A425}"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005863C8-CF7D-1D4B-8652-70DC10861ACF}">
      <dgm:prSet phldrT="[Text]" custT="1"/>
      <dgm:spPr>
        <a:solidFill>
          <a:srgbClr val="54C2BB"/>
        </a:solidFill>
      </dgm:spPr>
      <dgm:t>
        <a:bodyPr/>
        <a:lstStyle/>
        <a:p>
          <a:r>
            <a:rPr lang="en-US" sz="3200" dirty="0"/>
            <a:t>Internal Locus of Control </a:t>
          </a:r>
        </a:p>
      </dgm:t>
    </dgm:pt>
    <dgm:pt modelId="{2AE7A7E1-7E7B-A94B-8688-6D5FD4271820}" type="parTrans" cxnId="{AC1033E9-A543-8342-9E61-B2C61779976F}">
      <dgm:prSet/>
      <dgm:spPr/>
      <dgm:t>
        <a:bodyPr/>
        <a:lstStyle/>
        <a:p>
          <a:endParaRPr lang="en-US"/>
        </a:p>
      </dgm:t>
    </dgm:pt>
    <dgm:pt modelId="{76C368A6-B510-0D40-A4E1-4D5084C4E6F4}" type="sibTrans" cxnId="{AC1033E9-A543-8342-9E61-B2C61779976F}">
      <dgm:prSet/>
      <dgm:spPr/>
      <dgm:t>
        <a:bodyPr/>
        <a:lstStyle/>
        <a:p>
          <a:endParaRPr lang="en-US"/>
        </a:p>
      </dgm:t>
    </dgm:pt>
    <dgm:pt modelId="{70BE7957-B592-8D42-8E96-89EAB3623EE3}">
      <dgm:prSet phldrT="[Text]" custT="1"/>
      <dgm:spPr>
        <a:solidFill>
          <a:srgbClr val="54C2BB">
            <a:alpha val="50005"/>
          </a:srgbClr>
        </a:solidFill>
      </dgm:spPr>
      <dgm:t>
        <a:bodyPr/>
        <a:lstStyle/>
        <a:p>
          <a:r>
            <a:rPr lang="en-US" sz="1600" b="0" dirty="0">
              <a:solidFill>
                <a:schemeClr val="tx1"/>
              </a:solidFill>
              <a:effectLst/>
            </a:rPr>
            <a:t>Provide plenty of opportunities for the student to practice age-appropriate ways to lead their own lives. Help student see the connection between their decisions and the outcomes they wanted. </a:t>
          </a:r>
          <a:endParaRPr lang="en-US" sz="1600" dirty="0"/>
        </a:p>
      </dgm:t>
    </dgm:pt>
    <dgm:pt modelId="{27C6565E-BA9F-E846-BBCF-5F6115AAF23B}" type="parTrans" cxnId="{4F5A1E48-6FD4-7245-9531-515370383814}">
      <dgm:prSet/>
      <dgm:spPr/>
      <dgm:t>
        <a:bodyPr/>
        <a:lstStyle/>
        <a:p>
          <a:endParaRPr lang="en-US"/>
        </a:p>
      </dgm:t>
    </dgm:pt>
    <dgm:pt modelId="{194F6D56-7747-7840-BABD-B29E65EC1AC4}" type="sibTrans" cxnId="{4F5A1E48-6FD4-7245-9531-515370383814}">
      <dgm:prSet/>
      <dgm:spPr/>
      <dgm:t>
        <a:bodyPr/>
        <a:lstStyle/>
        <a:p>
          <a:endParaRPr lang="en-US"/>
        </a:p>
      </dgm:t>
    </dgm:pt>
    <dgm:pt modelId="{D3D235C8-8BEB-9948-A6DB-13BC5B6F605D}">
      <dgm:prSet phldrT="[Text]" custT="1"/>
      <dgm:spPr>
        <a:solidFill>
          <a:srgbClr val="D169A9"/>
        </a:solidFill>
      </dgm:spPr>
      <dgm:t>
        <a:bodyPr/>
        <a:lstStyle/>
        <a:p>
          <a:r>
            <a:rPr lang="en-US" sz="3200" b="0" dirty="0">
              <a:solidFill>
                <a:schemeClr val="bg1"/>
              </a:solidFill>
              <a:effectLst/>
            </a:rPr>
            <a:t>Self-Efficacy</a:t>
          </a:r>
          <a:endParaRPr lang="en-US" sz="3200" b="0" dirty="0">
            <a:solidFill>
              <a:schemeClr val="bg1"/>
            </a:solidFill>
          </a:endParaRPr>
        </a:p>
      </dgm:t>
    </dgm:pt>
    <dgm:pt modelId="{CC5845E6-F17F-194D-9C01-8A14C1E60490}" type="parTrans" cxnId="{02CF6645-2EFB-CC43-823D-DE2BC5ECB842}">
      <dgm:prSet/>
      <dgm:spPr/>
      <dgm:t>
        <a:bodyPr/>
        <a:lstStyle/>
        <a:p>
          <a:endParaRPr lang="en-US"/>
        </a:p>
      </dgm:t>
    </dgm:pt>
    <dgm:pt modelId="{0040DE3A-B632-AD46-9F08-4458954DC1DD}" type="sibTrans" cxnId="{02CF6645-2EFB-CC43-823D-DE2BC5ECB842}">
      <dgm:prSet/>
      <dgm:spPr/>
      <dgm:t>
        <a:bodyPr/>
        <a:lstStyle/>
        <a:p>
          <a:endParaRPr lang="en-US"/>
        </a:p>
      </dgm:t>
    </dgm:pt>
    <dgm:pt modelId="{39300576-07F8-7040-A559-1726B60CCDDA}">
      <dgm:prSet phldrT="[Text]" custT="1"/>
      <dgm:spPr>
        <a:solidFill>
          <a:srgbClr val="D169A9">
            <a:alpha val="49614"/>
          </a:srgbClr>
        </a:solidFill>
      </dgm:spPr>
      <dgm:t>
        <a:bodyPr/>
        <a:lstStyle/>
        <a:p>
          <a:r>
            <a:rPr lang="en-US" sz="1600" dirty="0">
              <a:solidFill>
                <a:schemeClr val="dk1"/>
              </a:solidFill>
              <a:effectLst/>
            </a:rPr>
            <a:t>Belief in one’s own ability to succeed in specific situations or accomplish specific tasks.</a:t>
          </a:r>
          <a:endParaRPr lang="en-US" sz="1600" dirty="0"/>
        </a:p>
      </dgm:t>
    </dgm:pt>
    <dgm:pt modelId="{8190E5D1-EFC8-2944-AD10-436A17BE7932}" type="parTrans" cxnId="{0D4E61ED-C3E7-384F-A9DE-C25C081B2AAB}">
      <dgm:prSet/>
      <dgm:spPr/>
      <dgm:t>
        <a:bodyPr/>
        <a:lstStyle/>
        <a:p>
          <a:endParaRPr lang="en-US"/>
        </a:p>
      </dgm:t>
    </dgm:pt>
    <dgm:pt modelId="{0DC82D67-8DF8-0648-BE92-BDFC421529C0}" type="sibTrans" cxnId="{0D4E61ED-C3E7-384F-A9DE-C25C081B2AAB}">
      <dgm:prSet/>
      <dgm:spPr/>
      <dgm:t>
        <a:bodyPr/>
        <a:lstStyle/>
        <a:p>
          <a:endParaRPr lang="en-US"/>
        </a:p>
      </dgm:t>
    </dgm:pt>
    <dgm:pt modelId="{D7E97287-EC5A-B24A-8913-A47E6675A6F6}">
      <dgm:prSet phldrT="[Text]" custT="1"/>
      <dgm:spPr>
        <a:solidFill>
          <a:srgbClr val="E2BA3C"/>
        </a:solidFill>
      </dgm:spPr>
      <dgm:t>
        <a:bodyPr/>
        <a:lstStyle/>
        <a:p>
          <a:r>
            <a:rPr lang="en-US" sz="3200" b="0" dirty="0">
              <a:solidFill>
                <a:schemeClr val="bg1"/>
              </a:solidFill>
              <a:effectLst/>
            </a:rPr>
            <a:t>Self-Awareness</a:t>
          </a:r>
          <a:r>
            <a:rPr lang="en-US" sz="3200" dirty="0">
              <a:solidFill>
                <a:schemeClr val="dk1"/>
              </a:solidFill>
              <a:effectLst/>
            </a:rPr>
            <a:t> </a:t>
          </a:r>
          <a:endParaRPr lang="en-US" sz="3200" dirty="0"/>
        </a:p>
      </dgm:t>
    </dgm:pt>
    <dgm:pt modelId="{B45E4A25-F63C-3949-91BB-1DC42111473E}" type="parTrans" cxnId="{348ED194-E33B-3644-8305-A67F7D5B2CB6}">
      <dgm:prSet/>
      <dgm:spPr/>
      <dgm:t>
        <a:bodyPr/>
        <a:lstStyle/>
        <a:p>
          <a:endParaRPr lang="en-US"/>
        </a:p>
      </dgm:t>
    </dgm:pt>
    <dgm:pt modelId="{D7C00CF4-33E4-D048-B7AE-23C0BBA69155}" type="sibTrans" cxnId="{348ED194-E33B-3644-8305-A67F7D5B2CB6}">
      <dgm:prSet/>
      <dgm:spPr/>
      <dgm:t>
        <a:bodyPr/>
        <a:lstStyle/>
        <a:p>
          <a:endParaRPr lang="en-US"/>
        </a:p>
      </dgm:t>
    </dgm:pt>
    <dgm:pt modelId="{3D1D7FCD-0693-C14C-B9DD-8751D02B18AE}">
      <dgm:prSet phldrT="[Text]" custT="1"/>
      <dgm:spPr>
        <a:solidFill>
          <a:srgbClr val="E2BA3C">
            <a:alpha val="50000"/>
          </a:srgbClr>
        </a:solidFill>
      </dgm:spPr>
      <dgm:t>
        <a:bodyPr/>
        <a:lstStyle/>
        <a:p>
          <a:r>
            <a:rPr lang="en-US" sz="1600" dirty="0">
              <a:solidFill>
                <a:schemeClr val="dk1"/>
              </a:solidFill>
              <a:effectLst/>
            </a:rPr>
            <a:t>Basic understanding of one’s own strengths, needs, and abilities.</a:t>
          </a:r>
          <a:endParaRPr lang="en-US" sz="1600" dirty="0"/>
        </a:p>
      </dgm:t>
    </dgm:pt>
    <dgm:pt modelId="{9575F2DB-096B-0742-A128-AC3CD7135E66}" type="parTrans" cxnId="{E50E193C-698D-8441-A12A-9AE7F7B933D2}">
      <dgm:prSet/>
      <dgm:spPr/>
      <dgm:t>
        <a:bodyPr/>
        <a:lstStyle/>
        <a:p>
          <a:endParaRPr lang="en-US"/>
        </a:p>
      </dgm:t>
    </dgm:pt>
    <dgm:pt modelId="{2AD37D71-23A9-D347-A986-6C066023998A}" type="sibTrans" cxnId="{E50E193C-698D-8441-A12A-9AE7F7B933D2}">
      <dgm:prSet/>
      <dgm:spPr/>
      <dgm:t>
        <a:bodyPr/>
        <a:lstStyle/>
        <a:p>
          <a:endParaRPr lang="en-US"/>
        </a:p>
      </dgm:t>
    </dgm:pt>
    <dgm:pt modelId="{4932AB40-0B3D-D94B-B543-6FC399654E15}">
      <dgm:prSet phldrT="[Text]" custT="1"/>
      <dgm:spPr>
        <a:solidFill>
          <a:srgbClr val="E2BA3C">
            <a:alpha val="50000"/>
          </a:srgbClr>
        </a:solidFill>
      </dgm:spPr>
      <dgm:t>
        <a:bodyPr/>
        <a:lstStyle/>
        <a:p>
          <a:r>
            <a:rPr lang="en-US" sz="1600" dirty="0">
              <a:solidFill>
                <a:schemeClr val="dk1"/>
              </a:solidFill>
              <a:effectLst/>
            </a:rPr>
            <a:t>Help the student articulate what their disability is and how it impacts them in education, employment, and social situations. </a:t>
          </a:r>
          <a:endParaRPr lang="en-US" sz="1600" dirty="0"/>
        </a:p>
      </dgm:t>
    </dgm:pt>
    <dgm:pt modelId="{6CCA9778-5C7B-0F47-BF21-3291F31D9DC9}" type="parTrans" cxnId="{093B8606-AEF3-E840-BA58-B75CE9078158}">
      <dgm:prSet/>
      <dgm:spPr/>
      <dgm:t>
        <a:bodyPr/>
        <a:lstStyle/>
        <a:p>
          <a:endParaRPr lang="en-US"/>
        </a:p>
      </dgm:t>
    </dgm:pt>
    <dgm:pt modelId="{34C979F6-4202-7F47-A3A5-2BAAF4419931}" type="sibTrans" cxnId="{093B8606-AEF3-E840-BA58-B75CE9078158}">
      <dgm:prSet/>
      <dgm:spPr/>
      <dgm:t>
        <a:bodyPr/>
        <a:lstStyle/>
        <a:p>
          <a:endParaRPr lang="en-US"/>
        </a:p>
      </dgm:t>
    </dgm:pt>
    <dgm:pt modelId="{AEA43E94-A608-2E46-AA98-32018604F265}">
      <dgm:prSet phldrT="[Text]" custT="1"/>
      <dgm:spPr>
        <a:solidFill>
          <a:srgbClr val="D169A9">
            <a:alpha val="49614"/>
          </a:srgbClr>
        </a:solidFill>
      </dgm:spPr>
      <dgm:t>
        <a:bodyPr/>
        <a:lstStyle/>
        <a:p>
          <a:r>
            <a:rPr lang="en-US" sz="1600" dirty="0">
              <a:solidFill>
                <a:schemeClr val="dk1"/>
              </a:solidFill>
              <a:effectLst/>
            </a:rPr>
            <a:t>Celebrate when new tasks or skills and learned and treat unsuccessful attempts as natural steps in the process. </a:t>
          </a:r>
          <a:endParaRPr lang="en-US" sz="1600" dirty="0"/>
        </a:p>
      </dgm:t>
    </dgm:pt>
    <dgm:pt modelId="{2A3CD6CD-A404-4C41-BE6F-877475ECDD52}" type="parTrans" cxnId="{62A704E0-A983-EB4E-938E-4624819FA5E1}">
      <dgm:prSet/>
      <dgm:spPr/>
      <dgm:t>
        <a:bodyPr/>
        <a:lstStyle/>
        <a:p>
          <a:endParaRPr lang="en-US"/>
        </a:p>
      </dgm:t>
    </dgm:pt>
    <dgm:pt modelId="{A842EAE4-355A-984D-9245-214D34C70ED6}" type="sibTrans" cxnId="{62A704E0-A983-EB4E-938E-4624819FA5E1}">
      <dgm:prSet/>
      <dgm:spPr/>
      <dgm:t>
        <a:bodyPr/>
        <a:lstStyle/>
        <a:p>
          <a:endParaRPr lang="en-US"/>
        </a:p>
      </dgm:t>
    </dgm:pt>
    <dgm:pt modelId="{2F669678-48FD-DA4F-A7FA-0DC8CB7E932B}">
      <dgm:prSet/>
      <dgm:spPr>
        <a:solidFill>
          <a:srgbClr val="54C2BB">
            <a:alpha val="50005"/>
          </a:srgbClr>
        </a:solidFill>
      </dgm:spPr>
      <dgm:t>
        <a:bodyPr/>
        <a:lstStyle/>
        <a:p>
          <a:endParaRPr lang="en-US" sz="1400" dirty="0"/>
        </a:p>
      </dgm:t>
    </dgm:pt>
    <dgm:pt modelId="{9B70830E-1155-DD43-B996-12DE33C575F3}" type="parTrans" cxnId="{5EA56986-93C2-704E-9384-82C49F4C7B19}">
      <dgm:prSet/>
      <dgm:spPr/>
      <dgm:t>
        <a:bodyPr/>
        <a:lstStyle/>
        <a:p>
          <a:endParaRPr lang="en-US"/>
        </a:p>
      </dgm:t>
    </dgm:pt>
    <dgm:pt modelId="{036CF1E2-B85F-3140-A3E8-BD11CC241A54}" type="sibTrans" cxnId="{5EA56986-93C2-704E-9384-82C49F4C7B19}">
      <dgm:prSet/>
      <dgm:spPr/>
      <dgm:t>
        <a:bodyPr/>
        <a:lstStyle/>
        <a:p>
          <a:endParaRPr lang="en-US"/>
        </a:p>
      </dgm:t>
    </dgm:pt>
    <dgm:pt modelId="{D159E749-F95F-9F49-B665-8C899E6C2E03}">
      <dgm:prSet phldrT="[Text]" custT="1"/>
      <dgm:spPr>
        <a:solidFill>
          <a:srgbClr val="54C2BB">
            <a:alpha val="50005"/>
          </a:srgbClr>
        </a:solidFill>
      </dgm:spPr>
      <dgm:t>
        <a:bodyPr/>
        <a:lstStyle/>
        <a:p>
          <a:r>
            <a:rPr lang="en-US" sz="1600" b="0" dirty="0">
              <a:solidFill>
                <a:schemeClr val="tx1"/>
              </a:solidFill>
              <a:effectLst/>
            </a:rPr>
            <a:t>The belief that one has control over outcomes that are important to his or her life.</a:t>
          </a:r>
          <a:endParaRPr lang="en-US" sz="1600" dirty="0"/>
        </a:p>
      </dgm:t>
    </dgm:pt>
    <dgm:pt modelId="{0C7F754A-3335-A941-81C1-C5C1EFEBFDCD}" type="parTrans" cxnId="{AD11C0BE-6AFC-B941-9EF7-CE59A2AA3D96}">
      <dgm:prSet/>
      <dgm:spPr/>
      <dgm:t>
        <a:bodyPr/>
        <a:lstStyle/>
        <a:p>
          <a:endParaRPr lang="en-US"/>
        </a:p>
      </dgm:t>
    </dgm:pt>
    <dgm:pt modelId="{BB28A99D-DA02-4146-A216-B49EE663B306}" type="sibTrans" cxnId="{AD11C0BE-6AFC-B941-9EF7-CE59A2AA3D96}">
      <dgm:prSet/>
      <dgm:spPr/>
      <dgm:t>
        <a:bodyPr/>
        <a:lstStyle/>
        <a:p>
          <a:endParaRPr lang="en-US"/>
        </a:p>
      </dgm:t>
    </dgm:pt>
    <dgm:pt modelId="{ECDE579F-91DD-C840-9C1F-FFED47E32636}" type="pres">
      <dgm:prSet presAssocID="{21287614-56AB-3445-AEE9-E1120EA0A425}" presName="Name0" presStyleCnt="0">
        <dgm:presLayoutVars>
          <dgm:dir/>
          <dgm:animLvl val="lvl"/>
          <dgm:resizeHandles val="exact"/>
        </dgm:presLayoutVars>
      </dgm:prSet>
      <dgm:spPr/>
    </dgm:pt>
    <dgm:pt modelId="{C75F4981-F973-E44E-A7CF-805B6BD7EF08}" type="pres">
      <dgm:prSet presAssocID="{005863C8-CF7D-1D4B-8652-70DC10861ACF}" presName="linNode" presStyleCnt="0"/>
      <dgm:spPr/>
    </dgm:pt>
    <dgm:pt modelId="{4A4BC65A-1A5E-FE45-B09F-6F86FF385F08}" type="pres">
      <dgm:prSet presAssocID="{005863C8-CF7D-1D4B-8652-70DC10861ACF}" presName="parentText" presStyleLbl="node1" presStyleIdx="0" presStyleCnt="3" custLinFactNeighborX="-8812" custLinFactNeighborY="-152">
        <dgm:presLayoutVars>
          <dgm:chMax val="1"/>
          <dgm:bulletEnabled val="1"/>
        </dgm:presLayoutVars>
      </dgm:prSet>
      <dgm:spPr/>
    </dgm:pt>
    <dgm:pt modelId="{01F030EC-6303-9345-98AE-05D9ADC350B0}" type="pres">
      <dgm:prSet presAssocID="{005863C8-CF7D-1D4B-8652-70DC10861ACF}" presName="descendantText" presStyleLbl="alignAccFollowNode1" presStyleIdx="0" presStyleCnt="3" custScaleY="117367">
        <dgm:presLayoutVars>
          <dgm:bulletEnabled val="1"/>
        </dgm:presLayoutVars>
      </dgm:prSet>
      <dgm:spPr/>
    </dgm:pt>
    <dgm:pt modelId="{044500F0-9A8A-CC49-B039-C18F4E11A822}" type="pres">
      <dgm:prSet presAssocID="{76C368A6-B510-0D40-A4E1-4D5084C4E6F4}" presName="sp" presStyleCnt="0"/>
      <dgm:spPr/>
    </dgm:pt>
    <dgm:pt modelId="{137DF6B8-DD54-B746-BFEE-D6BB92FE8E2C}" type="pres">
      <dgm:prSet presAssocID="{D3D235C8-8BEB-9948-A6DB-13BC5B6F605D}" presName="linNode" presStyleCnt="0"/>
      <dgm:spPr/>
    </dgm:pt>
    <dgm:pt modelId="{510486F1-D38E-C74F-B85D-99401269E9B1}" type="pres">
      <dgm:prSet presAssocID="{D3D235C8-8BEB-9948-A6DB-13BC5B6F605D}" presName="parentText" presStyleLbl="node1" presStyleIdx="1" presStyleCnt="3">
        <dgm:presLayoutVars>
          <dgm:chMax val="1"/>
          <dgm:bulletEnabled val="1"/>
        </dgm:presLayoutVars>
      </dgm:prSet>
      <dgm:spPr/>
    </dgm:pt>
    <dgm:pt modelId="{0DEC5116-B604-2A4B-B68C-09D4EE90E466}" type="pres">
      <dgm:prSet presAssocID="{D3D235C8-8BEB-9948-A6DB-13BC5B6F605D}" presName="descendantText" presStyleLbl="alignAccFollowNode1" presStyleIdx="1" presStyleCnt="3">
        <dgm:presLayoutVars>
          <dgm:bulletEnabled val="1"/>
        </dgm:presLayoutVars>
      </dgm:prSet>
      <dgm:spPr/>
    </dgm:pt>
    <dgm:pt modelId="{9E009EA7-A864-264D-8043-B55D2E625BAD}" type="pres">
      <dgm:prSet presAssocID="{0040DE3A-B632-AD46-9F08-4458954DC1DD}" presName="sp" presStyleCnt="0"/>
      <dgm:spPr/>
    </dgm:pt>
    <dgm:pt modelId="{94513139-FFE8-7548-980E-A69BCB9AB58B}" type="pres">
      <dgm:prSet presAssocID="{D7E97287-EC5A-B24A-8913-A47E6675A6F6}" presName="linNode" presStyleCnt="0"/>
      <dgm:spPr/>
    </dgm:pt>
    <dgm:pt modelId="{A02F69AF-E15F-1E41-A4AE-AF1207F3651C}" type="pres">
      <dgm:prSet presAssocID="{D7E97287-EC5A-B24A-8913-A47E6675A6F6}" presName="parentText" presStyleLbl="node1" presStyleIdx="2" presStyleCnt="3">
        <dgm:presLayoutVars>
          <dgm:chMax val="1"/>
          <dgm:bulletEnabled val="1"/>
        </dgm:presLayoutVars>
      </dgm:prSet>
      <dgm:spPr/>
    </dgm:pt>
    <dgm:pt modelId="{405FBECE-1279-BA4F-AA41-313A20409D5B}" type="pres">
      <dgm:prSet presAssocID="{D7E97287-EC5A-B24A-8913-A47E6675A6F6}" presName="descendantText" presStyleLbl="alignAccFollowNode1" presStyleIdx="2" presStyleCnt="3">
        <dgm:presLayoutVars>
          <dgm:bulletEnabled val="1"/>
        </dgm:presLayoutVars>
      </dgm:prSet>
      <dgm:spPr/>
    </dgm:pt>
  </dgm:ptLst>
  <dgm:cxnLst>
    <dgm:cxn modelId="{093B8606-AEF3-E840-BA58-B75CE9078158}" srcId="{D7E97287-EC5A-B24A-8913-A47E6675A6F6}" destId="{4932AB40-0B3D-D94B-B543-6FC399654E15}" srcOrd="1" destOrd="0" parTransId="{6CCA9778-5C7B-0F47-BF21-3291F31D9DC9}" sibTransId="{34C979F6-4202-7F47-A3A5-2BAAF4419931}"/>
    <dgm:cxn modelId="{7CF2B812-C3BA-4E41-9359-EBD3773DE8F3}" type="presOf" srcId="{D159E749-F95F-9F49-B665-8C899E6C2E03}" destId="{01F030EC-6303-9345-98AE-05D9ADC350B0}" srcOrd="0" destOrd="0" presId="urn:microsoft.com/office/officeart/2005/8/layout/vList5"/>
    <dgm:cxn modelId="{8F8FE228-1A41-654E-8593-BDF5637419AA}" type="presOf" srcId="{D7E97287-EC5A-B24A-8913-A47E6675A6F6}" destId="{A02F69AF-E15F-1E41-A4AE-AF1207F3651C}" srcOrd="0" destOrd="0" presId="urn:microsoft.com/office/officeart/2005/8/layout/vList5"/>
    <dgm:cxn modelId="{E50E193C-698D-8441-A12A-9AE7F7B933D2}" srcId="{D7E97287-EC5A-B24A-8913-A47E6675A6F6}" destId="{3D1D7FCD-0693-C14C-B9DD-8751D02B18AE}" srcOrd="0" destOrd="0" parTransId="{9575F2DB-096B-0742-A128-AC3CD7135E66}" sibTransId="{2AD37D71-23A9-D347-A986-6C066023998A}"/>
    <dgm:cxn modelId="{02CF6645-2EFB-CC43-823D-DE2BC5ECB842}" srcId="{21287614-56AB-3445-AEE9-E1120EA0A425}" destId="{D3D235C8-8BEB-9948-A6DB-13BC5B6F605D}" srcOrd="1" destOrd="0" parTransId="{CC5845E6-F17F-194D-9C01-8A14C1E60490}" sibTransId="{0040DE3A-B632-AD46-9F08-4458954DC1DD}"/>
    <dgm:cxn modelId="{4F5A1E48-6FD4-7245-9531-515370383814}" srcId="{005863C8-CF7D-1D4B-8652-70DC10861ACF}" destId="{70BE7957-B592-8D42-8E96-89EAB3623EE3}" srcOrd="1" destOrd="0" parTransId="{27C6565E-BA9F-E846-BBCF-5F6115AAF23B}" sibTransId="{194F6D56-7747-7840-BABD-B29E65EC1AC4}"/>
    <dgm:cxn modelId="{34F80D4A-BB06-D344-A403-CCC9D52D6D62}" type="presOf" srcId="{005863C8-CF7D-1D4B-8652-70DC10861ACF}" destId="{4A4BC65A-1A5E-FE45-B09F-6F86FF385F08}" srcOrd="0" destOrd="0" presId="urn:microsoft.com/office/officeart/2005/8/layout/vList5"/>
    <dgm:cxn modelId="{D93F1559-B9F0-7E4E-A261-24841138C20A}" type="presOf" srcId="{D3D235C8-8BEB-9948-A6DB-13BC5B6F605D}" destId="{510486F1-D38E-C74F-B85D-99401269E9B1}" srcOrd="0" destOrd="0" presId="urn:microsoft.com/office/officeart/2005/8/layout/vList5"/>
    <dgm:cxn modelId="{5EA56986-93C2-704E-9384-82C49F4C7B19}" srcId="{005863C8-CF7D-1D4B-8652-70DC10861ACF}" destId="{2F669678-48FD-DA4F-A7FA-0DC8CB7E932B}" srcOrd="2" destOrd="0" parTransId="{9B70830E-1155-DD43-B996-12DE33C575F3}" sibTransId="{036CF1E2-B85F-3140-A3E8-BD11CC241A54}"/>
    <dgm:cxn modelId="{D075338B-5DF8-7F4B-9A23-9AB7C2E7A71E}" type="presOf" srcId="{21287614-56AB-3445-AEE9-E1120EA0A425}" destId="{ECDE579F-91DD-C840-9C1F-FFED47E32636}" srcOrd="0" destOrd="0" presId="urn:microsoft.com/office/officeart/2005/8/layout/vList5"/>
    <dgm:cxn modelId="{348ED194-E33B-3644-8305-A67F7D5B2CB6}" srcId="{21287614-56AB-3445-AEE9-E1120EA0A425}" destId="{D7E97287-EC5A-B24A-8913-A47E6675A6F6}" srcOrd="2" destOrd="0" parTransId="{B45E4A25-F63C-3949-91BB-1DC42111473E}" sibTransId="{D7C00CF4-33E4-D048-B7AE-23C0BBA69155}"/>
    <dgm:cxn modelId="{51940AA2-446D-2242-8041-E74E7E19458D}" type="presOf" srcId="{4932AB40-0B3D-D94B-B543-6FC399654E15}" destId="{405FBECE-1279-BA4F-AA41-313A20409D5B}" srcOrd="0" destOrd="1" presId="urn:microsoft.com/office/officeart/2005/8/layout/vList5"/>
    <dgm:cxn modelId="{AD11C0BE-6AFC-B941-9EF7-CE59A2AA3D96}" srcId="{005863C8-CF7D-1D4B-8652-70DC10861ACF}" destId="{D159E749-F95F-9F49-B665-8C899E6C2E03}" srcOrd="0" destOrd="0" parTransId="{0C7F754A-3335-A941-81C1-C5C1EFEBFDCD}" sibTransId="{BB28A99D-DA02-4146-A216-B49EE663B306}"/>
    <dgm:cxn modelId="{EE7AA0D3-22B1-4941-9440-5CAED5745998}" type="presOf" srcId="{70BE7957-B592-8D42-8E96-89EAB3623EE3}" destId="{01F030EC-6303-9345-98AE-05D9ADC350B0}" srcOrd="0" destOrd="1" presId="urn:microsoft.com/office/officeart/2005/8/layout/vList5"/>
    <dgm:cxn modelId="{FB737FDD-F697-DE40-A667-172A5395D74B}" type="presOf" srcId="{AEA43E94-A608-2E46-AA98-32018604F265}" destId="{0DEC5116-B604-2A4B-B68C-09D4EE90E466}" srcOrd="0" destOrd="1" presId="urn:microsoft.com/office/officeart/2005/8/layout/vList5"/>
    <dgm:cxn modelId="{62A704E0-A983-EB4E-938E-4624819FA5E1}" srcId="{D3D235C8-8BEB-9948-A6DB-13BC5B6F605D}" destId="{AEA43E94-A608-2E46-AA98-32018604F265}" srcOrd="1" destOrd="0" parTransId="{2A3CD6CD-A404-4C41-BE6F-877475ECDD52}" sibTransId="{A842EAE4-355A-984D-9245-214D34C70ED6}"/>
    <dgm:cxn modelId="{A636E2E8-A9ED-8B46-AD00-1D08FBBA923A}" type="presOf" srcId="{39300576-07F8-7040-A559-1726B60CCDDA}" destId="{0DEC5116-B604-2A4B-B68C-09D4EE90E466}" srcOrd="0" destOrd="0" presId="urn:microsoft.com/office/officeart/2005/8/layout/vList5"/>
    <dgm:cxn modelId="{AC1033E9-A543-8342-9E61-B2C61779976F}" srcId="{21287614-56AB-3445-AEE9-E1120EA0A425}" destId="{005863C8-CF7D-1D4B-8652-70DC10861ACF}" srcOrd="0" destOrd="0" parTransId="{2AE7A7E1-7E7B-A94B-8688-6D5FD4271820}" sibTransId="{76C368A6-B510-0D40-A4E1-4D5084C4E6F4}"/>
    <dgm:cxn modelId="{0D4E61ED-C3E7-384F-A9DE-C25C081B2AAB}" srcId="{D3D235C8-8BEB-9948-A6DB-13BC5B6F605D}" destId="{39300576-07F8-7040-A559-1726B60CCDDA}" srcOrd="0" destOrd="0" parTransId="{8190E5D1-EFC8-2944-AD10-436A17BE7932}" sibTransId="{0DC82D67-8DF8-0648-BE92-BDFC421529C0}"/>
    <dgm:cxn modelId="{6C51CAEF-5DAF-264D-BF4F-28E7D669930F}" type="presOf" srcId="{3D1D7FCD-0693-C14C-B9DD-8751D02B18AE}" destId="{405FBECE-1279-BA4F-AA41-313A20409D5B}" srcOrd="0" destOrd="0" presId="urn:microsoft.com/office/officeart/2005/8/layout/vList5"/>
    <dgm:cxn modelId="{F3D593F2-6CD0-4E47-AC5C-A853C84388FF}" type="presOf" srcId="{2F669678-48FD-DA4F-A7FA-0DC8CB7E932B}" destId="{01F030EC-6303-9345-98AE-05D9ADC350B0}" srcOrd="0" destOrd="2" presId="urn:microsoft.com/office/officeart/2005/8/layout/vList5"/>
    <dgm:cxn modelId="{90195782-B36F-D348-997A-70CBD814E7CA}" type="presParOf" srcId="{ECDE579F-91DD-C840-9C1F-FFED47E32636}" destId="{C75F4981-F973-E44E-A7CF-805B6BD7EF08}" srcOrd="0" destOrd="0" presId="urn:microsoft.com/office/officeart/2005/8/layout/vList5"/>
    <dgm:cxn modelId="{32B9E285-9420-9348-A06E-D24319130E0D}" type="presParOf" srcId="{C75F4981-F973-E44E-A7CF-805B6BD7EF08}" destId="{4A4BC65A-1A5E-FE45-B09F-6F86FF385F08}" srcOrd="0" destOrd="0" presId="urn:microsoft.com/office/officeart/2005/8/layout/vList5"/>
    <dgm:cxn modelId="{F8F4DCEF-2FA3-AF49-A9DC-D516DB28D9E3}" type="presParOf" srcId="{C75F4981-F973-E44E-A7CF-805B6BD7EF08}" destId="{01F030EC-6303-9345-98AE-05D9ADC350B0}" srcOrd="1" destOrd="0" presId="urn:microsoft.com/office/officeart/2005/8/layout/vList5"/>
    <dgm:cxn modelId="{117BBC33-155B-FA4F-899A-D8E502D75B4A}" type="presParOf" srcId="{ECDE579F-91DD-C840-9C1F-FFED47E32636}" destId="{044500F0-9A8A-CC49-B039-C18F4E11A822}" srcOrd="1" destOrd="0" presId="urn:microsoft.com/office/officeart/2005/8/layout/vList5"/>
    <dgm:cxn modelId="{BD0ABD28-6D72-AB4D-8BA4-233FAA66B1A9}" type="presParOf" srcId="{ECDE579F-91DD-C840-9C1F-FFED47E32636}" destId="{137DF6B8-DD54-B746-BFEE-D6BB92FE8E2C}" srcOrd="2" destOrd="0" presId="urn:microsoft.com/office/officeart/2005/8/layout/vList5"/>
    <dgm:cxn modelId="{DD9520A5-FD11-C243-A92C-510F1FF2BD6A}" type="presParOf" srcId="{137DF6B8-DD54-B746-BFEE-D6BB92FE8E2C}" destId="{510486F1-D38E-C74F-B85D-99401269E9B1}" srcOrd="0" destOrd="0" presId="urn:microsoft.com/office/officeart/2005/8/layout/vList5"/>
    <dgm:cxn modelId="{C5699073-89D2-7842-AC37-BFE1F104EEE7}" type="presParOf" srcId="{137DF6B8-DD54-B746-BFEE-D6BB92FE8E2C}" destId="{0DEC5116-B604-2A4B-B68C-09D4EE90E466}" srcOrd="1" destOrd="0" presId="urn:microsoft.com/office/officeart/2005/8/layout/vList5"/>
    <dgm:cxn modelId="{C1ECF3E7-EB4E-3F4E-B2C2-35323963581D}" type="presParOf" srcId="{ECDE579F-91DD-C840-9C1F-FFED47E32636}" destId="{9E009EA7-A864-264D-8043-B55D2E625BAD}" srcOrd="3" destOrd="0" presId="urn:microsoft.com/office/officeart/2005/8/layout/vList5"/>
    <dgm:cxn modelId="{9CA101C8-3339-3542-BA72-1A094D034595}" type="presParOf" srcId="{ECDE579F-91DD-C840-9C1F-FFED47E32636}" destId="{94513139-FFE8-7548-980E-A69BCB9AB58B}" srcOrd="4" destOrd="0" presId="urn:microsoft.com/office/officeart/2005/8/layout/vList5"/>
    <dgm:cxn modelId="{F4AFB129-3C3B-2647-BFA2-D3511517ABEB}" type="presParOf" srcId="{94513139-FFE8-7548-980E-A69BCB9AB58B}" destId="{A02F69AF-E15F-1E41-A4AE-AF1207F3651C}" srcOrd="0" destOrd="0" presId="urn:microsoft.com/office/officeart/2005/8/layout/vList5"/>
    <dgm:cxn modelId="{419929B2-DFB8-CA40-9AA5-7B85C1C53FBF}" type="presParOf" srcId="{94513139-FFE8-7548-980E-A69BCB9AB58B}" destId="{405FBECE-1279-BA4F-AA41-313A20409D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0E6EF-FBB1-BB45-BCE1-AB55ECE2DE08}">
      <dsp:nvSpPr>
        <dsp:cNvPr id="0" name=""/>
        <dsp:cNvSpPr/>
      </dsp:nvSpPr>
      <dsp:spPr>
        <a:xfrm>
          <a:off x="7338" y="67106"/>
          <a:ext cx="5083074" cy="2008643"/>
        </a:xfrm>
        <a:prstGeom prst="rect">
          <a:avLst/>
        </a:prstGeom>
        <a:solidFill>
          <a:srgbClr val="0053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Arial" panose="020B0604020202020204" pitchFamily="34" charset="0"/>
              <a:cs typeface="Arial" panose="020B0604020202020204" pitchFamily="34" charset="0"/>
            </a:rPr>
            <a:t>Everyone can work!</a:t>
          </a:r>
          <a:endParaRPr lang="en-US" sz="3000" kern="1200" dirty="0">
            <a:latin typeface="Arial" panose="020B0604020202020204" pitchFamily="34" charset="0"/>
            <a:cs typeface="Arial" panose="020B0604020202020204" pitchFamily="34" charset="0"/>
          </a:endParaRPr>
        </a:p>
      </dsp:txBody>
      <dsp:txXfrm>
        <a:off x="7338" y="67106"/>
        <a:ext cx="5083074" cy="2008643"/>
      </dsp:txXfrm>
    </dsp:sp>
    <dsp:sp modelId="{43697143-A735-3546-BCDC-9A1111661CE6}">
      <dsp:nvSpPr>
        <dsp:cNvPr id="0" name=""/>
        <dsp:cNvSpPr/>
      </dsp:nvSpPr>
      <dsp:spPr>
        <a:xfrm>
          <a:off x="5425186" y="67106"/>
          <a:ext cx="5083074" cy="2008643"/>
        </a:xfrm>
        <a:prstGeom prst="rect">
          <a:avLst/>
        </a:prstGeom>
        <a:solidFill>
          <a:srgbClr val="5209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Arial" panose="020B0604020202020204" pitchFamily="34" charset="0"/>
              <a:cs typeface="Arial" panose="020B0604020202020204" pitchFamily="34" charset="0"/>
            </a:rPr>
            <a:t>Work looks differently for everybody</a:t>
          </a:r>
          <a:endParaRPr lang="en-US" sz="3000" kern="1200" dirty="0">
            <a:latin typeface="Arial" panose="020B0604020202020204" pitchFamily="34" charset="0"/>
            <a:cs typeface="Arial" panose="020B0604020202020204" pitchFamily="34" charset="0"/>
          </a:endParaRPr>
        </a:p>
      </dsp:txBody>
      <dsp:txXfrm>
        <a:off x="5425186" y="67106"/>
        <a:ext cx="5083074" cy="2008643"/>
      </dsp:txXfrm>
    </dsp:sp>
    <dsp:sp modelId="{852A1ED9-E830-AE42-B8BF-A1FDFA057C6A}">
      <dsp:nvSpPr>
        <dsp:cNvPr id="0" name=""/>
        <dsp:cNvSpPr/>
      </dsp:nvSpPr>
      <dsp:spPr>
        <a:xfrm>
          <a:off x="2716262" y="2410524"/>
          <a:ext cx="5083074" cy="2008643"/>
        </a:xfrm>
        <a:prstGeom prst="rect">
          <a:avLst/>
        </a:prstGeom>
        <a:solidFill>
          <a:srgbClr val="FF66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Arial" panose="020B0604020202020204" pitchFamily="34" charset="0"/>
              <a:cs typeface="Arial" panose="020B0604020202020204" pitchFamily="34" charset="0"/>
            </a:rPr>
            <a:t>Employment should be rooted in what your family member wants to do</a:t>
          </a:r>
          <a:endParaRPr lang="en-US" sz="3000" kern="1200" dirty="0">
            <a:latin typeface="Arial" panose="020B0604020202020204" pitchFamily="34" charset="0"/>
            <a:cs typeface="Arial" panose="020B0604020202020204" pitchFamily="34" charset="0"/>
          </a:endParaRPr>
        </a:p>
      </dsp:txBody>
      <dsp:txXfrm>
        <a:off x="2716262" y="2410524"/>
        <a:ext cx="5083074" cy="2008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030EC-6303-9345-98AE-05D9ADC350B0}">
      <dsp:nvSpPr>
        <dsp:cNvPr id="0" name=""/>
        <dsp:cNvSpPr/>
      </dsp:nvSpPr>
      <dsp:spPr>
        <a:xfrm rot="5400000">
          <a:off x="5842893" y="-2252964"/>
          <a:ext cx="1268213" cy="6095999"/>
        </a:xfrm>
        <a:prstGeom prst="round2SameRect">
          <a:avLst/>
        </a:prstGeom>
        <a:solidFill>
          <a:srgbClr val="6188A5">
            <a:alpha val="5000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 skill of selecting a path forward between two known options</a:t>
          </a:r>
        </a:p>
        <a:p>
          <a:pPr marL="171450" lvl="1" indent="-171450" algn="l" defTabSz="800100">
            <a:lnSpc>
              <a:spcPct val="90000"/>
            </a:lnSpc>
            <a:spcBef>
              <a:spcPct val="0"/>
            </a:spcBef>
            <a:spcAft>
              <a:spcPct val="15000"/>
            </a:spcAft>
            <a:buChar char="•"/>
          </a:pPr>
          <a:r>
            <a:rPr lang="en-US" sz="1800" kern="1200" dirty="0"/>
            <a:t>“Would you like to go out to eat or have chicken on the grill?”</a:t>
          </a:r>
        </a:p>
      </dsp:txBody>
      <dsp:txXfrm rot="-5400000">
        <a:off x="3429001" y="222837"/>
        <a:ext cx="6034090" cy="1144395"/>
      </dsp:txXfrm>
    </dsp:sp>
    <dsp:sp modelId="{4A4BC65A-1A5E-FE45-B09F-6F86FF385F08}">
      <dsp:nvSpPr>
        <dsp:cNvPr id="0" name=""/>
        <dsp:cNvSpPr/>
      </dsp:nvSpPr>
      <dsp:spPr>
        <a:xfrm>
          <a:off x="0" y="0"/>
          <a:ext cx="3428999" cy="1585267"/>
        </a:xfrm>
        <a:prstGeom prst="roundRect">
          <a:avLst/>
        </a:prstGeom>
        <a:solidFill>
          <a:srgbClr val="6188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Choice Making</a:t>
          </a:r>
        </a:p>
      </dsp:txBody>
      <dsp:txXfrm>
        <a:off x="77386" y="77386"/>
        <a:ext cx="3274227" cy="1430495"/>
      </dsp:txXfrm>
    </dsp:sp>
    <dsp:sp modelId="{0DEC5116-B604-2A4B-B68C-09D4EE90E466}">
      <dsp:nvSpPr>
        <dsp:cNvPr id="0" name=""/>
        <dsp:cNvSpPr/>
      </dsp:nvSpPr>
      <dsp:spPr>
        <a:xfrm rot="5400000">
          <a:off x="5842893" y="-588433"/>
          <a:ext cx="1268213" cy="6095999"/>
        </a:xfrm>
        <a:prstGeom prst="round2SameRect">
          <a:avLst/>
        </a:prstGeom>
        <a:solidFill>
          <a:srgbClr val="EE1B23">
            <a:alpha val="4961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 skill of selecting a path forward based on various solutions that have each been thoughtfully considered. </a:t>
          </a:r>
        </a:p>
        <a:p>
          <a:pPr marL="171450" lvl="1" indent="-171450" algn="l" defTabSz="800100">
            <a:lnSpc>
              <a:spcPct val="90000"/>
            </a:lnSpc>
            <a:spcBef>
              <a:spcPct val="0"/>
            </a:spcBef>
            <a:spcAft>
              <a:spcPct val="15000"/>
            </a:spcAft>
            <a:buChar char="•"/>
          </a:pPr>
          <a:r>
            <a:rPr lang="en-US" sz="1800" kern="1200" dirty="0"/>
            <a:t>“Your room needs to be cleaned by Sunday at 6:00. It’s up to you to decide how to get it done between now and then.”</a:t>
          </a:r>
        </a:p>
      </dsp:txBody>
      <dsp:txXfrm rot="-5400000">
        <a:off x="3429001" y="1887368"/>
        <a:ext cx="6034090" cy="1144395"/>
      </dsp:txXfrm>
    </dsp:sp>
    <dsp:sp modelId="{510486F1-D38E-C74F-B85D-99401269E9B1}">
      <dsp:nvSpPr>
        <dsp:cNvPr id="0" name=""/>
        <dsp:cNvSpPr/>
      </dsp:nvSpPr>
      <dsp:spPr>
        <a:xfrm>
          <a:off x="0" y="1666932"/>
          <a:ext cx="3428999" cy="1585267"/>
        </a:xfrm>
        <a:prstGeom prst="roundRect">
          <a:avLst/>
        </a:prstGeom>
        <a:solidFill>
          <a:srgbClr val="EE1B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Decision Making</a:t>
          </a:r>
        </a:p>
      </dsp:txBody>
      <dsp:txXfrm>
        <a:off x="77386" y="1744318"/>
        <a:ext cx="3274227" cy="1430495"/>
      </dsp:txXfrm>
    </dsp:sp>
    <dsp:sp modelId="{405FBECE-1279-BA4F-AA41-313A20409D5B}">
      <dsp:nvSpPr>
        <dsp:cNvPr id="0" name=""/>
        <dsp:cNvSpPr/>
      </dsp:nvSpPr>
      <dsp:spPr>
        <a:xfrm rot="5400000">
          <a:off x="5842893" y="1076097"/>
          <a:ext cx="1268213" cy="6095999"/>
        </a:xfrm>
        <a:prstGeom prst="round2SameRect">
          <a:avLst/>
        </a:prstGeom>
        <a:solidFill>
          <a:srgbClr val="8967AD">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The skill of finding solutions to difficult or complex issues. </a:t>
          </a:r>
        </a:p>
        <a:p>
          <a:pPr marL="171450" lvl="1" indent="-171450" algn="l" defTabSz="800100">
            <a:lnSpc>
              <a:spcPct val="90000"/>
            </a:lnSpc>
            <a:spcBef>
              <a:spcPct val="0"/>
            </a:spcBef>
            <a:spcAft>
              <a:spcPct val="15000"/>
            </a:spcAft>
            <a:buChar char="•"/>
          </a:pPr>
          <a:r>
            <a:rPr lang="en-US" sz="1800" kern="1200" dirty="0"/>
            <a:t>Get your student involved in home-based problem solving such as coordinating a complex schedule or developing a menu on budget.” </a:t>
          </a:r>
        </a:p>
      </dsp:txBody>
      <dsp:txXfrm rot="-5400000">
        <a:off x="3429001" y="3551899"/>
        <a:ext cx="6034090" cy="1144395"/>
      </dsp:txXfrm>
    </dsp:sp>
    <dsp:sp modelId="{A02F69AF-E15F-1E41-A4AE-AF1207F3651C}">
      <dsp:nvSpPr>
        <dsp:cNvPr id="0" name=""/>
        <dsp:cNvSpPr/>
      </dsp:nvSpPr>
      <dsp:spPr>
        <a:xfrm>
          <a:off x="0" y="3331463"/>
          <a:ext cx="3428999" cy="1585267"/>
        </a:xfrm>
        <a:prstGeom prst="roundRect">
          <a:avLst/>
        </a:prstGeom>
        <a:solidFill>
          <a:srgbClr val="8967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Problem Solving</a:t>
          </a:r>
        </a:p>
      </dsp:txBody>
      <dsp:txXfrm>
        <a:off x="77386" y="3408849"/>
        <a:ext cx="3274227" cy="1430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030EC-6303-9345-98AE-05D9ADC350B0}">
      <dsp:nvSpPr>
        <dsp:cNvPr id="0" name=""/>
        <dsp:cNvSpPr/>
      </dsp:nvSpPr>
      <dsp:spPr>
        <a:xfrm rot="5400000">
          <a:off x="5842893" y="-2252964"/>
          <a:ext cx="1268213" cy="6095999"/>
        </a:xfrm>
        <a:prstGeom prst="round2SameRect">
          <a:avLst/>
        </a:prstGeom>
        <a:solidFill>
          <a:srgbClr val="54B948">
            <a:alpha val="5000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kern="1200" dirty="0">
              <a:solidFill>
                <a:schemeClr val="tx1"/>
              </a:solidFill>
              <a:effectLst/>
            </a:rPr>
            <a:t>The ability to set a goal, plan for implementation, and measure success.</a:t>
          </a:r>
          <a:endParaRPr lang="en-US" sz="1500" kern="1200" dirty="0"/>
        </a:p>
        <a:p>
          <a:pPr marL="114300" lvl="1" indent="-114300" algn="l" defTabSz="666750">
            <a:lnSpc>
              <a:spcPct val="90000"/>
            </a:lnSpc>
            <a:spcBef>
              <a:spcPct val="0"/>
            </a:spcBef>
            <a:spcAft>
              <a:spcPct val="15000"/>
            </a:spcAft>
            <a:buChar char="•"/>
          </a:pPr>
          <a:r>
            <a:rPr lang="en-US" sz="1500" kern="1200" dirty="0"/>
            <a:t>Use the </a:t>
          </a:r>
          <a:r>
            <a:rPr lang="en-US" sz="1500" b="1" kern="1200" dirty="0"/>
            <a:t>I’m Determined Goal Plan </a:t>
          </a:r>
          <a:r>
            <a:rPr lang="en-US" sz="1500" kern="1200" dirty="0"/>
            <a:t>to help the student set small goals for school achievement or physical activity. </a:t>
          </a:r>
        </a:p>
        <a:p>
          <a:pPr marL="114300" lvl="1" indent="-114300" algn="l" defTabSz="666750">
            <a:lnSpc>
              <a:spcPct val="90000"/>
            </a:lnSpc>
            <a:spcBef>
              <a:spcPct val="0"/>
            </a:spcBef>
            <a:spcAft>
              <a:spcPct val="15000"/>
            </a:spcAft>
            <a:buChar char="•"/>
          </a:pPr>
          <a:endParaRPr lang="en-US" sz="1500" kern="1200" dirty="0"/>
        </a:p>
      </dsp:txBody>
      <dsp:txXfrm rot="-5400000">
        <a:off x="3429001" y="222837"/>
        <a:ext cx="6034090" cy="1144395"/>
      </dsp:txXfrm>
    </dsp:sp>
    <dsp:sp modelId="{4A4BC65A-1A5E-FE45-B09F-6F86FF385F08}">
      <dsp:nvSpPr>
        <dsp:cNvPr id="0" name=""/>
        <dsp:cNvSpPr/>
      </dsp:nvSpPr>
      <dsp:spPr>
        <a:xfrm>
          <a:off x="0" y="0"/>
          <a:ext cx="3428999" cy="1585267"/>
        </a:xfrm>
        <a:prstGeom prst="roundRect">
          <a:avLst/>
        </a:prstGeom>
        <a:solidFill>
          <a:srgbClr val="54B9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Goal Setting and Attainment</a:t>
          </a:r>
        </a:p>
      </dsp:txBody>
      <dsp:txXfrm>
        <a:off x="77386" y="77386"/>
        <a:ext cx="3274227" cy="1430495"/>
      </dsp:txXfrm>
    </dsp:sp>
    <dsp:sp modelId="{0DEC5116-B604-2A4B-B68C-09D4EE90E466}">
      <dsp:nvSpPr>
        <dsp:cNvPr id="0" name=""/>
        <dsp:cNvSpPr/>
      </dsp:nvSpPr>
      <dsp:spPr>
        <a:xfrm rot="5400000">
          <a:off x="5842893" y="-588433"/>
          <a:ext cx="1268213" cy="6095999"/>
        </a:xfrm>
        <a:prstGeom prst="round2SameRect">
          <a:avLst/>
        </a:prstGeom>
        <a:solidFill>
          <a:srgbClr val="43BCEE">
            <a:alpha val="4961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The ability to monitor and control one’s own behaviors, actions, and skills in various situations</a:t>
          </a:r>
        </a:p>
        <a:p>
          <a:pPr marL="114300" lvl="1" indent="-114300" algn="l" defTabSz="666750">
            <a:lnSpc>
              <a:spcPct val="90000"/>
            </a:lnSpc>
            <a:spcBef>
              <a:spcPct val="0"/>
            </a:spcBef>
            <a:spcAft>
              <a:spcPct val="15000"/>
            </a:spcAft>
            <a:buChar char="•"/>
          </a:pPr>
          <a:r>
            <a:rPr lang="en-US" sz="1500" kern="1200" dirty="0">
              <a:solidFill>
                <a:schemeClr val="dk1"/>
              </a:solidFill>
              <a:effectLst/>
            </a:rPr>
            <a:t>Develop strategies, such as a keyword, that helps the student recognize when they are exhibiting certain behaviors. Seek opportunities to increase things that trigger positive behaviors. </a:t>
          </a:r>
          <a:endParaRPr lang="en-US" sz="1500" kern="1200" dirty="0"/>
        </a:p>
      </dsp:txBody>
      <dsp:txXfrm rot="-5400000">
        <a:off x="3429001" y="1887368"/>
        <a:ext cx="6034090" cy="1144395"/>
      </dsp:txXfrm>
    </dsp:sp>
    <dsp:sp modelId="{510486F1-D38E-C74F-B85D-99401269E9B1}">
      <dsp:nvSpPr>
        <dsp:cNvPr id="0" name=""/>
        <dsp:cNvSpPr/>
      </dsp:nvSpPr>
      <dsp:spPr>
        <a:xfrm>
          <a:off x="0" y="1666932"/>
          <a:ext cx="3428999" cy="1585267"/>
        </a:xfrm>
        <a:prstGeom prst="roundRect">
          <a:avLst/>
        </a:prstGeom>
        <a:solidFill>
          <a:srgbClr val="43BC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Self-Regulation</a:t>
          </a:r>
        </a:p>
      </dsp:txBody>
      <dsp:txXfrm>
        <a:off x="77386" y="1744318"/>
        <a:ext cx="3274227" cy="1430495"/>
      </dsp:txXfrm>
    </dsp:sp>
    <dsp:sp modelId="{405FBECE-1279-BA4F-AA41-313A20409D5B}">
      <dsp:nvSpPr>
        <dsp:cNvPr id="0" name=""/>
        <dsp:cNvSpPr/>
      </dsp:nvSpPr>
      <dsp:spPr>
        <a:xfrm rot="5400000">
          <a:off x="5842893" y="1076097"/>
          <a:ext cx="1268213" cy="6095999"/>
        </a:xfrm>
        <a:prstGeom prst="round2SameRect">
          <a:avLst/>
        </a:prstGeom>
        <a:solidFill>
          <a:srgbClr val="F68234">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chemeClr val="dk1"/>
              </a:solidFill>
              <a:effectLst/>
            </a:rPr>
            <a:t>The ability to speak up and to defend a cause or a person.</a:t>
          </a:r>
          <a:endParaRPr lang="en-US" sz="1500" kern="1200" dirty="0"/>
        </a:p>
        <a:p>
          <a:pPr marL="114300" lvl="1" indent="-114300" algn="l" defTabSz="666750">
            <a:lnSpc>
              <a:spcPct val="90000"/>
            </a:lnSpc>
            <a:spcBef>
              <a:spcPct val="0"/>
            </a:spcBef>
            <a:spcAft>
              <a:spcPct val="15000"/>
            </a:spcAft>
            <a:buChar char="•"/>
          </a:pPr>
          <a:r>
            <a:rPr lang="en-US" sz="1500" kern="1200" dirty="0">
              <a:solidFill>
                <a:schemeClr val="dk1"/>
              </a:solidFill>
              <a:effectLst/>
            </a:rPr>
            <a:t>Help the student identify a cause they are passionate about and how to become involved in the community.</a:t>
          </a:r>
          <a:endParaRPr lang="en-US" sz="1500" kern="1200" dirty="0"/>
        </a:p>
      </dsp:txBody>
      <dsp:txXfrm rot="-5400000">
        <a:off x="3429001" y="3551899"/>
        <a:ext cx="6034090" cy="1144395"/>
      </dsp:txXfrm>
    </dsp:sp>
    <dsp:sp modelId="{A02F69AF-E15F-1E41-A4AE-AF1207F3651C}">
      <dsp:nvSpPr>
        <dsp:cNvPr id="0" name=""/>
        <dsp:cNvSpPr/>
      </dsp:nvSpPr>
      <dsp:spPr>
        <a:xfrm>
          <a:off x="0" y="3331463"/>
          <a:ext cx="3428999" cy="1585267"/>
        </a:xfrm>
        <a:prstGeom prst="roundRect">
          <a:avLst/>
        </a:prstGeom>
        <a:solidFill>
          <a:srgbClr val="F682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Self-Advocacy</a:t>
          </a:r>
        </a:p>
      </dsp:txBody>
      <dsp:txXfrm>
        <a:off x="77386" y="3408849"/>
        <a:ext cx="3274227" cy="1430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030EC-6303-9345-98AE-05D9ADC350B0}">
      <dsp:nvSpPr>
        <dsp:cNvPr id="0" name=""/>
        <dsp:cNvSpPr/>
      </dsp:nvSpPr>
      <dsp:spPr>
        <a:xfrm rot="5400000">
          <a:off x="6734543" y="-2724388"/>
          <a:ext cx="1488464" cy="7038847"/>
        </a:xfrm>
        <a:prstGeom prst="round2SameRect">
          <a:avLst/>
        </a:prstGeom>
        <a:solidFill>
          <a:srgbClr val="54C2BB">
            <a:alpha val="5000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effectLst/>
            </a:rPr>
            <a:t>The belief that one has control over outcomes that are important to his or her life.</a:t>
          </a:r>
          <a:endParaRPr lang="en-US" sz="1600" kern="1200" dirty="0"/>
        </a:p>
        <a:p>
          <a:pPr marL="171450" lvl="1" indent="-171450" algn="l" defTabSz="711200">
            <a:lnSpc>
              <a:spcPct val="90000"/>
            </a:lnSpc>
            <a:spcBef>
              <a:spcPct val="0"/>
            </a:spcBef>
            <a:spcAft>
              <a:spcPct val="15000"/>
            </a:spcAft>
            <a:buChar char="•"/>
          </a:pPr>
          <a:r>
            <a:rPr lang="en-US" sz="1600" b="0" kern="1200" dirty="0">
              <a:solidFill>
                <a:schemeClr val="tx1"/>
              </a:solidFill>
              <a:effectLst/>
            </a:rPr>
            <a:t>Provide plenty of opportunities for the student to practice age-appropriate ways to lead their own lives. Help student see the connection between their decisions and the outcomes they wanted. </a:t>
          </a:r>
          <a:endParaRPr lang="en-US" sz="1600" kern="1200" dirty="0"/>
        </a:p>
        <a:p>
          <a:pPr marL="114300" lvl="1" indent="-114300" algn="l" defTabSz="622300">
            <a:lnSpc>
              <a:spcPct val="90000"/>
            </a:lnSpc>
            <a:spcBef>
              <a:spcPct val="0"/>
            </a:spcBef>
            <a:spcAft>
              <a:spcPct val="15000"/>
            </a:spcAft>
            <a:buChar char="•"/>
          </a:pPr>
          <a:endParaRPr lang="en-US" sz="1400" kern="1200" dirty="0"/>
        </a:p>
      </dsp:txBody>
      <dsp:txXfrm rot="-5400000">
        <a:off x="3959352" y="123464"/>
        <a:ext cx="6966186" cy="1343142"/>
      </dsp:txXfrm>
    </dsp:sp>
    <dsp:sp modelId="{4A4BC65A-1A5E-FE45-B09F-6F86FF385F08}">
      <dsp:nvSpPr>
        <dsp:cNvPr id="0" name=""/>
        <dsp:cNvSpPr/>
      </dsp:nvSpPr>
      <dsp:spPr>
        <a:xfrm>
          <a:off x="0" y="0"/>
          <a:ext cx="3959351" cy="1585267"/>
        </a:xfrm>
        <a:prstGeom prst="roundRect">
          <a:avLst/>
        </a:prstGeom>
        <a:solidFill>
          <a:srgbClr val="54C2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Internal Locus of Control </a:t>
          </a:r>
        </a:p>
      </dsp:txBody>
      <dsp:txXfrm>
        <a:off x="77386" y="77386"/>
        <a:ext cx="3804579" cy="1430495"/>
      </dsp:txXfrm>
    </dsp:sp>
    <dsp:sp modelId="{0DEC5116-B604-2A4B-B68C-09D4EE90E466}">
      <dsp:nvSpPr>
        <dsp:cNvPr id="0" name=""/>
        <dsp:cNvSpPr/>
      </dsp:nvSpPr>
      <dsp:spPr>
        <a:xfrm rot="5400000">
          <a:off x="6844669" y="-1059857"/>
          <a:ext cx="1268213" cy="7038847"/>
        </a:xfrm>
        <a:prstGeom prst="round2SameRect">
          <a:avLst/>
        </a:prstGeom>
        <a:solidFill>
          <a:srgbClr val="D169A9">
            <a:alpha val="4961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dk1"/>
              </a:solidFill>
              <a:effectLst/>
            </a:rPr>
            <a:t>Belief in one’s own ability to succeed in specific situations or accomplish specific tasks.</a:t>
          </a:r>
          <a:endParaRPr lang="en-US" sz="1600" kern="1200" dirty="0"/>
        </a:p>
        <a:p>
          <a:pPr marL="171450" lvl="1" indent="-171450" algn="l" defTabSz="711200">
            <a:lnSpc>
              <a:spcPct val="90000"/>
            </a:lnSpc>
            <a:spcBef>
              <a:spcPct val="0"/>
            </a:spcBef>
            <a:spcAft>
              <a:spcPct val="15000"/>
            </a:spcAft>
            <a:buChar char="•"/>
          </a:pPr>
          <a:r>
            <a:rPr lang="en-US" sz="1600" kern="1200" dirty="0">
              <a:solidFill>
                <a:schemeClr val="dk1"/>
              </a:solidFill>
              <a:effectLst/>
            </a:rPr>
            <a:t>Celebrate when new tasks or skills and learned and treat unsuccessful attempts as natural steps in the process. </a:t>
          </a:r>
          <a:endParaRPr lang="en-US" sz="1600" kern="1200" dirty="0"/>
        </a:p>
      </dsp:txBody>
      <dsp:txXfrm rot="-5400000">
        <a:off x="3959353" y="1887368"/>
        <a:ext cx="6976938" cy="1144395"/>
      </dsp:txXfrm>
    </dsp:sp>
    <dsp:sp modelId="{510486F1-D38E-C74F-B85D-99401269E9B1}">
      <dsp:nvSpPr>
        <dsp:cNvPr id="0" name=""/>
        <dsp:cNvSpPr/>
      </dsp:nvSpPr>
      <dsp:spPr>
        <a:xfrm>
          <a:off x="0" y="1666932"/>
          <a:ext cx="3959351" cy="1585267"/>
        </a:xfrm>
        <a:prstGeom prst="roundRect">
          <a:avLst/>
        </a:prstGeom>
        <a:solidFill>
          <a:srgbClr val="D169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a:solidFill>
                <a:schemeClr val="bg1"/>
              </a:solidFill>
              <a:effectLst/>
            </a:rPr>
            <a:t>Self-Efficacy</a:t>
          </a:r>
          <a:endParaRPr lang="en-US" sz="3200" b="0" kern="1200" dirty="0">
            <a:solidFill>
              <a:schemeClr val="bg1"/>
            </a:solidFill>
          </a:endParaRPr>
        </a:p>
      </dsp:txBody>
      <dsp:txXfrm>
        <a:off x="77386" y="1744318"/>
        <a:ext cx="3804579" cy="1430495"/>
      </dsp:txXfrm>
    </dsp:sp>
    <dsp:sp modelId="{405FBECE-1279-BA4F-AA41-313A20409D5B}">
      <dsp:nvSpPr>
        <dsp:cNvPr id="0" name=""/>
        <dsp:cNvSpPr/>
      </dsp:nvSpPr>
      <dsp:spPr>
        <a:xfrm rot="5400000">
          <a:off x="6844669" y="604673"/>
          <a:ext cx="1268213" cy="7038847"/>
        </a:xfrm>
        <a:prstGeom prst="round2SameRect">
          <a:avLst/>
        </a:prstGeom>
        <a:solidFill>
          <a:srgbClr val="E2BA3C">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dk1"/>
              </a:solidFill>
              <a:effectLst/>
            </a:rPr>
            <a:t>Basic understanding of one’s own strengths, needs, and abilities.</a:t>
          </a:r>
          <a:endParaRPr lang="en-US" sz="1600" kern="1200" dirty="0"/>
        </a:p>
        <a:p>
          <a:pPr marL="171450" lvl="1" indent="-171450" algn="l" defTabSz="711200">
            <a:lnSpc>
              <a:spcPct val="90000"/>
            </a:lnSpc>
            <a:spcBef>
              <a:spcPct val="0"/>
            </a:spcBef>
            <a:spcAft>
              <a:spcPct val="15000"/>
            </a:spcAft>
            <a:buChar char="•"/>
          </a:pPr>
          <a:r>
            <a:rPr lang="en-US" sz="1600" kern="1200" dirty="0">
              <a:solidFill>
                <a:schemeClr val="dk1"/>
              </a:solidFill>
              <a:effectLst/>
            </a:rPr>
            <a:t>Help the student articulate what their disability is and how it impacts them in education, employment, and social situations. </a:t>
          </a:r>
          <a:endParaRPr lang="en-US" sz="1600" kern="1200" dirty="0"/>
        </a:p>
      </dsp:txBody>
      <dsp:txXfrm rot="-5400000">
        <a:off x="3959353" y="3551899"/>
        <a:ext cx="6976938" cy="1144395"/>
      </dsp:txXfrm>
    </dsp:sp>
    <dsp:sp modelId="{A02F69AF-E15F-1E41-A4AE-AF1207F3651C}">
      <dsp:nvSpPr>
        <dsp:cNvPr id="0" name=""/>
        <dsp:cNvSpPr/>
      </dsp:nvSpPr>
      <dsp:spPr>
        <a:xfrm>
          <a:off x="0" y="3331463"/>
          <a:ext cx="3959351" cy="1585267"/>
        </a:xfrm>
        <a:prstGeom prst="roundRect">
          <a:avLst/>
        </a:prstGeom>
        <a:solidFill>
          <a:srgbClr val="E2BA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a:solidFill>
                <a:schemeClr val="bg1"/>
              </a:solidFill>
              <a:effectLst/>
            </a:rPr>
            <a:t>Self-Awareness</a:t>
          </a:r>
          <a:r>
            <a:rPr lang="en-US" sz="3200" kern="1200" dirty="0">
              <a:solidFill>
                <a:schemeClr val="dk1"/>
              </a:solidFill>
              <a:effectLst/>
            </a:rPr>
            <a:t> </a:t>
          </a:r>
          <a:endParaRPr lang="en-US" sz="3200" kern="1200" dirty="0"/>
        </a:p>
      </dsp:txBody>
      <dsp:txXfrm>
        <a:off x="77386" y="3408849"/>
        <a:ext cx="3804579" cy="14304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r>
              <a:rPr lang="en-US" sz="1000" dirty="0">
                <a:latin typeface="Arial" panose="020B0604020202020204" pitchFamily="34" charset="0"/>
                <a:cs typeface="Arial" panose="020B0604020202020204" pitchFamily="34" charset="0"/>
              </a:rPr>
              <a:t>Imagine the Possibilities: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 Path to Employment Success</a:t>
            </a:r>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F6AC269-D81C-4339-90D6-59659E7E121B}" type="slidenum">
              <a:rPr lang="en-US" sz="1000"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088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CC7D2A63-6E54-4C42-8FC1-BD46066D9D98}" type="datetimeFigureOut">
              <a:rPr lang="en-US" smtClean="0"/>
              <a:t>10/31/23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3B1B2391-1F68-034A-821C-1FD10A16A45E}" type="slidenum">
              <a:rPr lang="en-US" smtClean="0"/>
              <a:t>‹#›</a:t>
            </a:fld>
            <a:endParaRPr lang="en-US"/>
          </a:p>
        </p:txBody>
      </p:sp>
    </p:spTree>
    <p:extLst>
      <p:ext uri="{BB962C8B-B14F-4D97-AF65-F5344CB8AC3E}">
        <p14:creationId xmlns:p14="http://schemas.microsoft.com/office/powerpoint/2010/main" val="286401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a:p>
            <a:r>
              <a:rPr lang="es-ES_tradnl" sz="1200" b="0" i="0" u="none" strike="noStrike" kern="1200" noProof="0" dirty="0">
                <a:solidFill>
                  <a:schemeClr val="tx1"/>
                </a:solidFill>
                <a:effectLst/>
                <a:latin typeface="+mn-lt"/>
                <a:ea typeface="+mn-ea"/>
                <a:cs typeface="+mn-cs"/>
              </a:rPr>
              <a:t>Para acceder al canal en español, van a ver en la banda o cinta negra un globo que indica "</a:t>
            </a:r>
            <a:r>
              <a:rPr lang="es-ES_tradnl" sz="1200" b="0" i="0" u="none" strike="noStrike" kern="1200" noProof="0" dirty="0" err="1">
                <a:solidFill>
                  <a:schemeClr val="tx1"/>
                </a:solidFill>
                <a:effectLst/>
                <a:latin typeface="+mn-lt"/>
                <a:ea typeface="+mn-ea"/>
                <a:cs typeface="+mn-cs"/>
              </a:rPr>
              <a:t>interpretation</a:t>
            </a:r>
            <a:r>
              <a:rPr lang="es-ES_tradnl" sz="1200" b="0" i="0" u="none" strike="noStrike" kern="1200" noProof="0" dirty="0">
                <a:solidFill>
                  <a:schemeClr val="tx1"/>
                </a:solidFill>
                <a:effectLst/>
                <a:latin typeface="+mn-lt"/>
                <a:ea typeface="+mn-ea"/>
                <a:cs typeface="+mn-cs"/>
              </a:rPr>
              <a:t>". Hagan </a:t>
            </a:r>
            <a:r>
              <a:rPr lang="es-ES_tradnl" sz="1200" b="0" i="0" u="none" strike="noStrike" kern="1200" noProof="0" dirty="0" err="1">
                <a:solidFill>
                  <a:schemeClr val="tx1"/>
                </a:solidFill>
                <a:effectLst/>
                <a:latin typeface="+mn-lt"/>
                <a:ea typeface="+mn-ea"/>
                <a:cs typeface="+mn-cs"/>
              </a:rPr>
              <a:t>click</a:t>
            </a:r>
            <a:r>
              <a:rPr lang="es-ES_tradnl" sz="1200" b="0" i="0" u="none" strike="noStrike" kern="1200" noProof="0" dirty="0">
                <a:solidFill>
                  <a:schemeClr val="tx1"/>
                </a:solidFill>
                <a:effectLst/>
                <a:latin typeface="+mn-lt"/>
                <a:ea typeface="+mn-ea"/>
                <a:cs typeface="+mn-cs"/>
              </a:rPr>
              <a:t> </a:t>
            </a:r>
            <a:r>
              <a:rPr lang="es-ES_tradnl" sz="1200" b="0" i="0" u="none" strike="noStrike" kern="1200" noProof="0" dirty="0" err="1">
                <a:solidFill>
                  <a:schemeClr val="tx1"/>
                </a:solidFill>
                <a:effectLst/>
                <a:latin typeface="+mn-lt"/>
                <a:ea typeface="+mn-ea"/>
                <a:cs typeface="+mn-cs"/>
              </a:rPr>
              <a:t>alli</a:t>
            </a:r>
            <a:r>
              <a:rPr lang="es-ES_tradnl" sz="1200" b="0" i="0" u="none" strike="noStrike" kern="1200" noProof="0" dirty="0">
                <a:solidFill>
                  <a:schemeClr val="tx1"/>
                </a:solidFill>
                <a:effectLst/>
                <a:latin typeface="+mn-lt"/>
                <a:ea typeface="+mn-ea"/>
                <a:cs typeface="+mn-cs"/>
              </a:rPr>
              <a:t>. Luego seleccionan español, y opriman donde dice "mute original audio". Esto último filtra completamente la presentación en inglés para que puedan escuchar con claridad a nuestro intérprete XXXXXX</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Using ASL- we will pin the interpreter on our side, but you can do that:</a:t>
            </a:r>
          </a:p>
          <a:p>
            <a:pPr marL="171450" indent="-171450" defTabSz="685800">
              <a:spcBef>
                <a:spcPts val="750"/>
              </a:spcBef>
            </a:pPr>
            <a:r>
              <a:rPr lang="en-US" sz="1200" dirty="0">
                <a:solidFill>
                  <a:prstClr val="black"/>
                </a:solidFill>
              </a:rPr>
              <a:t>To pin the interpreter, h</a:t>
            </a:r>
            <a:r>
              <a:rPr lang="en-US" sz="1200" dirty="0">
                <a:solidFill>
                  <a:prstClr val="black"/>
                </a:solidFill>
                <a:latin typeface="+mn-lt"/>
              </a:rPr>
              <a:t>over over the video of the participant you want to pin and click ...You will see three little dots over the person you would like to pin.</a:t>
            </a:r>
          </a:p>
          <a:p>
            <a:pPr marL="171450" indent="-171450" defTabSz="685800">
              <a:spcBef>
                <a:spcPts val="750"/>
              </a:spcBef>
            </a:pPr>
            <a:r>
              <a:rPr lang="en-US" sz="1200" dirty="0">
                <a:solidFill>
                  <a:prstClr val="black"/>
                </a:solidFill>
                <a:latin typeface="+mn-lt"/>
              </a:rPr>
              <a:t>From the menu, click Pin.</a:t>
            </a:r>
            <a:endParaRPr lang="en-US" sz="1600" dirty="0">
              <a:solidFill>
                <a:prstClr val="black"/>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509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34</a:t>
            </a:fld>
            <a:endParaRPr lang="en-US"/>
          </a:p>
        </p:txBody>
      </p:sp>
    </p:spTree>
    <p:extLst>
      <p:ext uri="{BB962C8B-B14F-4D97-AF65-F5344CB8AC3E}">
        <p14:creationId xmlns:p14="http://schemas.microsoft.com/office/powerpoint/2010/main" val="112915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41</a:t>
            </a:fld>
            <a:endParaRPr lang="en-US"/>
          </a:p>
        </p:txBody>
      </p:sp>
    </p:spTree>
    <p:extLst>
      <p:ext uri="{BB962C8B-B14F-4D97-AF65-F5344CB8AC3E}">
        <p14:creationId xmlns:p14="http://schemas.microsoft.com/office/powerpoint/2010/main" val="99665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51</a:t>
            </a:fld>
            <a:endParaRPr lang="en-US"/>
          </a:p>
        </p:txBody>
      </p:sp>
    </p:spTree>
    <p:extLst>
      <p:ext uri="{BB962C8B-B14F-4D97-AF65-F5344CB8AC3E}">
        <p14:creationId xmlns:p14="http://schemas.microsoft.com/office/powerpoint/2010/main" val="1723998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we tie in the trajectory here, too? Similar concepts, just a bit of a different lay out. And the </a:t>
            </a:r>
            <a:r>
              <a:rPr lang="en-US" dirty="0" err="1"/>
              <a:t>CtLC</a:t>
            </a:r>
            <a:r>
              <a:rPr lang="en-US" dirty="0"/>
              <a:t> goal attainment tool? </a:t>
            </a:r>
          </a:p>
          <a:p>
            <a:endParaRPr lang="en-US" dirty="0"/>
          </a:p>
        </p:txBody>
      </p:sp>
      <p:sp>
        <p:nvSpPr>
          <p:cNvPr id="4" name="Slide Number Placeholder 3"/>
          <p:cNvSpPr>
            <a:spLocks noGrp="1"/>
          </p:cNvSpPr>
          <p:nvPr>
            <p:ph type="sldNum" sz="quarter" idx="5"/>
          </p:nvPr>
        </p:nvSpPr>
        <p:spPr/>
        <p:txBody>
          <a:bodyPr/>
          <a:lstStyle/>
          <a:p>
            <a:fld id="{7D39E8C1-1C0B-6A4E-9785-752FDCB972DC}" type="slidenum">
              <a:rPr lang="en-US" smtClean="0"/>
              <a:t>57</a:t>
            </a:fld>
            <a:endParaRPr lang="en-US"/>
          </a:p>
        </p:txBody>
      </p:sp>
    </p:spTree>
    <p:extLst>
      <p:ext uri="{BB962C8B-B14F-4D97-AF65-F5344CB8AC3E}">
        <p14:creationId xmlns:p14="http://schemas.microsoft.com/office/powerpoint/2010/main" val="1115231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we tie in the trajectory here, too? Similar concepts, just a bit of a different lay out. And the </a:t>
            </a:r>
            <a:r>
              <a:rPr lang="en-US" dirty="0" err="1"/>
              <a:t>CtLC</a:t>
            </a:r>
            <a:r>
              <a:rPr lang="en-US" dirty="0"/>
              <a:t> goal attainment tool? </a:t>
            </a:r>
          </a:p>
          <a:p>
            <a:endParaRPr lang="en-US" dirty="0"/>
          </a:p>
        </p:txBody>
      </p:sp>
      <p:sp>
        <p:nvSpPr>
          <p:cNvPr id="4" name="Slide Number Placeholder 3"/>
          <p:cNvSpPr>
            <a:spLocks noGrp="1"/>
          </p:cNvSpPr>
          <p:nvPr>
            <p:ph type="sldNum" sz="quarter" idx="5"/>
          </p:nvPr>
        </p:nvSpPr>
        <p:spPr/>
        <p:txBody>
          <a:bodyPr/>
          <a:lstStyle/>
          <a:p>
            <a:fld id="{7D39E8C1-1C0B-6A4E-9785-752FDCB972DC}" type="slidenum">
              <a:rPr lang="en-US" smtClean="0"/>
              <a:t>58</a:t>
            </a:fld>
            <a:endParaRPr lang="en-US"/>
          </a:p>
        </p:txBody>
      </p:sp>
    </p:spTree>
    <p:extLst>
      <p:ext uri="{BB962C8B-B14F-4D97-AF65-F5344CB8AC3E}">
        <p14:creationId xmlns:p14="http://schemas.microsoft.com/office/powerpoint/2010/main" val="57295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7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4</a:t>
            </a:fld>
            <a:endParaRPr lang="en-US"/>
          </a:p>
        </p:txBody>
      </p:sp>
    </p:spTree>
    <p:extLst>
      <p:ext uri="{BB962C8B-B14F-4D97-AF65-F5344CB8AC3E}">
        <p14:creationId xmlns:p14="http://schemas.microsoft.com/office/powerpoint/2010/main" val="247759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8</a:t>
            </a:fld>
            <a:endParaRPr lang="en-US"/>
          </a:p>
        </p:txBody>
      </p:sp>
    </p:spTree>
    <p:extLst>
      <p:ext uri="{BB962C8B-B14F-4D97-AF65-F5344CB8AC3E}">
        <p14:creationId xmlns:p14="http://schemas.microsoft.com/office/powerpoint/2010/main" val="172399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12</a:t>
            </a:fld>
            <a:endParaRPr lang="en-US"/>
          </a:p>
        </p:txBody>
      </p:sp>
    </p:spTree>
    <p:extLst>
      <p:ext uri="{BB962C8B-B14F-4D97-AF65-F5344CB8AC3E}">
        <p14:creationId xmlns:p14="http://schemas.microsoft.com/office/powerpoint/2010/main" val="305407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Judith </a:t>
            </a:r>
          </a:p>
        </p:txBody>
      </p:sp>
      <p:sp>
        <p:nvSpPr>
          <p:cNvPr id="4" name="Slide Number Placeholder 3"/>
          <p:cNvSpPr>
            <a:spLocks noGrp="1"/>
          </p:cNvSpPr>
          <p:nvPr>
            <p:ph type="sldNum" sz="quarter" idx="5"/>
          </p:nvPr>
        </p:nvSpPr>
        <p:spPr/>
        <p:txBody>
          <a:bodyPr/>
          <a:lstStyle/>
          <a:p>
            <a:fld id="{3B1B2391-1F68-034A-821C-1FD10A16A45E}" type="slidenum">
              <a:rPr lang="en-US" smtClean="0"/>
              <a:t>16</a:t>
            </a:fld>
            <a:endParaRPr lang="en-US"/>
          </a:p>
        </p:txBody>
      </p:sp>
    </p:spTree>
    <p:extLst>
      <p:ext uri="{BB962C8B-B14F-4D97-AF65-F5344CB8AC3E}">
        <p14:creationId xmlns:p14="http://schemas.microsoft.com/office/powerpoint/2010/main" val="128839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folks to share out after each. </a:t>
            </a:r>
          </a:p>
        </p:txBody>
      </p:sp>
      <p:sp>
        <p:nvSpPr>
          <p:cNvPr id="4" name="Slide Number Placeholder 3"/>
          <p:cNvSpPr>
            <a:spLocks noGrp="1"/>
          </p:cNvSpPr>
          <p:nvPr>
            <p:ph type="sldNum" sz="quarter" idx="5"/>
          </p:nvPr>
        </p:nvSpPr>
        <p:spPr/>
        <p:txBody>
          <a:bodyPr/>
          <a:lstStyle/>
          <a:p>
            <a:fld id="{4DF87B82-6FFF-4E43-9006-6CE0E1A531C8}" type="slidenum">
              <a:rPr lang="en-US" smtClean="0"/>
              <a:t>19</a:t>
            </a:fld>
            <a:endParaRPr lang="en-US"/>
          </a:p>
        </p:txBody>
      </p:sp>
    </p:spTree>
    <p:extLst>
      <p:ext uri="{BB962C8B-B14F-4D97-AF65-F5344CB8AC3E}">
        <p14:creationId xmlns:p14="http://schemas.microsoft.com/office/powerpoint/2010/main" val="319361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1B2391-1F68-034A-821C-1FD10A16A45E}" type="slidenum">
              <a:rPr lang="en-US" smtClean="0"/>
              <a:t>25</a:t>
            </a:fld>
            <a:endParaRPr lang="en-US"/>
          </a:p>
        </p:txBody>
      </p:sp>
    </p:spTree>
    <p:extLst>
      <p:ext uri="{BB962C8B-B14F-4D97-AF65-F5344CB8AC3E}">
        <p14:creationId xmlns:p14="http://schemas.microsoft.com/office/powerpoint/2010/main" val="163024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B2391-1F68-034A-821C-1FD10A16A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94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2895599"/>
            <a:ext cx="8667750" cy="1395413"/>
          </a:xfrm>
        </p:spPr>
        <p:txBody>
          <a:bodyPr anchor="b">
            <a:normAutofit/>
          </a:bodyPr>
          <a:lstStyle>
            <a:lvl1pPr algn="l">
              <a:defRPr sz="4800">
                <a:solidFill>
                  <a:srgbClr val="00795F"/>
                </a:solidFill>
              </a:defRPr>
            </a:lvl1pPr>
          </a:lstStyle>
          <a:p>
            <a:r>
              <a:rPr lang="en-US" dirty="0"/>
              <a:t>Click to edit Master title style</a:t>
            </a:r>
          </a:p>
        </p:txBody>
      </p:sp>
      <p:sp>
        <p:nvSpPr>
          <p:cNvPr id="3" name="Subtitle 2"/>
          <p:cNvSpPr>
            <a:spLocks noGrp="1"/>
          </p:cNvSpPr>
          <p:nvPr>
            <p:ph type="subTitle" idx="1"/>
          </p:nvPr>
        </p:nvSpPr>
        <p:spPr>
          <a:xfrm>
            <a:off x="857250" y="4383088"/>
            <a:ext cx="8667750" cy="1065212"/>
          </a:xfrm>
        </p:spPr>
        <p:txBody>
          <a:bodyPr/>
          <a:lstStyle>
            <a:lvl1pPr marL="0" indent="0" algn="l">
              <a:buNone/>
              <a:defRPr sz="2400">
                <a:solidFill>
                  <a:srgbClr val="243A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5">
            <a:extLst>
              <a:ext uri="{FF2B5EF4-FFF2-40B4-BE49-F238E27FC236}">
                <a16:creationId xmlns:a16="http://schemas.microsoft.com/office/drawing/2014/main" id="{84D144B9-A573-9347-9D2C-F6FC6C91F129}"/>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D1DDEDF4-883C-4159-966D-7CEF8ED53DD3}" type="slidenum">
              <a:rPr lang="en-US" smtClean="0"/>
              <a:pPr/>
              <a:t>‹#›</a:t>
            </a:fld>
            <a:endParaRPr lang="en-US"/>
          </a:p>
        </p:txBody>
      </p:sp>
      <p:grpSp>
        <p:nvGrpSpPr>
          <p:cNvPr id="4" name="Group 5">
            <a:extLst>
              <a:ext uri="{FF2B5EF4-FFF2-40B4-BE49-F238E27FC236}">
                <a16:creationId xmlns:a16="http://schemas.microsoft.com/office/drawing/2014/main" id="{96F9241B-C6C1-4E07-8246-BF50C4D5A9DA}"/>
              </a:ext>
            </a:extLst>
          </p:cNvPr>
          <p:cNvGrpSpPr/>
          <p:nvPr userDrawn="1"/>
        </p:nvGrpSpPr>
        <p:grpSpPr>
          <a:xfrm>
            <a:off x="0" y="0"/>
            <a:ext cx="237308" cy="1815921"/>
            <a:chOff x="0" y="0"/>
            <a:chExt cx="1913890" cy="1913890"/>
          </a:xfrm>
        </p:grpSpPr>
        <p:sp>
          <p:nvSpPr>
            <p:cNvPr id="5" name="Freeform 6">
              <a:extLst>
                <a:ext uri="{FF2B5EF4-FFF2-40B4-BE49-F238E27FC236}">
                  <a16:creationId xmlns:a16="http://schemas.microsoft.com/office/drawing/2014/main" id="{11D3F5D6-F0CA-690A-6EF4-98E47577091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6" name="Group 2">
            <a:extLst>
              <a:ext uri="{FF2B5EF4-FFF2-40B4-BE49-F238E27FC236}">
                <a16:creationId xmlns:a16="http://schemas.microsoft.com/office/drawing/2014/main" id="{EC189BCA-4470-C88F-EBE3-64A2B439F9B4}"/>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7" name="Freeform 3">
              <a:extLst>
                <a:ext uri="{FF2B5EF4-FFF2-40B4-BE49-F238E27FC236}">
                  <a16:creationId xmlns:a16="http://schemas.microsoft.com/office/drawing/2014/main" id="{C2637445-0A44-F4C4-8640-6B898082D529}"/>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8" name="Group 2">
            <a:extLst>
              <a:ext uri="{FF2B5EF4-FFF2-40B4-BE49-F238E27FC236}">
                <a16:creationId xmlns:a16="http://schemas.microsoft.com/office/drawing/2014/main" id="{845EEF47-1086-8576-DCD7-96911016386B}"/>
              </a:ext>
            </a:extLst>
          </p:cNvPr>
          <p:cNvGrpSpPr/>
          <p:nvPr userDrawn="1"/>
        </p:nvGrpSpPr>
        <p:grpSpPr>
          <a:xfrm>
            <a:off x="1229" y="3803559"/>
            <a:ext cx="236079" cy="3054441"/>
            <a:chOff x="0" y="0"/>
            <a:chExt cx="525269" cy="2771574"/>
          </a:xfrm>
        </p:grpSpPr>
        <p:sp>
          <p:nvSpPr>
            <p:cNvPr id="9" name="Freeform 3">
              <a:extLst>
                <a:ext uri="{FF2B5EF4-FFF2-40B4-BE49-F238E27FC236}">
                  <a16:creationId xmlns:a16="http://schemas.microsoft.com/office/drawing/2014/main" id="{E27BD3D6-E0C6-2403-5BE7-5723D03BD6AE}"/>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grpSp>
        <p:nvGrpSpPr>
          <p:cNvPr id="17" name="Group 5">
            <a:extLst>
              <a:ext uri="{FF2B5EF4-FFF2-40B4-BE49-F238E27FC236}">
                <a16:creationId xmlns:a16="http://schemas.microsoft.com/office/drawing/2014/main" id="{F1621960-CDBE-D06F-BCF2-DB3A0807E5E2}"/>
              </a:ext>
            </a:extLst>
          </p:cNvPr>
          <p:cNvGrpSpPr/>
          <p:nvPr userDrawn="1"/>
        </p:nvGrpSpPr>
        <p:grpSpPr>
          <a:xfrm rot="5400000">
            <a:off x="5160830" y="-6668"/>
            <a:ext cx="95819" cy="8702978"/>
            <a:chOff x="0" y="0"/>
            <a:chExt cx="1913890" cy="1913890"/>
          </a:xfrm>
        </p:grpSpPr>
        <p:sp>
          <p:nvSpPr>
            <p:cNvPr id="18" name="Freeform 6">
              <a:extLst>
                <a:ext uri="{FF2B5EF4-FFF2-40B4-BE49-F238E27FC236}">
                  <a16:creationId xmlns:a16="http://schemas.microsoft.com/office/drawing/2014/main" id="{68B6DACC-D227-2565-D17D-7FDB041E8505}"/>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spTree>
    <p:extLst>
      <p:ext uri="{BB962C8B-B14F-4D97-AF65-F5344CB8AC3E}">
        <p14:creationId xmlns:p14="http://schemas.microsoft.com/office/powerpoint/2010/main" val="3318620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17076"/>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5209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5209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1DDEDF4-883C-4159-966D-7CEF8ED53DD3}" type="slidenum">
              <a:rPr lang="en-US" smtClean="0"/>
              <a:t>‹#›</a:t>
            </a:fld>
            <a:endParaRPr lang="en-US"/>
          </a:p>
        </p:txBody>
      </p:sp>
      <p:cxnSp>
        <p:nvCxnSpPr>
          <p:cNvPr id="18" name="Straight Connector 17">
            <a:extLst>
              <a:ext uri="{FF2B5EF4-FFF2-40B4-BE49-F238E27FC236}">
                <a16:creationId xmlns:a16="http://schemas.microsoft.com/office/drawing/2014/main" id="{6E7E3C16-8EF8-7B49-9817-03F46A9847BB}"/>
              </a:ext>
            </a:extLst>
          </p:cNvPr>
          <p:cNvCxnSpPr>
            <a:cxnSpLocks/>
          </p:cNvCxnSpPr>
          <p:nvPr userDrawn="1"/>
        </p:nvCxnSpPr>
        <p:spPr>
          <a:xfrm flipH="1">
            <a:off x="6076903" y="1690688"/>
            <a:ext cx="10052" cy="4486275"/>
          </a:xfrm>
          <a:prstGeom prst="line">
            <a:avLst/>
          </a:prstGeom>
          <a:ln>
            <a:solidFill>
              <a:srgbClr val="EFD54E"/>
            </a:solidFill>
          </a:ln>
        </p:spPr>
        <p:style>
          <a:lnRef idx="1">
            <a:schemeClr val="accent1"/>
          </a:lnRef>
          <a:fillRef idx="0">
            <a:schemeClr val="accent1"/>
          </a:fillRef>
          <a:effectRef idx="0">
            <a:schemeClr val="accent1"/>
          </a:effectRef>
          <a:fontRef idx="minor">
            <a:schemeClr val="tx1"/>
          </a:fontRef>
        </p:style>
      </p:cxnSp>
      <p:grpSp>
        <p:nvGrpSpPr>
          <p:cNvPr id="7" name="Group 5">
            <a:extLst>
              <a:ext uri="{FF2B5EF4-FFF2-40B4-BE49-F238E27FC236}">
                <a16:creationId xmlns:a16="http://schemas.microsoft.com/office/drawing/2014/main" id="{3487999C-D012-81F4-DF99-09762D160FB6}"/>
              </a:ext>
            </a:extLst>
          </p:cNvPr>
          <p:cNvGrpSpPr/>
          <p:nvPr userDrawn="1"/>
        </p:nvGrpSpPr>
        <p:grpSpPr>
          <a:xfrm>
            <a:off x="0" y="0"/>
            <a:ext cx="237308" cy="1815921"/>
            <a:chOff x="0" y="0"/>
            <a:chExt cx="1913890" cy="1913890"/>
          </a:xfrm>
        </p:grpSpPr>
        <p:sp>
          <p:nvSpPr>
            <p:cNvPr id="8" name="Freeform 6">
              <a:extLst>
                <a:ext uri="{FF2B5EF4-FFF2-40B4-BE49-F238E27FC236}">
                  <a16:creationId xmlns:a16="http://schemas.microsoft.com/office/drawing/2014/main" id="{8454B518-E177-08C3-A844-EB3129E0FE1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10" name="Group 2">
            <a:extLst>
              <a:ext uri="{FF2B5EF4-FFF2-40B4-BE49-F238E27FC236}">
                <a16:creationId xmlns:a16="http://schemas.microsoft.com/office/drawing/2014/main" id="{8FDC0049-EF1D-759F-9FCC-A4D16440E6DF}"/>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11" name="Freeform 3">
              <a:extLst>
                <a:ext uri="{FF2B5EF4-FFF2-40B4-BE49-F238E27FC236}">
                  <a16:creationId xmlns:a16="http://schemas.microsoft.com/office/drawing/2014/main" id="{6DDC22B6-D8F3-6A08-7F22-04F033AB96D5}"/>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2" name="Group 2">
            <a:extLst>
              <a:ext uri="{FF2B5EF4-FFF2-40B4-BE49-F238E27FC236}">
                <a16:creationId xmlns:a16="http://schemas.microsoft.com/office/drawing/2014/main" id="{E23CEF2E-E5F7-F486-A711-C931202584E5}"/>
              </a:ext>
            </a:extLst>
          </p:cNvPr>
          <p:cNvGrpSpPr/>
          <p:nvPr userDrawn="1"/>
        </p:nvGrpSpPr>
        <p:grpSpPr>
          <a:xfrm>
            <a:off x="1229" y="3803559"/>
            <a:ext cx="236079" cy="3054441"/>
            <a:chOff x="0" y="0"/>
            <a:chExt cx="525269" cy="2771574"/>
          </a:xfrm>
        </p:grpSpPr>
        <p:sp>
          <p:nvSpPr>
            <p:cNvPr id="14" name="Freeform 3">
              <a:extLst>
                <a:ext uri="{FF2B5EF4-FFF2-40B4-BE49-F238E27FC236}">
                  <a16:creationId xmlns:a16="http://schemas.microsoft.com/office/drawing/2014/main" id="{13CCFFCE-BBA9-3D91-D1DD-A655312E4652}"/>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13656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8E240-8E5E-1181-1878-76D6842D1426}"/>
              </a:ext>
            </a:extLst>
          </p:cNvPr>
          <p:cNvGrpSpPr/>
          <p:nvPr userDrawn="1"/>
        </p:nvGrpSpPr>
        <p:grpSpPr>
          <a:xfrm>
            <a:off x="1229" y="0"/>
            <a:ext cx="12190771" cy="6858000"/>
            <a:chOff x="0" y="0"/>
            <a:chExt cx="525269" cy="2771574"/>
          </a:xfrm>
        </p:grpSpPr>
        <p:sp>
          <p:nvSpPr>
            <p:cNvPr id="4" name="Freeform 3">
              <a:extLst>
                <a:ext uri="{FF2B5EF4-FFF2-40B4-BE49-F238E27FC236}">
                  <a16:creationId xmlns:a16="http://schemas.microsoft.com/office/drawing/2014/main" id="{B03C1043-7311-A98C-4CD0-744FA84FBC46}"/>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6551F518-329A-DB48-8079-19883FB16010}"/>
              </a:ext>
            </a:extLst>
          </p:cNvPr>
          <p:cNvSpPr/>
          <p:nvPr userDrawn="1"/>
        </p:nvSpPr>
        <p:spPr>
          <a:xfrm rot="10800000">
            <a:off x="0" y="-1545"/>
            <a:ext cx="4241018" cy="122285"/>
          </a:xfrm>
          <a:prstGeom prst="rect">
            <a:avLst/>
          </a:prstGeom>
          <a:solidFill>
            <a:srgbClr val="028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FBA36A-6286-8E4C-8820-179316FA9FD4}"/>
              </a:ext>
            </a:extLst>
          </p:cNvPr>
          <p:cNvSpPr/>
          <p:nvPr userDrawn="1"/>
        </p:nvSpPr>
        <p:spPr>
          <a:xfrm>
            <a:off x="7829594" y="-2901"/>
            <a:ext cx="2432924" cy="123643"/>
          </a:xfrm>
          <a:prstGeom prst="rect">
            <a:avLst/>
          </a:prstGeom>
          <a:solidFill>
            <a:srgbClr val="C7D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F249BC3-E9BE-AB47-82DA-55EA2C2A2FB3}"/>
              </a:ext>
            </a:extLst>
          </p:cNvPr>
          <p:cNvSpPr/>
          <p:nvPr userDrawn="1"/>
        </p:nvSpPr>
        <p:spPr>
          <a:xfrm rot="10800000">
            <a:off x="4241016" y="-2903"/>
            <a:ext cx="3588577" cy="123644"/>
          </a:xfrm>
          <a:prstGeom prst="rect">
            <a:avLst/>
          </a:prstGeom>
          <a:solidFill>
            <a:srgbClr val="FF9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5">
            <a:extLst>
              <a:ext uri="{FF2B5EF4-FFF2-40B4-BE49-F238E27FC236}">
                <a16:creationId xmlns:a16="http://schemas.microsoft.com/office/drawing/2014/main" id="{5E991EE4-9C26-9685-7B62-485EB937A4E2}"/>
              </a:ext>
            </a:extLst>
          </p:cNvPr>
          <p:cNvGrpSpPr/>
          <p:nvPr userDrawn="1"/>
        </p:nvGrpSpPr>
        <p:grpSpPr>
          <a:xfrm rot="16200000">
            <a:off x="11170126" y="-907607"/>
            <a:ext cx="114267" cy="1929482"/>
            <a:chOff x="0" y="0"/>
            <a:chExt cx="1913890" cy="1913890"/>
          </a:xfrm>
        </p:grpSpPr>
        <p:sp>
          <p:nvSpPr>
            <p:cNvPr id="12" name="Freeform 6">
              <a:extLst>
                <a:ext uri="{FF2B5EF4-FFF2-40B4-BE49-F238E27FC236}">
                  <a16:creationId xmlns:a16="http://schemas.microsoft.com/office/drawing/2014/main" id="{7B599DC4-0869-37DC-C9A7-A7FC2029F87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13" name="Group 2">
            <a:extLst>
              <a:ext uri="{FF2B5EF4-FFF2-40B4-BE49-F238E27FC236}">
                <a16:creationId xmlns:a16="http://schemas.microsoft.com/office/drawing/2014/main" id="{5D84FEF3-04C1-E485-A886-854F09AC8CD4}"/>
              </a:ext>
              <a:ext uri="{C183D7F6-B498-43B3-948B-1728B52AA6E4}">
                <adec:decorative xmlns:adec="http://schemas.microsoft.com/office/drawing/2017/decorative" val="1"/>
              </a:ext>
            </a:extLst>
          </p:cNvPr>
          <p:cNvGrpSpPr/>
          <p:nvPr userDrawn="1"/>
        </p:nvGrpSpPr>
        <p:grpSpPr>
          <a:xfrm rot="16200000">
            <a:off x="8220155" y="-1928095"/>
            <a:ext cx="122287" cy="3962438"/>
            <a:chOff x="0" y="0"/>
            <a:chExt cx="525269" cy="2771574"/>
          </a:xfrm>
        </p:grpSpPr>
        <p:sp>
          <p:nvSpPr>
            <p:cNvPr id="14" name="Freeform 3">
              <a:extLst>
                <a:ext uri="{FF2B5EF4-FFF2-40B4-BE49-F238E27FC236}">
                  <a16:creationId xmlns:a16="http://schemas.microsoft.com/office/drawing/2014/main" id="{3FB46C29-3285-EAD5-1921-3CD534C0786C}"/>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5" name="Group 2">
            <a:extLst>
              <a:ext uri="{FF2B5EF4-FFF2-40B4-BE49-F238E27FC236}">
                <a16:creationId xmlns:a16="http://schemas.microsoft.com/office/drawing/2014/main" id="{94D0B013-1937-EF68-D763-DD7A172C4D26}"/>
              </a:ext>
            </a:extLst>
          </p:cNvPr>
          <p:cNvGrpSpPr/>
          <p:nvPr userDrawn="1"/>
        </p:nvGrpSpPr>
        <p:grpSpPr>
          <a:xfrm rot="16200000">
            <a:off x="3088897" y="-3096915"/>
            <a:ext cx="122286" cy="6300075"/>
            <a:chOff x="0" y="0"/>
            <a:chExt cx="525269" cy="2771574"/>
          </a:xfrm>
        </p:grpSpPr>
        <p:sp>
          <p:nvSpPr>
            <p:cNvPr id="16" name="Freeform 3">
              <a:extLst>
                <a:ext uri="{FF2B5EF4-FFF2-40B4-BE49-F238E27FC236}">
                  <a16:creationId xmlns:a16="http://schemas.microsoft.com/office/drawing/2014/main" id="{98D0BF34-BBA6-BF3C-F5AA-186538570C10}"/>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795F"/>
            </a:solidFill>
          </p:spPr>
          <p:txBody>
            <a:bodyPr/>
            <a:lstStyle/>
            <a:p>
              <a:endParaRPr lang="en-US" dirty="0"/>
            </a:p>
          </p:txBody>
        </p:sp>
      </p:grpSp>
    </p:spTree>
    <p:extLst>
      <p:ext uri="{BB962C8B-B14F-4D97-AF65-F5344CB8AC3E}">
        <p14:creationId xmlns:p14="http://schemas.microsoft.com/office/powerpoint/2010/main" val="177479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DDEDF4-883C-4159-966D-7CEF8ED53DD3}" type="slidenum">
              <a:rPr lang="en-US" smtClean="0"/>
              <a:t>‹#›</a:t>
            </a:fld>
            <a:endParaRPr lang="en-US"/>
          </a:p>
        </p:txBody>
      </p:sp>
    </p:spTree>
    <p:extLst>
      <p:ext uri="{BB962C8B-B14F-4D97-AF65-F5344CB8AC3E}">
        <p14:creationId xmlns:p14="http://schemas.microsoft.com/office/powerpoint/2010/main" val="37145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795F"/>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rgbClr val="243A50"/>
                </a:solidFill>
              </a:defRPr>
            </a:lvl1pPr>
            <a:lvl2pPr>
              <a:defRPr sz="2800">
                <a:solidFill>
                  <a:srgbClr val="243A50"/>
                </a:solidFill>
              </a:defRPr>
            </a:lvl2pPr>
            <a:lvl3pPr>
              <a:defRPr sz="2400">
                <a:solidFill>
                  <a:srgbClr val="243A50"/>
                </a:solidFill>
              </a:defRPr>
            </a:lvl3pPr>
            <a:lvl4pPr>
              <a:defRPr sz="2000">
                <a:solidFill>
                  <a:srgbClr val="243A50"/>
                </a:solidFill>
              </a:defRPr>
            </a:lvl4pPr>
            <a:lvl5pPr>
              <a:defRPr sz="2000">
                <a:solidFill>
                  <a:srgbClr val="243A5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43A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D1DDEDF4-883C-4159-966D-7CEF8ED53DD3}" type="slidenum">
              <a:rPr lang="en-US" smtClean="0"/>
              <a:t>‹#›</a:t>
            </a:fld>
            <a:endParaRPr lang="en-US"/>
          </a:p>
        </p:txBody>
      </p:sp>
      <p:grpSp>
        <p:nvGrpSpPr>
          <p:cNvPr id="5" name="Group 5">
            <a:extLst>
              <a:ext uri="{FF2B5EF4-FFF2-40B4-BE49-F238E27FC236}">
                <a16:creationId xmlns:a16="http://schemas.microsoft.com/office/drawing/2014/main" id="{00242805-C7A7-F80A-2768-3B75ABEF0C0F}"/>
              </a:ext>
            </a:extLst>
          </p:cNvPr>
          <p:cNvGrpSpPr/>
          <p:nvPr userDrawn="1"/>
        </p:nvGrpSpPr>
        <p:grpSpPr>
          <a:xfrm>
            <a:off x="0" y="0"/>
            <a:ext cx="237308" cy="1815921"/>
            <a:chOff x="0" y="0"/>
            <a:chExt cx="1913890" cy="1913890"/>
          </a:xfrm>
        </p:grpSpPr>
        <p:sp>
          <p:nvSpPr>
            <p:cNvPr id="6" name="Freeform 6">
              <a:extLst>
                <a:ext uri="{FF2B5EF4-FFF2-40B4-BE49-F238E27FC236}">
                  <a16:creationId xmlns:a16="http://schemas.microsoft.com/office/drawing/2014/main" id="{B1C143AE-6F64-A576-5E0C-92B889A89E9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8" name="Group 2">
            <a:extLst>
              <a:ext uri="{FF2B5EF4-FFF2-40B4-BE49-F238E27FC236}">
                <a16:creationId xmlns:a16="http://schemas.microsoft.com/office/drawing/2014/main" id="{0492C262-72A9-88CC-4997-0A343709C9B1}"/>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9" name="Freeform 3">
              <a:extLst>
                <a:ext uri="{FF2B5EF4-FFF2-40B4-BE49-F238E27FC236}">
                  <a16:creationId xmlns:a16="http://schemas.microsoft.com/office/drawing/2014/main" id="{97A746FB-6200-0BE3-4496-7C96AFB7EA44}"/>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0" name="Group 2">
            <a:extLst>
              <a:ext uri="{FF2B5EF4-FFF2-40B4-BE49-F238E27FC236}">
                <a16:creationId xmlns:a16="http://schemas.microsoft.com/office/drawing/2014/main" id="{E6B3E4B5-89EF-30BC-4D45-FAF85B743F52}"/>
              </a:ext>
            </a:extLst>
          </p:cNvPr>
          <p:cNvGrpSpPr/>
          <p:nvPr userDrawn="1"/>
        </p:nvGrpSpPr>
        <p:grpSpPr>
          <a:xfrm>
            <a:off x="1229" y="3803559"/>
            <a:ext cx="236079" cy="3054441"/>
            <a:chOff x="0" y="0"/>
            <a:chExt cx="525269" cy="2771574"/>
          </a:xfrm>
        </p:grpSpPr>
        <p:sp>
          <p:nvSpPr>
            <p:cNvPr id="11" name="Freeform 3">
              <a:extLst>
                <a:ext uri="{FF2B5EF4-FFF2-40B4-BE49-F238E27FC236}">
                  <a16:creationId xmlns:a16="http://schemas.microsoft.com/office/drawing/2014/main" id="{9D54755F-BEC9-1E42-B06F-2F7E473B7EEA}"/>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291295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795F"/>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43A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D1DDEDF4-883C-4159-966D-7CEF8ED53DD3}" type="slidenum">
              <a:rPr lang="en-US" smtClean="0"/>
              <a:t>‹#›</a:t>
            </a:fld>
            <a:endParaRPr lang="en-US"/>
          </a:p>
        </p:txBody>
      </p:sp>
      <p:grpSp>
        <p:nvGrpSpPr>
          <p:cNvPr id="5" name="Group 5">
            <a:extLst>
              <a:ext uri="{FF2B5EF4-FFF2-40B4-BE49-F238E27FC236}">
                <a16:creationId xmlns:a16="http://schemas.microsoft.com/office/drawing/2014/main" id="{1D426908-9ED5-92DC-7BAC-14668EA556E0}"/>
              </a:ext>
            </a:extLst>
          </p:cNvPr>
          <p:cNvGrpSpPr/>
          <p:nvPr userDrawn="1"/>
        </p:nvGrpSpPr>
        <p:grpSpPr>
          <a:xfrm>
            <a:off x="0" y="0"/>
            <a:ext cx="237308" cy="1815921"/>
            <a:chOff x="0" y="0"/>
            <a:chExt cx="1913890" cy="1913890"/>
          </a:xfrm>
        </p:grpSpPr>
        <p:sp>
          <p:nvSpPr>
            <p:cNvPr id="6" name="Freeform 6">
              <a:extLst>
                <a:ext uri="{FF2B5EF4-FFF2-40B4-BE49-F238E27FC236}">
                  <a16:creationId xmlns:a16="http://schemas.microsoft.com/office/drawing/2014/main" id="{F0D64E15-8E29-00AA-AC38-FD62931D6A9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8" name="Group 2">
            <a:extLst>
              <a:ext uri="{FF2B5EF4-FFF2-40B4-BE49-F238E27FC236}">
                <a16:creationId xmlns:a16="http://schemas.microsoft.com/office/drawing/2014/main" id="{B836ECF4-6F62-447A-9F02-9943E147AB1C}"/>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9" name="Freeform 3">
              <a:extLst>
                <a:ext uri="{FF2B5EF4-FFF2-40B4-BE49-F238E27FC236}">
                  <a16:creationId xmlns:a16="http://schemas.microsoft.com/office/drawing/2014/main" id="{59DEA96B-F9BE-F0BD-2BDA-D2DFC0E186E6}"/>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0" name="Group 2">
            <a:extLst>
              <a:ext uri="{FF2B5EF4-FFF2-40B4-BE49-F238E27FC236}">
                <a16:creationId xmlns:a16="http://schemas.microsoft.com/office/drawing/2014/main" id="{39DC7FC5-6DD1-7EAF-2187-909D8F0D5688}"/>
              </a:ext>
            </a:extLst>
          </p:cNvPr>
          <p:cNvGrpSpPr/>
          <p:nvPr userDrawn="1"/>
        </p:nvGrpSpPr>
        <p:grpSpPr>
          <a:xfrm>
            <a:off x="1229" y="3803559"/>
            <a:ext cx="236079" cy="3054441"/>
            <a:chOff x="0" y="0"/>
            <a:chExt cx="525269" cy="2771574"/>
          </a:xfrm>
        </p:grpSpPr>
        <p:sp>
          <p:nvSpPr>
            <p:cNvPr id="11" name="Freeform 3">
              <a:extLst>
                <a:ext uri="{FF2B5EF4-FFF2-40B4-BE49-F238E27FC236}">
                  <a16:creationId xmlns:a16="http://schemas.microsoft.com/office/drawing/2014/main" id="{A30F6EF3-927C-7F49-700D-32876DF99F0C}"/>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295283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Blu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0FBA5C-08AF-A022-7C11-1D23E76CBA1E}"/>
              </a:ext>
            </a:extLst>
          </p:cNvPr>
          <p:cNvSpPr>
            <a:spLocks noGrp="1"/>
          </p:cNvSpPr>
          <p:nvPr>
            <p:ph type="sldNum" sz="quarter" idx="12"/>
          </p:nvPr>
        </p:nvSpPr>
        <p:spPr/>
        <p:txBody>
          <a:bodyPr/>
          <a:lstStyle/>
          <a:p>
            <a:fld id="{A2D20681-AC86-7B49-819F-B7126BFEEB91}" type="slidenum">
              <a:rPr lang="en-US" smtClean="0"/>
              <a:t>‹#›</a:t>
            </a:fld>
            <a:endParaRPr lang="en-US"/>
          </a:p>
        </p:txBody>
      </p:sp>
      <p:sp>
        <p:nvSpPr>
          <p:cNvPr id="15" name="Title 1">
            <a:extLst>
              <a:ext uri="{FF2B5EF4-FFF2-40B4-BE49-F238E27FC236}">
                <a16:creationId xmlns:a16="http://schemas.microsoft.com/office/drawing/2014/main" id="{86C858B7-55DF-7EAC-CD26-AD3DCD9F6DEC}"/>
              </a:ext>
            </a:extLst>
          </p:cNvPr>
          <p:cNvSpPr>
            <a:spLocks noGrp="1"/>
          </p:cNvSpPr>
          <p:nvPr>
            <p:ph type="title"/>
          </p:nvPr>
        </p:nvSpPr>
        <p:spPr>
          <a:xfrm>
            <a:off x="838200" y="365125"/>
            <a:ext cx="10515600" cy="1325563"/>
          </a:xfrm>
        </p:spPr>
        <p:txBody>
          <a:bodyPr/>
          <a:lstStyle>
            <a:lvl1pPr>
              <a:defRPr>
                <a:solidFill>
                  <a:srgbClr val="00795F"/>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59CC1446-0E6C-4F9B-40DD-D1E2DA7DF8BB}"/>
              </a:ext>
            </a:extLst>
          </p:cNvPr>
          <p:cNvSpPr>
            <a:spLocks noGrp="1"/>
          </p:cNvSpPr>
          <p:nvPr>
            <p:ph idx="1"/>
          </p:nvPr>
        </p:nvSpPr>
        <p:spPr>
          <a:xfrm>
            <a:off x="838200" y="1920696"/>
            <a:ext cx="10515600" cy="39977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3938C57B-0482-79D0-D3C9-E6BB57F274A8}"/>
              </a:ext>
            </a:extLst>
          </p:cNvPr>
          <p:cNvSpPr/>
          <p:nvPr userDrawn="1"/>
        </p:nvSpPr>
        <p:spPr>
          <a:xfrm>
            <a:off x="0" y="6100997"/>
            <a:ext cx="12192000" cy="757003"/>
          </a:xfrm>
          <a:prstGeom prst="rect">
            <a:avLst/>
          </a:prstGeom>
          <a:solidFill>
            <a:srgbClr val="520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0975"/>
              </a:solidFill>
            </a:endParaRPr>
          </a:p>
        </p:txBody>
      </p:sp>
      <p:pic>
        <p:nvPicPr>
          <p:cNvPr id="13" name="Picture 12" descr="Logo&#10;&#10;Description automatically generated">
            <a:extLst>
              <a:ext uri="{FF2B5EF4-FFF2-40B4-BE49-F238E27FC236}">
                <a16:creationId xmlns:a16="http://schemas.microsoft.com/office/drawing/2014/main" id="{E03A9BA5-6E66-CD20-3969-E5C2F76CDA9B}"/>
              </a:ext>
            </a:extLst>
          </p:cNvPr>
          <p:cNvPicPr>
            <a:picLocks noChangeAspect="1"/>
          </p:cNvPicPr>
          <p:nvPr userDrawn="1"/>
        </p:nvPicPr>
        <p:blipFill>
          <a:blip r:embed="rId2"/>
          <a:stretch>
            <a:fillRect/>
          </a:stretch>
        </p:blipFill>
        <p:spPr>
          <a:xfrm>
            <a:off x="9493769" y="6055018"/>
            <a:ext cx="2818151" cy="805186"/>
          </a:xfrm>
          <a:prstGeom prst="rect">
            <a:avLst/>
          </a:prstGeom>
        </p:spPr>
      </p:pic>
      <p:pic>
        <p:nvPicPr>
          <p:cNvPr id="2" name="Picture 6" descr="RAISE logo">
            <a:extLst>
              <a:ext uri="{FF2B5EF4-FFF2-40B4-BE49-F238E27FC236}">
                <a16:creationId xmlns:a16="http://schemas.microsoft.com/office/drawing/2014/main" id="{CC5E6D23-9B66-8E0D-9BFD-02A83D45E717}"/>
              </a:ext>
            </a:extLst>
          </p:cNvPr>
          <p:cNvPicPr>
            <a:picLocks noChangeAspect="1"/>
          </p:cNvPicPr>
          <p:nvPr userDrawn="1"/>
        </p:nvPicPr>
        <p:blipFill>
          <a:blip r:embed="rId3" cstate="print"/>
          <a:srcRect/>
          <a:stretch>
            <a:fillRect/>
          </a:stretch>
        </p:blipFill>
        <p:spPr>
          <a:xfrm>
            <a:off x="8526895" y="6247732"/>
            <a:ext cx="1137625" cy="475945"/>
          </a:xfrm>
          <a:prstGeom prst="rect">
            <a:avLst/>
          </a:prstGeom>
        </p:spPr>
      </p:pic>
    </p:spTree>
    <p:extLst>
      <p:ext uri="{BB962C8B-B14F-4D97-AF65-F5344CB8AC3E}">
        <p14:creationId xmlns:p14="http://schemas.microsoft.com/office/powerpoint/2010/main" val="412352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838200" y="448117"/>
            <a:ext cx="10515600" cy="458072"/>
          </a:xfrm>
        </p:spPr>
        <p:txBody>
          <a:bodyPr>
            <a:normAutofit/>
          </a:bodyPr>
          <a:lstStyle>
            <a:lvl1pPr>
              <a:defRPr sz="28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838200" y="1610797"/>
            <a:ext cx="10515600" cy="4341886"/>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838200" y="923483"/>
            <a:ext cx="10515600" cy="366366"/>
          </a:xfrm>
        </p:spPr>
        <p:txBody>
          <a:bodyPr>
            <a:normAutofit/>
          </a:bodyPr>
          <a:lstStyle>
            <a:lvl1pPr marL="0" indent="0">
              <a:buNone/>
              <a:defRPr sz="1800" b="0"/>
            </a:lvl1pPr>
            <a:lvl2pPr marL="457200" indent="0">
              <a:buNone/>
              <a:defRPr/>
            </a:lvl2pPr>
          </a:lstStyle>
          <a:p>
            <a:pPr lvl="0"/>
            <a:r>
              <a:rPr lang="en-US" dirty="0"/>
              <a:t>Click to edit Master text styles</a:t>
            </a:r>
          </a:p>
        </p:txBody>
      </p:sp>
      <p:sp>
        <p:nvSpPr>
          <p:cNvPr id="4" name="Rectangle 3">
            <a:extLst>
              <a:ext uri="{FF2B5EF4-FFF2-40B4-BE49-F238E27FC236}">
                <a16:creationId xmlns:a16="http://schemas.microsoft.com/office/drawing/2014/main" id="{F2D34DDC-10E3-5B6A-529D-82CAB8525788}"/>
              </a:ext>
            </a:extLst>
          </p:cNvPr>
          <p:cNvSpPr/>
          <p:nvPr userDrawn="1"/>
        </p:nvSpPr>
        <p:spPr>
          <a:xfrm>
            <a:off x="319024" y="6138332"/>
            <a:ext cx="8312912" cy="327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2BFBD9-18C1-3D4B-9B49-9BE39C2D5386}"/>
              </a:ext>
            </a:extLst>
          </p:cNvPr>
          <p:cNvSpPr/>
          <p:nvPr userDrawn="1"/>
        </p:nvSpPr>
        <p:spPr>
          <a:xfrm>
            <a:off x="5864352" y="6138332"/>
            <a:ext cx="6327648" cy="616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979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5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1DDEDF4-883C-4159-966D-7CEF8ED53DD3}" type="slidenum">
              <a:rPr lang="en-US" smtClean="0"/>
              <a:t>‹#›</a:t>
            </a:fld>
            <a:endParaRPr lang="en-US"/>
          </a:p>
        </p:txBody>
      </p:sp>
      <p:grpSp>
        <p:nvGrpSpPr>
          <p:cNvPr id="4" name="Group 5">
            <a:extLst>
              <a:ext uri="{FF2B5EF4-FFF2-40B4-BE49-F238E27FC236}">
                <a16:creationId xmlns:a16="http://schemas.microsoft.com/office/drawing/2014/main" id="{6834F3EE-5309-DF29-C8C3-DFE79D15BDE0}"/>
              </a:ext>
            </a:extLst>
          </p:cNvPr>
          <p:cNvGrpSpPr/>
          <p:nvPr userDrawn="1"/>
        </p:nvGrpSpPr>
        <p:grpSpPr>
          <a:xfrm rot="16200000">
            <a:off x="9578276" y="4276358"/>
            <a:ext cx="142106" cy="5085345"/>
            <a:chOff x="0" y="0"/>
            <a:chExt cx="1913890" cy="1913890"/>
          </a:xfrm>
        </p:grpSpPr>
        <p:sp>
          <p:nvSpPr>
            <p:cNvPr id="5" name="Freeform 6">
              <a:extLst>
                <a:ext uri="{FF2B5EF4-FFF2-40B4-BE49-F238E27FC236}">
                  <a16:creationId xmlns:a16="http://schemas.microsoft.com/office/drawing/2014/main" id="{C99153B5-2C94-C59F-775C-C26B2D367181}"/>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11" name="Group 2">
            <a:extLst>
              <a:ext uri="{FF2B5EF4-FFF2-40B4-BE49-F238E27FC236}">
                <a16:creationId xmlns:a16="http://schemas.microsoft.com/office/drawing/2014/main" id="{66665189-90F9-49D8-1CE3-36CBA6F04E05}"/>
              </a:ext>
              <a:ext uri="{C183D7F6-B498-43B3-948B-1728B52AA6E4}">
                <adec:decorative xmlns:adec="http://schemas.microsoft.com/office/drawing/2017/decorative" val="1"/>
              </a:ext>
            </a:extLst>
          </p:cNvPr>
          <p:cNvGrpSpPr/>
          <p:nvPr userDrawn="1"/>
        </p:nvGrpSpPr>
        <p:grpSpPr>
          <a:xfrm rot="16200000">
            <a:off x="5463493" y="5246920"/>
            <a:ext cx="142107" cy="3144219"/>
            <a:chOff x="0" y="0"/>
            <a:chExt cx="525269" cy="2771574"/>
          </a:xfrm>
        </p:grpSpPr>
        <p:sp>
          <p:nvSpPr>
            <p:cNvPr id="12" name="Freeform 3">
              <a:extLst>
                <a:ext uri="{FF2B5EF4-FFF2-40B4-BE49-F238E27FC236}">
                  <a16:creationId xmlns:a16="http://schemas.microsoft.com/office/drawing/2014/main" id="{C3F1ACBF-A23A-90B5-CD22-DC556E1F98D2}"/>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3" name="Group 2">
            <a:extLst>
              <a:ext uri="{FF2B5EF4-FFF2-40B4-BE49-F238E27FC236}">
                <a16:creationId xmlns:a16="http://schemas.microsoft.com/office/drawing/2014/main" id="{0413839F-87F3-D09E-D81B-5086B06079C2}"/>
              </a:ext>
            </a:extLst>
          </p:cNvPr>
          <p:cNvGrpSpPr/>
          <p:nvPr userDrawn="1"/>
        </p:nvGrpSpPr>
        <p:grpSpPr>
          <a:xfrm rot="16200000">
            <a:off x="1910163" y="4837810"/>
            <a:ext cx="142109" cy="3962435"/>
            <a:chOff x="0" y="0"/>
            <a:chExt cx="525269" cy="2771574"/>
          </a:xfrm>
        </p:grpSpPr>
        <p:sp>
          <p:nvSpPr>
            <p:cNvPr id="14" name="Freeform 3">
              <a:extLst>
                <a:ext uri="{FF2B5EF4-FFF2-40B4-BE49-F238E27FC236}">
                  <a16:creationId xmlns:a16="http://schemas.microsoft.com/office/drawing/2014/main" id="{A1C88775-3FC3-C16B-9539-4FBC3817D5CD}"/>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105714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CA8527B2-99E5-BDEB-3FD7-C8362564ECD2}"/>
              </a:ext>
            </a:extLst>
          </p:cNvPr>
          <p:cNvSpPr/>
          <p:nvPr userDrawn="1"/>
        </p:nvSpPr>
        <p:spPr>
          <a:xfrm>
            <a:off x="1229" y="0"/>
            <a:ext cx="12190771" cy="6858000"/>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ogo&#10;&#10;Description automatically generated">
            <a:extLst>
              <a:ext uri="{FF2B5EF4-FFF2-40B4-BE49-F238E27FC236}">
                <a16:creationId xmlns:a16="http://schemas.microsoft.com/office/drawing/2014/main" id="{69EDB734-32C2-0357-2717-D7092B10A5E3}"/>
              </a:ext>
            </a:extLst>
          </p:cNvPr>
          <p:cNvPicPr>
            <a:picLocks noChangeAspect="1"/>
          </p:cNvPicPr>
          <p:nvPr userDrawn="1"/>
        </p:nvPicPr>
        <p:blipFill>
          <a:blip r:embed="rId2"/>
          <a:stretch>
            <a:fillRect/>
          </a:stretch>
        </p:blipFill>
        <p:spPr>
          <a:xfrm>
            <a:off x="9493769" y="6055018"/>
            <a:ext cx="2818151" cy="805186"/>
          </a:xfrm>
          <a:prstGeom prst="rect">
            <a:avLst/>
          </a:prstGeom>
        </p:spPr>
      </p:pic>
      <p:pic>
        <p:nvPicPr>
          <p:cNvPr id="10" name="Picture 6" descr="RAISE logo">
            <a:extLst>
              <a:ext uri="{FF2B5EF4-FFF2-40B4-BE49-F238E27FC236}">
                <a16:creationId xmlns:a16="http://schemas.microsoft.com/office/drawing/2014/main" id="{FB81EA4B-EA70-B3B8-2DEC-F6A4F28EF468}"/>
              </a:ext>
            </a:extLst>
          </p:cNvPr>
          <p:cNvPicPr>
            <a:picLocks noChangeAspect="1"/>
          </p:cNvPicPr>
          <p:nvPr userDrawn="1"/>
        </p:nvPicPr>
        <p:blipFill>
          <a:blip r:embed="rId3" cstate="print"/>
          <a:srcRect/>
          <a:stretch>
            <a:fillRect/>
          </a:stretch>
        </p:blipFill>
        <p:spPr>
          <a:xfrm>
            <a:off x="8526895" y="6247732"/>
            <a:ext cx="1137625" cy="475945"/>
          </a:xfrm>
          <a:prstGeom prst="rect">
            <a:avLst/>
          </a:prstGeom>
        </p:spPr>
      </p:pic>
    </p:spTree>
    <p:extLst>
      <p:ext uri="{BB962C8B-B14F-4D97-AF65-F5344CB8AC3E}">
        <p14:creationId xmlns:p14="http://schemas.microsoft.com/office/powerpoint/2010/main" val="244821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707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1DDEDF4-883C-4159-966D-7CEF8ED53DD3}" type="slidenum">
              <a:rPr lang="en-US" smtClean="0"/>
              <a:t>‹#›</a:t>
            </a:fld>
            <a:endParaRPr lang="en-US"/>
          </a:p>
        </p:txBody>
      </p:sp>
      <p:grpSp>
        <p:nvGrpSpPr>
          <p:cNvPr id="4" name="Group 5">
            <a:extLst>
              <a:ext uri="{FF2B5EF4-FFF2-40B4-BE49-F238E27FC236}">
                <a16:creationId xmlns:a16="http://schemas.microsoft.com/office/drawing/2014/main" id="{BC439AA1-CD20-C247-E116-E65D4A8365CE}"/>
              </a:ext>
            </a:extLst>
          </p:cNvPr>
          <p:cNvGrpSpPr/>
          <p:nvPr userDrawn="1"/>
        </p:nvGrpSpPr>
        <p:grpSpPr>
          <a:xfrm>
            <a:off x="0" y="0"/>
            <a:ext cx="237308" cy="1815921"/>
            <a:chOff x="0" y="0"/>
            <a:chExt cx="1913890" cy="1913890"/>
          </a:xfrm>
        </p:grpSpPr>
        <p:sp>
          <p:nvSpPr>
            <p:cNvPr id="5" name="Freeform 6">
              <a:extLst>
                <a:ext uri="{FF2B5EF4-FFF2-40B4-BE49-F238E27FC236}">
                  <a16:creationId xmlns:a16="http://schemas.microsoft.com/office/drawing/2014/main" id="{B1AB815C-23D8-E099-90A6-6B6A0F7136D2}"/>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7" name="Group 2">
            <a:extLst>
              <a:ext uri="{FF2B5EF4-FFF2-40B4-BE49-F238E27FC236}">
                <a16:creationId xmlns:a16="http://schemas.microsoft.com/office/drawing/2014/main" id="{709D2B42-C633-ADD9-2121-2E6D7DCE03CC}"/>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8" name="Freeform 3">
              <a:extLst>
                <a:ext uri="{FF2B5EF4-FFF2-40B4-BE49-F238E27FC236}">
                  <a16:creationId xmlns:a16="http://schemas.microsoft.com/office/drawing/2014/main" id="{F15C7C36-9051-6A47-A930-3C66F3CA7D74}"/>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9" name="Group 2">
            <a:extLst>
              <a:ext uri="{FF2B5EF4-FFF2-40B4-BE49-F238E27FC236}">
                <a16:creationId xmlns:a16="http://schemas.microsoft.com/office/drawing/2014/main" id="{E2004C2D-26A2-B1F9-B5C8-4DD44F28D7A2}"/>
              </a:ext>
            </a:extLst>
          </p:cNvPr>
          <p:cNvGrpSpPr/>
          <p:nvPr userDrawn="1"/>
        </p:nvGrpSpPr>
        <p:grpSpPr>
          <a:xfrm>
            <a:off x="1229" y="3803559"/>
            <a:ext cx="236079" cy="3054441"/>
            <a:chOff x="0" y="0"/>
            <a:chExt cx="525269" cy="2771574"/>
          </a:xfrm>
        </p:grpSpPr>
        <p:sp>
          <p:nvSpPr>
            <p:cNvPr id="10" name="Freeform 3">
              <a:extLst>
                <a:ext uri="{FF2B5EF4-FFF2-40B4-BE49-F238E27FC236}">
                  <a16:creationId xmlns:a16="http://schemas.microsoft.com/office/drawing/2014/main" id="{721A4093-E63E-3ABC-37B0-375119ED62AE}"/>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8964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60C7AC9C-59A8-86C9-FA26-56466C27EAB2}"/>
              </a:ext>
            </a:extLst>
          </p:cNvPr>
          <p:cNvGrpSpPr/>
          <p:nvPr userDrawn="1"/>
        </p:nvGrpSpPr>
        <p:grpSpPr>
          <a:xfrm>
            <a:off x="1229" y="0"/>
            <a:ext cx="12190771" cy="6858000"/>
            <a:chOff x="0" y="0"/>
            <a:chExt cx="525269" cy="2771574"/>
          </a:xfrm>
        </p:grpSpPr>
        <p:sp>
          <p:nvSpPr>
            <p:cNvPr id="18" name="Freeform 3">
              <a:extLst>
                <a:ext uri="{FF2B5EF4-FFF2-40B4-BE49-F238E27FC236}">
                  <a16:creationId xmlns:a16="http://schemas.microsoft.com/office/drawing/2014/main" id="{8523D101-98EC-26DD-01CB-0E810659ABDB}"/>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
        <p:nvSpPr>
          <p:cNvPr id="2" name="Title 1"/>
          <p:cNvSpPr>
            <a:spLocks noGrp="1"/>
          </p:cNvSpPr>
          <p:nvPr>
            <p:ph type="title"/>
          </p:nvPr>
        </p:nvSpPr>
        <p:spPr>
          <a:xfrm>
            <a:off x="831850" y="1570592"/>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647339"/>
            <a:ext cx="10515600" cy="15001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10E8E225-A9DE-D946-8826-9CB7A562794A}"/>
              </a:ext>
            </a:extLst>
          </p:cNvPr>
          <p:cNvSpPr/>
          <p:nvPr userDrawn="1"/>
        </p:nvSpPr>
        <p:spPr>
          <a:xfrm rot="16200000" flipV="1">
            <a:off x="6061945" y="-750337"/>
            <a:ext cx="45719" cy="10537994"/>
          </a:xfrm>
          <a:prstGeom prst="rect">
            <a:avLst/>
          </a:prstGeom>
          <a:solidFill>
            <a:srgbClr val="C7D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5">
            <a:extLst>
              <a:ext uri="{FF2B5EF4-FFF2-40B4-BE49-F238E27FC236}">
                <a16:creationId xmlns:a16="http://schemas.microsoft.com/office/drawing/2014/main" id="{C6CF1EBC-B522-33F7-24E7-CE80D3C11B57}"/>
              </a:ext>
            </a:extLst>
          </p:cNvPr>
          <p:cNvGrpSpPr/>
          <p:nvPr userDrawn="1"/>
        </p:nvGrpSpPr>
        <p:grpSpPr>
          <a:xfrm rot="16200000">
            <a:off x="9851537" y="-1621971"/>
            <a:ext cx="718494" cy="3962437"/>
            <a:chOff x="0" y="0"/>
            <a:chExt cx="1913890" cy="1913890"/>
          </a:xfrm>
        </p:grpSpPr>
        <p:sp>
          <p:nvSpPr>
            <p:cNvPr id="20" name="Freeform 6">
              <a:extLst>
                <a:ext uri="{FF2B5EF4-FFF2-40B4-BE49-F238E27FC236}">
                  <a16:creationId xmlns:a16="http://schemas.microsoft.com/office/drawing/2014/main" id="{EC84187A-1B38-B431-69E6-8BC3FE30240C}"/>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21" name="Group 2">
            <a:extLst>
              <a:ext uri="{FF2B5EF4-FFF2-40B4-BE49-F238E27FC236}">
                <a16:creationId xmlns:a16="http://schemas.microsoft.com/office/drawing/2014/main" id="{8658645B-CDDF-AFEC-8381-354B02BD0DA3}"/>
              </a:ext>
              <a:ext uri="{C183D7F6-B498-43B3-948B-1728B52AA6E4}">
                <adec:decorative xmlns:adec="http://schemas.microsoft.com/office/drawing/2017/decorative" val="1"/>
              </a:ext>
            </a:extLst>
          </p:cNvPr>
          <p:cNvGrpSpPr/>
          <p:nvPr userDrawn="1"/>
        </p:nvGrpSpPr>
        <p:grpSpPr>
          <a:xfrm rot="16200000">
            <a:off x="5889101" y="-1629992"/>
            <a:ext cx="718494" cy="3962438"/>
            <a:chOff x="0" y="0"/>
            <a:chExt cx="525269" cy="2771574"/>
          </a:xfrm>
        </p:grpSpPr>
        <p:sp>
          <p:nvSpPr>
            <p:cNvPr id="22" name="Freeform 3">
              <a:extLst>
                <a:ext uri="{FF2B5EF4-FFF2-40B4-BE49-F238E27FC236}">
                  <a16:creationId xmlns:a16="http://schemas.microsoft.com/office/drawing/2014/main" id="{48B6966A-C25B-D4C0-9B30-2CE043445582}"/>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23" name="Group 2">
            <a:extLst>
              <a:ext uri="{FF2B5EF4-FFF2-40B4-BE49-F238E27FC236}">
                <a16:creationId xmlns:a16="http://schemas.microsoft.com/office/drawing/2014/main" id="{B66459FC-6D9A-481E-4E13-F5F6400F739A}"/>
              </a:ext>
            </a:extLst>
          </p:cNvPr>
          <p:cNvGrpSpPr/>
          <p:nvPr userDrawn="1"/>
        </p:nvGrpSpPr>
        <p:grpSpPr>
          <a:xfrm rot="16200000">
            <a:off x="1770308" y="-1778326"/>
            <a:ext cx="726515" cy="4267126"/>
            <a:chOff x="0" y="0"/>
            <a:chExt cx="525269" cy="2771574"/>
          </a:xfrm>
        </p:grpSpPr>
        <p:sp>
          <p:nvSpPr>
            <p:cNvPr id="24" name="Freeform 3">
              <a:extLst>
                <a:ext uri="{FF2B5EF4-FFF2-40B4-BE49-F238E27FC236}">
                  <a16:creationId xmlns:a16="http://schemas.microsoft.com/office/drawing/2014/main" id="{8B6BCAAD-B6B6-AE23-495F-B2DF1186D398}"/>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795F"/>
            </a:solidFill>
          </p:spPr>
          <p:txBody>
            <a:bodyPr/>
            <a:lstStyle/>
            <a:p>
              <a:endParaRPr lang="en-US" dirty="0"/>
            </a:p>
          </p:txBody>
        </p:sp>
      </p:grpSp>
    </p:spTree>
    <p:extLst>
      <p:ext uri="{BB962C8B-B14F-4D97-AF65-F5344CB8AC3E}">
        <p14:creationId xmlns:p14="http://schemas.microsoft.com/office/powerpoint/2010/main" val="83159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5F"/>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1DDEDF4-883C-4159-966D-7CEF8ED53DD3}" type="slidenum">
              <a:rPr lang="en-US" smtClean="0"/>
              <a:t>‹#›</a:t>
            </a:fld>
            <a:endParaRPr lang="en-US"/>
          </a:p>
        </p:txBody>
      </p:sp>
      <p:cxnSp>
        <p:nvCxnSpPr>
          <p:cNvPr id="17" name="Straight Connector 16">
            <a:extLst>
              <a:ext uri="{FF2B5EF4-FFF2-40B4-BE49-F238E27FC236}">
                <a16:creationId xmlns:a16="http://schemas.microsoft.com/office/drawing/2014/main" id="{2CFA0C11-3CA6-6C4B-8F64-8761279FAAC3}"/>
              </a:ext>
            </a:extLst>
          </p:cNvPr>
          <p:cNvCxnSpPr/>
          <p:nvPr userDrawn="1"/>
        </p:nvCxnSpPr>
        <p:spPr>
          <a:xfrm>
            <a:off x="6098168" y="1814992"/>
            <a:ext cx="0" cy="4351338"/>
          </a:xfrm>
          <a:prstGeom prst="line">
            <a:avLst/>
          </a:prstGeom>
          <a:ln>
            <a:solidFill>
              <a:srgbClr val="EFD54E"/>
            </a:solidFill>
          </a:ln>
        </p:spPr>
        <p:style>
          <a:lnRef idx="1">
            <a:schemeClr val="accent1"/>
          </a:lnRef>
          <a:fillRef idx="0">
            <a:schemeClr val="accent1"/>
          </a:fillRef>
          <a:effectRef idx="0">
            <a:schemeClr val="accent1"/>
          </a:effectRef>
          <a:fontRef idx="minor">
            <a:schemeClr val="tx1"/>
          </a:fontRef>
        </p:style>
      </p:cxnSp>
      <p:grpSp>
        <p:nvGrpSpPr>
          <p:cNvPr id="5" name="Group 5">
            <a:extLst>
              <a:ext uri="{FF2B5EF4-FFF2-40B4-BE49-F238E27FC236}">
                <a16:creationId xmlns:a16="http://schemas.microsoft.com/office/drawing/2014/main" id="{5D1DD70A-135F-005B-A963-04D96FACB0BF}"/>
              </a:ext>
            </a:extLst>
          </p:cNvPr>
          <p:cNvGrpSpPr/>
          <p:nvPr userDrawn="1"/>
        </p:nvGrpSpPr>
        <p:grpSpPr>
          <a:xfrm rot="16200000">
            <a:off x="9578276" y="4276358"/>
            <a:ext cx="142106" cy="5085345"/>
            <a:chOff x="0" y="0"/>
            <a:chExt cx="1913890" cy="1913890"/>
          </a:xfrm>
        </p:grpSpPr>
        <p:sp>
          <p:nvSpPr>
            <p:cNvPr id="6" name="Freeform 6">
              <a:extLst>
                <a:ext uri="{FF2B5EF4-FFF2-40B4-BE49-F238E27FC236}">
                  <a16:creationId xmlns:a16="http://schemas.microsoft.com/office/drawing/2014/main" id="{DCEEAF85-7AC3-F71C-6F32-595C64F9EE8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8" name="Group 2">
            <a:extLst>
              <a:ext uri="{FF2B5EF4-FFF2-40B4-BE49-F238E27FC236}">
                <a16:creationId xmlns:a16="http://schemas.microsoft.com/office/drawing/2014/main" id="{A17EB8DD-3E2E-5E3D-75A4-6B2706A74210}"/>
              </a:ext>
              <a:ext uri="{C183D7F6-B498-43B3-948B-1728B52AA6E4}">
                <adec:decorative xmlns:adec="http://schemas.microsoft.com/office/drawing/2017/decorative" val="1"/>
              </a:ext>
            </a:extLst>
          </p:cNvPr>
          <p:cNvGrpSpPr/>
          <p:nvPr userDrawn="1"/>
        </p:nvGrpSpPr>
        <p:grpSpPr>
          <a:xfrm rot="16200000">
            <a:off x="5475525" y="5226869"/>
            <a:ext cx="118042" cy="3144219"/>
            <a:chOff x="0" y="0"/>
            <a:chExt cx="525269" cy="2771574"/>
          </a:xfrm>
        </p:grpSpPr>
        <p:sp>
          <p:nvSpPr>
            <p:cNvPr id="9" name="Freeform 3">
              <a:extLst>
                <a:ext uri="{FF2B5EF4-FFF2-40B4-BE49-F238E27FC236}">
                  <a16:creationId xmlns:a16="http://schemas.microsoft.com/office/drawing/2014/main" id="{6E823BF6-1361-B1C9-AD99-D7CC7638EF9A}"/>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0" name="Group 2">
            <a:extLst>
              <a:ext uri="{FF2B5EF4-FFF2-40B4-BE49-F238E27FC236}">
                <a16:creationId xmlns:a16="http://schemas.microsoft.com/office/drawing/2014/main" id="{DE4CE7E2-4FB5-AE69-4B3C-6A2BEDDE10B1}"/>
              </a:ext>
            </a:extLst>
          </p:cNvPr>
          <p:cNvGrpSpPr/>
          <p:nvPr userDrawn="1"/>
        </p:nvGrpSpPr>
        <p:grpSpPr>
          <a:xfrm rot="16200000">
            <a:off x="1906155" y="4833803"/>
            <a:ext cx="150125" cy="3962435"/>
            <a:chOff x="0" y="0"/>
            <a:chExt cx="525269" cy="2771574"/>
          </a:xfrm>
        </p:grpSpPr>
        <p:sp>
          <p:nvSpPr>
            <p:cNvPr id="11" name="Freeform 3">
              <a:extLst>
                <a:ext uri="{FF2B5EF4-FFF2-40B4-BE49-F238E27FC236}">
                  <a16:creationId xmlns:a16="http://schemas.microsoft.com/office/drawing/2014/main" id="{754FBF8C-A9C9-2E57-7670-87532CE643D9}"/>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179809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5F"/>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1DDEDF4-883C-4159-966D-7CEF8ED53DD3}" type="slidenum">
              <a:rPr lang="en-US" smtClean="0"/>
              <a:t>‹#›</a:t>
            </a:fld>
            <a:endParaRPr lang="en-US"/>
          </a:p>
        </p:txBody>
      </p:sp>
      <p:grpSp>
        <p:nvGrpSpPr>
          <p:cNvPr id="5" name="Group 5">
            <a:extLst>
              <a:ext uri="{FF2B5EF4-FFF2-40B4-BE49-F238E27FC236}">
                <a16:creationId xmlns:a16="http://schemas.microsoft.com/office/drawing/2014/main" id="{88C794D8-BFF5-7A37-81E6-CD2C2788983E}"/>
              </a:ext>
            </a:extLst>
          </p:cNvPr>
          <p:cNvGrpSpPr/>
          <p:nvPr userDrawn="1"/>
        </p:nvGrpSpPr>
        <p:grpSpPr>
          <a:xfrm rot="16200000">
            <a:off x="9578276" y="4276358"/>
            <a:ext cx="142106" cy="5085345"/>
            <a:chOff x="0" y="0"/>
            <a:chExt cx="1913890" cy="1913890"/>
          </a:xfrm>
        </p:grpSpPr>
        <p:sp>
          <p:nvSpPr>
            <p:cNvPr id="6" name="Freeform 6">
              <a:extLst>
                <a:ext uri="{FF2B5EF4-FFF2-40B4-BE49-F238E27FC236}">
                  <a16:creationId xmlns:a16="http://schemas.microsoft.com/office/drawing/2014/main" id="{C475EEF0-95EB-6E7F-0464-1376F6CD4814}"/>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8" name="Group 2">
            <a:extLst>
              <a:ext uri="{FF2B5EF4-FFF2-40B4-BE49-F238E27FC236}">
                <a16:creationId xmlns:a16="http://schemas.microsoft.com/office/drawing/2014/main" id="{17DDE798-FFE3-845D-2903-36E9B111F6B8}"/>
              </a:ext>
              <a:ext uri="{C183D7F6-B498-43B3-948B-1728B52AA6E4}">
                <adec:decorative xmlns:adec="http://schemas.microsoft.com/office/drawing/2017/decorative" val="1"/>
              </a:ext>
            </a:extLst>
          </p:cNvPr>
          <p:cNvGrpSpPr/>
          <p:nvPr userDrawn="1"/>
        </p:nvGrpSpPr>
        <p:grpSpPr>
          <a:xfrm rot="16200000">
            <a:off x="5463494" y="5246918"/>
            <a:ext cx="142108" cy="3144219"/>
            <a:chOff x="0" y="0"/>
            <a:chExt cx="525269" cy="2771574"/>
          </a:xfrm>
        </p:grpSpPr>
        <p:sp>
          <p:nvSpPr>
            <p:cNvPr id="9" name="Freeform 3">
              <a:extLst>
                <a:ext uri="{FF2B5EF4-FFF2-40B4-BE49-F238E27FC236}">
                  <a16:creationId xmlns:a16="http://schemas.microsoft.com/office/drawing/2014/main" id="{015BC9AD-1E49-F805-287B-515ADFDFF299}"/>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0" name="Group 2">
            <a:extLst>
              <a:ext uri="{FF2B5EF4-FFF2-40B4-BE49-F238E27FC236}">
                <a16:creationId xmlns:a16="http://schemas.microsoft.com/office/drawing/2014/main" id="{4903FADC-2D66-79CE-868D-EC0FA42BA246}"/>
              </a:ext>
            </a:extLst>
          </p:cNvPr>
          <p:cNvGrpSpPr/>
          <p:nvPr userDrawn="1"/>
        </p:nvGrpSpPr>
        <p:grpSpPr>
          <a:xfrm rot="16200000">
            <a:off x="1910163" y="4837809"/>
            <a:ext cx="142110" cy="3962435"/>
            <a:chOff x="0" y="0"/>
            <a:chExt cx="525269" cy="2771574"/>
          </a:xfrm>
        </p:grpSpPr>
        <p:sp>
          <p:nvSpPr>
            <p:cNvPr id="11" name="Freeform 3">
              <a:extLst>
                <a:ext uri="{FF2B5EF4-FFF2-40B4-BE49-F238E27FC236}">
                  <a16:creationId xmlns:a16="http://schemas.microsoft.com/office/drawing/2014/main" id="{7D9D71F5-1031-EA9E-F871-8E0BB9CC5391}"/>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40358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5F"/>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D1DDEDF4-883C-4159-966D-7CEF8ED53DD3}" type="slidenum">
              <a:rPr lang="en-US" smtClean="0"/>
              <a:t>‹#›</a:t>
            </a:fld>
            <a:endParaRPr lang="en-US"/>
          </a:p>
        </p:txBody>
      </p:sp>
      <p:cxnSp>
        <p:nvCxnSpPr>
          <p:cNvPr id="16" name="Straight Connector 15">
            <a:extLst>
              <a:ext uri="{FF2B5EF4-FFF2-40B4-BE49-F238E27FC236}">
                <a16:creationId xmlns:a16="http://schemas.microsoft.com/office/drawing/2014/main" id="{E158B97D-9D07-454F-A1E3-28D35C64891F}"/>
              </a:ext>
            </a:extLst>
          </p:cNvPr>
          <p:cNvCxnSpPr/>
          <p:nvPr userDrawn="1"/>
        </p:nvCxnSpPr>
        <p:spPr>
          <a:xfrm>
            <a:off x="6098168" y="1814992"/>
            <a:ext cx="0" cy="4351338"/>
          </a:xfrm>
          <a:prstGeom prst="line">
            <a:avLst/>
          </a:prstGeom>
          <a:ln>
            <a:solidFill>
              <a:srgbClr val="EFD54E"/>
            </a:solidFill>
          </a:ln>
        </p:spPr>
        <p:style>
          <a:lnRef idx="1">
            <a:schemeClr val="accent1"/>
          </a:lnRef>
          <a:fillRef idx="0">
            <a:schemeClr val="accent1"/>
          </a:fillRef>
          <a:effectRef idx="0">
            <a:schemeClr val="accent1"/>
          </a:effectRef>
          <a:fontRef idx="minor">
            <a:schemeClr val="tx1"/>
          </a:fontRef>
        </p:style>
      </p:cxnSp>
      <p:grpSp>
        <p:nvGrpSpPr>
          <p:cNvPr id="5" name="Group 5">
            <a:extLst>
              <a:ext uri="{FF2B5EF4-FFF2-40B4-BE49-F238E27FC236}">
                <a16:creationId xmlns:a16="http://schemas.microsoft.com/office/drawing/2014/main" id="{EF39894C-D0A3-28C4-1B92-D9FD3C7D0820}"/>
              </a:ext>
            </a:extLst>
          </p:cNvPr>
          <p:cNvGrpSpPr/>
          <p:nvPr userDrawn="1"/>
        </p:nvGrpSpPr>
        <p:grpSpPr>
          <a:xfrm>
            <a:off x="0" y="0"/>
            <a:ext cx="237308" cy="1815921"/>
            <a:chOff x="0" y="0"/>
            <a:chExt cx="1913890" cy="1913890"/>
          </a:xfrm>
        </p:grpSpPr>
        <p:sp>
          <p:nvSpPr>
            <p:cNvPr id="6" name="Freeform 6">
              <a:extLst>
                <a:ext uri="{FF2B5EF4-FFF2-40B4-BE49-F238E27FC236}">
                  <a16:creationId xmlns:a16="http://schemas.microsoft.com/office/drawing/2014/main" id="{9B90D940-946B-60B0-9EB9-18653E7B6725}"/>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8" name="Group 2">
            <a:extLst>
              <a:ext uri="{FF2B5EF4-FFF2-40B4-BE49-F238E27FC236}">
                <a16:creationId xmlns:a16="http://schemas.microsoft.com/office/drawing/2014/main" id="{F97738D3-A647-973C-A39D-149FF4A464D6}"/>
              </a:ext>
              <a:ext uri="{C183D7F6-B498-43B3-948B-1728B52AA6E4}">
                <adec:decorative xmlns:adec="http://schemas.microsoft.com/office/drawing/2017/decorative" val="1"/>
              </a:ext>
            </a:extLst>
          </p:cNvPr>
          <p:cNvGrpSpPr/>
          <p:nvPr userDrawn="1"/>
        </p:nvGrpSpPr>
        <p:grpSpPr>
          <a:xfrm>
            <a:off x="0" y="1815921"/>
            <a:ext cx="236078" cy="1987638"/>
            <a:chOff x="0" y="0"/>
            <a:chExt cx="525269" cy="2771574"/>
          </a:xfrm>
        </p:grpSpPr>
        <p:sp>
          <p:nvSpPr>
            <p:cNvPr id="9" name="Freeform 3">
              <a:extLst>
                <a:ext uri="{FF2B5EF4-FFF2-40B4-BE49-F238E27FC236}">
                  <a16:creationId xmlns:a16="http://schemas.microsoft.com/office/drawing/2014/main" id="{CE712DA7-EC16-526F-703B-1E6C4B72EA0A}"/>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0" name="Group 2">
            <a:extLst>
              <a:ext uri="{FF2B5EF4-FFF2-40B4-BE49-F238E27FC236}">
                <a16:creationId xmlns:a16="http://schemas.microsoft.com/office/drawing/2014/main" id="{83A96FC9-D431-FA35-251D-8489564121AB}"/>
              </a:ext>
            </a:extLst>
          </p:cNvPr>
          <p:cNvGrpSpPr/>
          <p:nvPr userDrawn="1"/>
        </p:nvGrpSpPr>
        <p:grpSpPr>
          <a:xfrm>
            <a:off x="1229" y="3803559"/>
            <a:ext cx="236079" cy="3054441"/>
            <a:chOff x="0" y="0"/>
            <a:chExt cx="525269" cy="2771574"/>
          </a:xfrm>
        </p:grpSpPr>
        <p:sp>
          <p:nvSpPr>
            <p:cNvPr id="12" name="Freeform 3">
              <a:extLst>
                <a:ext uri="{FF2B5EF4-FFF2-40B4-BE49-F238E27FC236}">
                  <a16:creationId xmlns:a16="http://schemas.microsoft.com/office/drawing/2014/main" id="{DE71A363-4F90-ACE9-EEB5-4BE97894F82B}"/>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109132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795F"/>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5209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5209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243A50"/>
                </a:solidFill>
              </a:defRPr>
            </a:lvl1pPr>
            <a:lvl2pPr>
              <a:defRPr>
                <a:solidFill>
                  <a:srgbClr val="243A50"/>
                </a:solidFill>
              </a:defRPr>
            </a:lvl2pPr>
            <a:lvl3pPr>
              <a:defRPr>
                <a:solidFill>
                  <a:srgbClr val="243A50"/>
                </a:solidFill>
              </a:defRPr>
            </a:lvl3pPr>
            <a:lvl4pPr>
              <a:defRPr>
                <a:solidFill>
                  <a:srgbClr val="243A50"/>
                </a:solidFill>
              </a:defRPr>
            </a:lvl4pPr>
            <a:lvl5pPr>
              <a:defRPr>
                <a:solidFill>
                  <a:srgbClr val="243A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1DDEDF4-883C-4159-966D-7CEF8ED53DD3}" type="slidenum">
              <a:rPr lang="en-US" smtClean="0"/>
              <a:t>‹#›</a:t>
            </a:fld>
            <a:endParaRPr lang="en-US"/>
          </a:p>
        </p:txBody>
      </p:sp>
      <p:cxnSp>
        <p:nvCxnSpPr>
          <p:cNvPr id="18" name="Straight Connector 17">
            <a:extLst>
              <a:ext uri="{FF2B5EF4-FFF2-40B4-BE49-F238E27FC236}">
                <a16:creationId xmlns:a16="http://schemas.microsoft.com/office/drawing/2014/main" id="{523EBE8C-4BD0-CB44-A40A-8D6077D88CE5}"/>
              </a:ext>
            </a:extLst>
          </p:cNvPr>
          <p:cNvCxnSpPr>
            <a:cxnSpLocks/>
          </p:cNvCxnSpPr>
          <p:nvPr userDrawn="1"/>
        </p:nvCxnSpPr>
        <p:spPr>
          <a:xfrm flipH="1">
            <a:off x="6076903" y="1690688"/>
            <a:ext cx="10052" cy="4486275"/>
          </a:xfrm>
          <a:prstGeom prst="line">
            <a:avLst/>
          </a:prstGeom>
          <a:ln>
            <a:solidFill>
              <a:srgbClr val="EFD54E"/>
            </a:solidFill>
          </a:ln>
        </p:spPr>
        <p:style>
          <a:lnRef idx="1">
            <a:schemeClr val="accent1"/>
          </a:lnRef>
          <a:fillRef idx="0">
            <a:schemeClr val="accent1"/>
          </a:fillRef>
          <a:effectRef idx="0">
            <a:schemeClr val="accent1"/>
          </a:effectRef>
          <a:fontRef idx="minor">
            <a:schemeClr val="tx1"/>
          </a:fontRef>
        </p:style>
      </p:cxnSp>
      <p:grpSp>
        <p:nvGrpSpPr>
          <p:cNvPr id="14" name="Group 5">
            <a:extLst>
              <a:ext uri="{FF2B5EF4-FFF2-40B4-BE49-F238E27FC236}">
                <a16:creationId xmlns:a16="http://schemas.microsoft.com/office/drawing/2014/main" id="{B1BD5A20-5C7B-CE94-DF0C-48314C197B5D}"/>
              </a:ext>
            </a:extLst>
          </p:cNvPr>
          <p:cNvGrpSpPr/>
          <p:nvPr userDrawn="1"/>
        </p:nvGrpSpPr>
        <p:grpSpPr>
          <a:xfrm rot="16200000">
            <a:off x="9578276" y="4276358"/>
            <a:ext cx="142106" cy="5085345"/>
            <a:chOff x="0" y="0"/>
            <a:chExt cx="1913890" cy="1913890"/>
          </a:xfrm>
        </p:grpSpPr>
        <p:sp>
          <p:nvSpPr>
            <p:cNvPr id="15" name="Freeform 6">
              <a:extLst>
                <a:ext uri="{FF2B5EF4-FFF2-40B4-BE49-F238E27FC236}">
                  <a16:creationId xmlns:a16="http://schemas.microsoft.com/office/drawing/2014/main" id="{42E08153-406E-930D-DD86-1DB0C48BE016}"/>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6618"/>
            </a:solidFill>
          </p:spPr>
        </p:sp>
      </p:grpSp>
      <p:grpSp>
        <p:nvGrpSpPr>
          <p:cNvPr id="16" name="Group 2">
            <a:extLst>
              <a:ext uri="{FF2B5EF4-FFF2-40B4-BE49-F238E27FC236}">
                <a16:creationId xmlns:a16="http://schemas.microsoft.com/office/drawing/2014/main" id="{4FFC2D1B-66BE-509B-6C89-02D683FB1F10}"/>
              </a:ext>
              <a:ext uri="{C183D7F6-B498-43B3-948B-1728B52AA6E4}">
                <adec:decorative xmlns:adec="http://schemas.microsoft.com/office/drawing/2017/decorative" val="1"/>
              </a:ext>
            </a:extLst>
          </p:cNvPr>
          <p:cNvGrpSpPr/>
          <p:nvPr userDrawn="1"/>
        </p:nvGrpSpPr>
        <p:grpSpPr>
          <a:xfrm rot="16200000">
            <a:off x="5463494" y="5246918"/>
            <a:ext cx="142108" cy="3144219"/>
            <a:chOff x="0" y="0"/>
            <a:chExt cx="525269" cy="2771574"/>
          </a:xfrm>
        </p:grpSpPr>
        <p:sp>
          <p:nvSpPr>
            <p:cNvPr id="17" name="Freeform 3">
              <a:extLst>
                <a:ext uri="{FF2B5EF4-FFF2-40B4-BE49-F238E27FC236}">
                  <a16:creationId xmlns:a16="http://schemas.microsoft.com/office/drawing/2014/main" id="{AAA3C7BB-FFA9-2947-27C2-980BCE0F1411}"/>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520975"/>
            </a:solidFill>
          </p:spPr>
        </p:sp>
      </p:grpSp>
      <p:grpSp>
        <p:nvGrpSpPr>
          <p:cNvPr id="19" name="Group 2">
            <a:extLst>
              <a:ext uri="{FF2B5EF4-FFF2-40B4-BE49-F238E27FC236}">
                <a16:creationId xmlns:a16="http://schemas.microsoft.com/office/drawing/2014/main" id="{915E8065-35CC-4394-7C34-1025E78B19D5}"/>
              </a:ext>
            </a:extLst>
          </p:cNvPr>
          <p:cNvGrpSpPr/>
          <p:nvPr userDrawn="1"/>
        </p:nvGrpSpPr>
        <p:grpSpPr>
          <a:xfrm rot="16200000">
            <a:off x="1910163" y="4837809"/>
            <a:ext cx="142110" cy="3962435"/>
            <a:chOff x="0" y="0"/>
            <a:chExt cx="525269" cy="2771574"/>
          </a:xfrm>
        </p:grpSpPr>
        <p:sp>
          <p:nvSpPr>
            <p:cNvPr id="20" name="Freeform 3">
              <a:extLst>
                <a:ext uri="{FF2B5EF4-FFF2-40B4-BE49-F238E27FC236}">
                  <a16:creationId xmlns:a16="http://schemas.microsoft.com/office/drawing/2014/main" id="{A08270A4-2CEB-262B-B9E7-F13E0DB0A1DB}"/>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solidFill>
              <a:srgbClr val="00536B"/>
            </a:solidFill>
          </p:spPr>
        </p:sp>
      </p:grpSp>
    </p:spTree>
    <p:extLst>
      <p:ext uri="{BB962C8B-B14F-4D97-AF65-F5344CB8AC3E}">
        <p14:creationId xmlns:p14="http://schemas.microsoft.com/office/powerpoint/2010/main" val="417101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D1DDEDF4-883C-4159-966D-7CEF8ED53DD3}" type="slidenum">
              <a:rPr lang="en-US" smtClean="0"/>
              <a:pPr/>
              <a:t>‹#›</a:t>
            </a:fld>
            <a:endParaRPr lang="en-US"/>
          </a:p>
        </p:txBody>
      </p:sp>
      <p:pic>
        <p:nvPicPr>
          <p:cNvPr id="4" name="Picture 6" descr="RAISE logo">
            <a:extLst>
              <a:ext uri="{FF2B5EF4-FFF2-40B4-BE49-F238E27FC236}">
                <a16:creationId xmlns:a16="http://schemas.microsoft.com/office/drawing/2014/main" id="{C0D9AE61-1321-0395-9A77-99FB1BDB4BDE}"/>
              </a:ext>
            </a:extLst>
          </p:cNvPr>
          <p:cNvPicPr>
            <a:picLocks noChangeAspect="1"/>
          </p:cNvPicPr>
          <p:nvPr userDrawn="1"/>
        </p:nvPicPr>
        <p:blipFill>
          <a:blip r:embed="rId18" cstate="print"/>
          <a:srcRect/>
          <a:stretch>
            <a:fillRect/>
          </a:stretch>
        </p:blipFill>
        <p:spPr>
          <a:xfrm>
            <a:off x="8623147" y="6247732"/>
            <a:ext cx="1137625" cy="475945"/>
          </a:xfrm>
          <a:prstGeom prst="rect">
            <a:avLst/>
          </a:prstGeom>
        </p:spPr>
      </p:pic>
      <p:pic>
        <p:nvPicPr>
          <p:cNvPr id="7" name="Picture 6">
            <a:extLst>
              <a:ext uri="{FF2B5EF4-FFF2-40B4-BE49-F238E27FC236}">
                <a16:creationId xmlns:a16="http://schemas.microsoft.com/office/drawing/2014/main" id="{38F24327-2E9B-29CB-FFE5-76CB876DDB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840435" y="6275397"/>
            <a:ext cx="1902385" cy="486657"/>
          </a:xfrm>
          <a:prstGeom prst="rect">
            <a:avLst/>
          </a:prstGeom>
        </p:spPr>
      </p:pic>
    </p:spTree>
    <p:extLst>
      <p:ext uri="{BB962C8B-B14F-4D97-AF65-F5344CB8AC3E}">
        <p14:creationId xmlns:p14="http://schemas.microsoft.com/office/powerpoint/2010/main" val="328917458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8" r:id="rId4"/>
    <p:sldLayoutId id="2147483651" r:id="rId5"/>
    <p:sldLayoutId id="2147483652" r:id="rId6"/>
    <p:sldLayoutId id="2147483662" r:id="rId7"/>
    <p:sldLayoutId id="2147483659" r:id="rId8"/>
    <p:sldLayoutId id="2147483653" r:id="rId9"/>
    <p:sldLayoutId id="2147483660" r:id="rId10"/>
    <p:sldLayoutId id="2147483654" r:id="rId11"/>
    <p:sldLayoutId id="2147483655" r:id="rId12"/>
    <p:sldLayoutId id="2147483656" r:id="rId13"/>
    <p:sldLayoutId id="2147483657"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b="1" kern="1200">
          <a:solidFill>
            <a:srgbClr val="0079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hdi.uky.edu/employment-checklist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emf"/></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sroy@transcen.or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0E22-3577-D41D-6C61-162E72A60648}"/>
              </a:ext>
            </a:extLst>
          </p:cNvPr>
          <p:cNvSpPr>
            <a:spLocks noGrp="1"/>
          </p:cNvSpPr>
          <p:nvPr>
            <p:ph type="ctrTitle"/>
          </p:nvPr>
        </p:nvSpPr>
        <p:spPr/>
        <p:txBody>
          <a:bodyPr>
            <a:normAutofit fontScale="90000"/>
          </a:bodyPr>
          <a:lstStyle/>
          <a:p>
            <a:r>
              <a:rPr lang="en-US" dirty="0"/>
              <a:t>A New Parent Training Resource: Helping Families See Possibilities in Employment</a:t>
            </a:r>
          </a:p>
        </p:txBody>
      </p:sp>
      <p:sp>
        <p:nvSpPr>
          <p:cNvPr id="3" name="Subtitle 2">
            <a:extLst>
              <a:ext uri="{FF2B5EF4-FFF2-40B4-BE49-F238E27FC236}">
                <a16:creationId xmlns:a16="http://schemas.microsoft.com/office/drawing/2014/main" id="{4D8925D1-D1CE-13E2-5DA6-1B4BB0DD43FF}"/>
              </a:ext>
            </a:extLst>
          </p:cNvPr>
          <p:cNvSpPr>
            <a:spLocks noGrp="1"/>
          </p:cNvSpPr>
          <p:nvPr>
            <p:ph type="subTitle" idx="1"/>
          </p:nvPr>
        </p:nvSpPr>
        <p:spPr/>
        <p:txBody>
          <a:bodyPr/>
          <a:lstStyle/>
          <a:p>
            <a:r>
              <a:rPr lang="en-US" dirty="0"/>
              <a:t>November 6, 2023</a:t>
            </a:r>
          </a:p>
          <a:p>
            <a:r>
              <a:rPr lang="en-US" dirty="0"/>
              <a:t>Sean Roy - </a:t>
            </a:r>
            <a:r>
              <a:rPr lang="en-US" dirty="0" err="1"/>
              <a:t>TransCen</a:t>
            </a:r>
            <a:endParaRPr lang="en-US" dirty="0"/>
          </a:p>
        </p:txBody>
      </p:sp>
      <p:sp>
        <p:nvSpPr>
          <p:cNvPr id="4" name="Slide Number Placeholder 3">
            <a:extLst>
              <a:ext uri="{FF2B5EF4-FFF2-40B4-BE49-F238E27FC236}">
                <a16:creationId xmlns:a16="http://schemas.microsoft.com/office/drawing/2014/main" id="{E5839EDB-9476-CC0F-8EC6-0EB294CDF607}"/>
              </a:ext>
            </a:extLst>
          </p:cNvPr>
          <p:cNvSpPr>
            <a:spLocks noGrp="1"/>
          </p:cNvSpPr>
          <p:nvPr>
            <p:ph type="sldNum" sz="quarter" idx="4"/>
          </p:nvPr>
        </p:nvSpPr>
        <p:spPr/>
        <p:txBody>
          <a:bodyPr/>
          <a:lstStyle/>
          <a:p>
            <a:fld id="{D1DDEDF4-883C-4159-966D-7CEF8ED53DD3}" type="slidenum">
              <a:rPr lang="en-US" smtClean="0"/>
              <a:pPr/>
              <a:t>1</a:t>
            </a:fld>
            <a:endParaRPr lang="en-US"/>
          </a:p>
        </p:txBody>
      </p:sp>
    </p:spTree>
    <p:extLst>
      <p:ext uri="{BB962C8B-B14F-4D97-AF65-F5344CB8AC3E}">
        <p14:creationId xmlns:p14="http://schemas.microsoft.com/office/powerpoint/2010/main" val="301745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F6820A-53A2-2746-ADCF-2B4D61F0A704}"/>
              </a:ext>
            </a:extLst>
          </p:cNvPr>
          <p:cNvSpPr>
            <a:spLocks noGrp="1"/>
          </p:cNvSpPr>
          <p:nvPr>
            <p:ph type="sldNum" sz="quarter" idx="12"/>
          </p:nvPr>
        </p:nvSpPr>
        <p:spPr/>
        <p:txBody>
          <a:bodyPr/>
          <a:lstStyle/>
          <a:p>
            <a:fld id="{D1DDEDF4-883C-4159-966D-7CEF8ED53DD3}" type="slidenum">
              <a:rPr lang="en-US" smtClean="0"/>
              <a:t>10</a:t>
            </a:fld>
            <a:endParaRPr lang="en-US"/>
          </a:p>
        </p:txBody>
      </p:sp>
      <p:sp>
        <p:nvSpPr>
          <p:cNvPr id="2" name="Title 1">
            <a:extLst>
              <a:ext uri="{FF2B5EF4-FFF2-40B4-BE49-F238E27FC236}">
                <a16:creationId xmlns:a16="http://schemas.microsoft.com/office/drawing/2014/main" id="{2A888101-8E2F-1E4D-BAE5-CDD01D7F818E}"/>
              </a:ext>
            </a:extLst>
          </p:cNvPr>
          <p:cNvSpPr>
            <a:spLocks noGrp="1"/>
          </p:cNvSpPr>
          <p:nvPr>
            <p:ph type="title"/>
          </p:nvPr>
        </p:nvSpPr>
        <p:spPr/>
        <p:txBody>
          <a:bodyPr/>
          <a:lstStyle/>
          <a:p>
            <a:pPr algn="ctr"/>
            <a:r>
              <a:rPr lang="en-US" dirty="0"/>
              <a:t>But There is Still Work to be Done…</a:t>
            </a:r>
          </a:p>
        </p:txBody>
      </p:sp>
      <p:sp>
        <p:nvSpPr>
          <p:cNvPr id="6" name="Content Placeholder 2">
            <a:extLst>
              <a:ext uri="{FF2B5EF4-FFF2-40B4-BE49-F238E27FC236}">
                <a16:creationId xmlns:a16="http://schemas.microsoft.com/office/drawing/2014/main" id="{E16A3A8B-D2DD-154E-B056-3CD89B918B3C}"/>
              </a:ext>
            </a:extLst>
          </p:cNvPr>
          <p:cNvSpPr txBox="1">
            <a:spLocks/>
          </p:cNvSpPr>
          <p:nvPr/>
        </p:nvSpPr>
        <p:spPr>
          <a:xfrm>
            <a:off x="838200" y="1825625"/>
            <a:ext cx="10515600" cy="1154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A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A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A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b="1" dirty="0">
                <a:solidFill>
                  <a:srgbClr val="520975"/>
                </a:solidFill>
              </a:rPr>
              <a:t>There is still a long way to go before people with disability experience equality of opportunity in the US.</a:t>
            </a:r>
          </a:p>
        </p:txBody>
      </p:sp>
      <p:sp>
        <p:nvSpPr>
          <p:cNvPr id="3" name="Content Placeholder 2">
            <a:extLst>
              <a:ext uri="{FF2B5EF4-FFF2-40B4-BE49-F238E27FC236}">
                <a16:creationId xmlns:a16="http://schemas.microsoft.com/office/drawing/2014/main" id="{3EFDAED3-FA5D-5B48-8614-8FA14612472A}"/>
              </a:ext>
            </a:extLst>
          </p:cNvPr>
          <p:cNvSpPr>
            <a:spLocks noGrp="1"/>
          </p:cNvSpPr>
          <p:nvPr>
            <p:ph sz="half" idx="1"/>
          </p:nvPr>
        </p:nvSpPr>
        <p:spPr>
          <a:xfrm>
            <a:off x="838200" y="3420533"/>
            <a:ext cx="5181600" cy="2756429"/>
          </a:xfrm>
        </p:spPr>
        <p:txBody>
          <a:bodyPr/>
          <a:lstStyle/>
          <a:p>
            <a:pPr marL="0" indent="0" algn="ctr">
              <a:spcBef>
                <a:spcPts val="1600"/>
              </a:spcBef>
              <a:buNone/>
            </a:pPr>
            <a:r>
              <a:rPr lang="en-US" dirty="0">
                <a:solidFill>
                  <a:schemeClr val="tx1"/>
                </a:solidFill>
              </a:rPr>
              <a:t>Employment rates </a:t>
            </a:r>
          </a:p>
          <a:p>
            <a:pPr marL="0" indent="0" algn="ctr">
              <a:spcBef>
                <a:spcPts val="1600"/>
              </a:spcBef>
              <a:buNone/>
            </a:pPr>
            <a:r>
              <a:rPr lang="en-US" dirty="0">
                <a:solidFill>
                  <a:schemeClr val="tx1"/>
                </a:solidFill>
              </a:rPr>
              <a:t>Poverty </a:t>
            </a:r>
          </a:p>
          <a:p>
            <a:pPr marL="0" indent="0" algn="ctr">
              <a:spcBef>
                <a:spcPts val="1600"/>
              </a:spcBef>
              <a:buNone/>
            </a:pPr>
            <a:r>
              <a:rPr lang="en-US" dirty="0">
                <a:solidFill>
                  <a:schemeClr val="tx1"/>
                </a:solidFill>
              </a:rPr>
              <a:t>Housing options </a:t>
            </a:r>
          </a:p>
        </p:txBody>
      </p:sp>
      <p:sp>
        <p:nvSpPr>
          <p:cNvPr id="4" name="Content Placeholder 3">
            <a:extLst>
              <a:ext uri="{FF2B5EF4-FFF2-40B4-BE49-F238E27FC236}">
                <a16:creationId xmlns:a16="http://schemas.microsoft.com/office/drawing/2014/main" id="{69B90A76-31AE-8042-8259-432A597D8A2F}"/>
              </a:ext>
            </a:extLst>
          </p:cNvPr>
          <p:cNvSpPr>
            <a:spLocks noGrp="1"/>
          </p:cNvSpPr>
          <p:nvPr>
            <p:ph sz="half" idx="2"/>
          </p:nvPr>
        </p:nvSpPr>
        <p:spPr>
          <a:xfrm>
            <a:off x="6172200" y="3420533"/>
            <a:ext cx="5181600" cy="2756429"/>
          </a:xfrm>
        </p:spPr>
        <p:txBody>
          <a:bodyPr/>
          <a:lstStyle/>
          <a:p>
            <a:pPr marL="0" indent="0" algn="ctr">
              <a:spcBef>
                <a:spcPts val="1600"/>
              </a:spcBef>
              <a:buNone/>
            </a:pPr>
            <a:r>
              <a:rPr lang="en-US" dirty="0">
                <a:solidFill>
                  <a:schemeClr val="tx1"/>
                </a:solidFill>
              </a:rPr>
              <a:t>Social, recreational, relationships </a:t>
            </a:r>
          </a:p>
          <a:p>
            <a:pPr marL="0" indent="0" algn="ctr">
              <a:spcBef>
                <a:spcPts val="1600"/>
              </a:spcBef>
              <a:buNone/>
            </a:pPr>
            <a:r>
              <a:rPr lang="en-US" dirty="0">
                <a:solidFill>
                  <a:schemeClr val="tx1"/>
                </a:solidFill>
              </a:rPr>
              <a:t>A respected voice </a:t>
            </a:r>
          </a:p>
          <a:p>
            <a:pPr marL="0" indent="0" algn="ctr">
              <a:spcBef>
                <a:spcPts val="1600"/>
              </a:spcBef>
              <a:buNone/>
            </a:pPr>
            <a:r>
              <a:rPr lang="en-US" dirty="0">
                <a:solidFill>
                  <a:schemeClr val="tx1"/>
                </a:solidFill>
              </a:rPr>
              <a:t>Determine own futures </a:t>
            </a:r>
          </a:p>
        </p:txBody>
      </p:sp>
    </p:spTree>
    <p:extLst>
      <p:ext uri="{BB962C8B-B14F-4D97-AF65-F5344CB8AC3E}">
        <p14:creationId xmlns:p14="http://schemas.microsoft.com/office/powerpoint/2010/main" val="91236584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t>Employment: </a:t>
            </a:r>
            <a:br>
              <a:rPr lang="en-US" sz="5400" dirty="0"/>
            </a:br>
            <a:r>
              <a:rPr lang="en-US" sz="5400" dirty="0"/>
              <a:t>So Much Is Possible</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6789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8D8826-792A-A348-A534-2351FD5D6910}"/>
              </a:ext>
            </a:extLst>
          </p:cNvPr>
          <p:cNvSpPr>
            <a:spLocks noGrp="1"/>
          </p:cNvSpPr>
          <p:nvPr>
            <p:ph type="sldNum" sz="quarter" idx="12"/>
          </p:nvPr>
        </p:nvSpPr>
        <p:spPr/>
        <p:txBody>
          <a:bodyPr/>
          <a:lstStyle/>
          <a:p>
            <a:fld id="{D1DDEDF4-883C-4159-966D-7CEF8ED53DD3}" type="slidenum">
              <a:rPr lang="en-US" smtClean="0"/>
              <a:t>12</a:t>
            </a:fld>
            <a:endParaRPr lang="en-US"/>
          </a:p>
        </p:txBody>
      </p:sp>
      <p:sp>
        <p:nvSpPr>
          <p:cNvPr id="2" name="Title 1">
            <a:extLst>
              <a:ext uri="{FF2B5EF4-FFF2-40B4-BE49-F238E27FC236}">
                <a16:creationId xmlns:a16="http://schemas.microsoft.com/office/drawing/2014/main" id="{7F42326F-ADB4-F54A-946B-41C575B62FE0}"/>
              </a:ext>
            </a:extLst>
          </p:cNvPr>
          <p:cNvSpPr>
            <a:spLocks noGrp="1"/>
          </p:cNvSpPr>
          <p:nvPr>
            <p:ph type="title"/>
          </p:nvPr>
        </p:nvSpPr>
        <p:spPr/>
        <p:txBody>
          <a:bodyPr/>
          <a:lstStyle/>
          <a:p>
            <a:pPr algn="ctr"/>
            <a:r>
              <a:rPr lang="en-US" dirty="0"/>
              <a:t>Employment: Core Concepts</a:t>
            </a:r>
          </a:p>
        </p:txBody>
      </p:sp>
      <p:graphicFrame>
        <p:nvGraphicFramePr>
          <p:cNvPr id="5" name="Content Placeholder 4" descr="1. Everyone can work! &#10;2. Work looks differently for everybody&#10;3. Employment should be rooted in what your family member wants to do" title="Employment Core Concepts ">
            <a:extLst>
              <a:ext uri="{FF2B5EF4-FFF2-40B4-BE49-F238E27FC236}">
                <a16:creationId xmlns:a16="http://schemas.microsoft.com/office/drawing/2014/main" id="{58DBF7E1-D227-B643-805A-69515B7149D0}"/>
              </a:ext>
            </a:extLst>
          </p:cNvPr>
          <p:cNvGraphicFramePr>
            <a:graphicFrameLocks noGrp="1"/>
          </p:cNvGraphicFramePr>
          <p:nvPr>
            <p:ph idx="1"/>
            <p:extLst>
              <p:ext uri="{D42A27DB-BD31-4B8C-83A1-F6EECF244321}">
                <p14:modId xmlns:p14="http://schemas.microsoft.com/office/powerpoint/2010/main" val="3233031609"/>
              </p:ext>
            </p:extLst>
          </p:nvPr>
        </p:nvGraphicFramePr>
        <p:xfrm>
          <a:off x="838200" y="1825624"/>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descr="Circle shape with &quot;1&quot; inside">
            <a:extLst>
              <a:ext uri="{FF2B5EF4-FFF2-40B4-BE49-F238E27FC236}">
                <a16:creationId xmlns:a16="http://schemas.microsoft.com/office/drawing/2014/main" id="{2F381B86-67B5-C44E-9917-0D2551336467}"/>
              </a:ext>
            </a:extLst>
          </p:cNvPr>
          <p:cNvSpPr/>
          <p:nvPr/>
        </p:nvSpPr>
        <p:spPr>
          <a:xfrm>
            <a:off x="3049905" y="1568768"/>
            <a:ext cx="666750" cy="666750"/>
          </a:xfrm>
          <a:prstGeom prst="ellipse">
            <a:avLst/>
          </a:prstGeom>
          <a:solidFill>
            <a:schemeClr val="bg1"/>
          </a:solidFill>
          <a:ln w="25400">
            <a:solidFill>
              <a:srgbClr val="007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18449C-291D-3741-8992-62DD9C19AE0F}"/>
              </a:ext>
            </a:extLst>
          </p:cNvPr>
          <p:cNvSpPr txBox="1"/>
          <p:nvPr/>
        </p:nvSpPr>
        <p:spPr>
          <a:xfrm>
            <a:off x="2964180" y="1671310"/>
            <a:ext cx="838200" cy="461665"/>
          </a:xfrm>
          <a:prstGeom prst="rect">
            <a:avLst/>
          </a:prstGeom>
          <a:noFill/>
        </p:spPr>
        <p:txBody>
          <a:bodyPr wrap="square" rtlCol="0">
            <a:spAutoFit/>
          </a:bodyPr>
          <a:lstStyle/>
          <a:p>
            <a:pPr algn="ctr"/>
            <a:r>
              <a:rPr lang="en-US" sz="2400" b="1" dirty="0">
                <a:solidFill>
                  <a:srgbClr val="243A50"/>
                </a:solidFill>
                <a:latin typeface="Arial" panose="020B0604020202020204" pitchFamily="34" charset="0"/>
                <a:cs typeface="Arial" panose="020B0604020202020204" pitchFamily="34" charset="0"/>
              </a:rPr>
              <a:t>1</a:t>
            </a:r>
          </a:p>
        </p:txBody>
      </p:sp>
      <p:sp>
        <p:nvSpPr>
          <p:cNvPr id="10" name="Oval 9" descr="Circle shape with &quot;2&quot; inside">
            <a:extLst>
              <a:ext uri="{FF2B5EF4-FFF2-40B4-BE49-F238E27FC236}">
                <a16:creationId xmlns:a16="http://schemas.microsoft.com/office/drawing/2014/main" id="{843B3136-2E9C-B440-A6AE-A615B0C5E4C3}"/>
              </a:ext>
            </a:extLst>
          </p:cNvPr>
          <p:cNvSpPr/>
          <p:nvPr/>
        </p:nvSpPr>
        <p:spPr>
          <a:xfrm>
            <a:off x="8465185" y="1572896"/>
            <a:ext cx="666750" cy="666750"/>
          </a:xfrm>
          <a:prstGeom prst="ellipse">
            <a:avLst/>
          </a:prstGeom>
          <a:solidFill>
            <a:schemeClr val="bg1"/>
          </a:solidFill>
          <a:ln w="25400">
            <a:solidFill>
              <a:srgbClr val="007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EA1388-E30C-844D-85A4-0354D4DE38F7}"/>
              </a:ext>
            </a:extLst>
          </p:cNvPr>
          <p:cNvSpPr txBox="1"/>
          <p:nvPr/>
        </p:nvSpPr>
        <p:spPr>
          <a:xfrm>
            <a:off x="8379460" y="1675438"/>
            <a:ext cx="838200" cy="461665"/>
          </a:xfrm>
          <a:prstGeom prst="rect">
            <a:avLst/>
          </a:prstGeom>
          <a:noFill/>
        </p:spPr>
        <p:txBody>
          <a:bodyPr wrap="square" rtlCol="0">
            <a:spAutoFit/>
          </a:bodyPr>
          <a:lstStyle/>
          <a:p>
            <a:pPr algn="ctr"/>
            <a:r>
              <a:rPr lang="en-US" sz="2400" b="1" dirty="0">
                <a:solidFill>
                  <a:srgbClr val="243A50"/>
                </a:solidFill>
                <a:latin typeface="Arial" panose="020B0604020202020204" pitchFamily="34" charset="0"/>
                <a:cs typeface="Arial" panose="020B0604020202020204" pitchFamily="34" charset="0"/>
              </a:rPr>
              <a:t>2</a:t>
            </a:r>
          </a:p>
        </p:txBody>
      </p:sp>
      <p:sp>
        <p:nvSpPr>
          <p:cNvPr id="6" name="Oval 5" descr="Circle shape with &quot;3&quot; inside">
            <a:extLst>
              <a:ext uri="{FF2B5EF4-FFF2-40B4-BE49-F238E27FC236}">
                <a16:creationId xmlns:a16="http://schemas.microsoft.com/office/drawing/2014/main" id="{ECD93A83-40AF-9D47-B46B-875D6AB9CC77}"/>
              </a:ext>
            </a:extLst>
          </p:cNvPr>
          <p:cNvSpPr/>
          <p:nvPr/>
        </p:nvSpPr>
        <p:spPr>
          <a:xfrm>
            <a:off x="5762625" y="3919538"/>
            <a:ext cx="666750" cy="666750"/>
          </a:xfrm>
          <a:prstGeom prst="ellipse">
            <a:avLst/>
          </a:prstGeom>
          <a:solidFill>
            <a:schemeClr val="bg1"/>
          </a:solidFill>
          <a:ln w="25400">
            <a:solidFill>
              <a:srgbClr val="0079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924B3C-3222-654E-8A5E-A0BD2AF8C883}"/>
              </a:ext>
            </a:extLst>
          </p:cNvPr>
          <p:cNvSpPr txBox="1"/>
          <p:nvPr/>
        </p:nvSpPr>
        <p:spPr>
          <a:xfrm>
            <a:off x="5676900" y="4022080"/>
            <a:ext cx="838200" cy="461665"/>
          </a:xfrm>
          <a:prstGeom prst="rect">
            <a:avLst/>
          </a:prstGeom>
          <a:noFill/>
        </p:spPr>
        <p:txBody>
          <a:bodyPr wrap="square" rtlCol="0">
            <a:spAutoFit/>
          </a:bodyPr>
          <a:lstStyle/>
          <a:p>
            <a:pPr algn="ctr"/>
            <a:r>
              <a:rPr lang="en-US" sz="2400" b="1" dirty="0">
                <a:solidFill>
                  <a:srgbClr val="243A5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873121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70625-2CE0-834C-9F1F-5573BDE7FBF4}"/>
              </a:ext>
            </a:extLst>
          </p:cNvPr>
          <p:cNvSpPr>
            <a:spLocks noGrp="1"/>
          </p:cNvSpPr>
          <p:nvPr>
            <p:ph type="sldNum" sz="quarter" idx="12"/>
          </p:nvPr>
        </p:nvSpPr>
        <p:spPr>
          <a:xfrm>
            <a:off x="8610600" y="6356350"/>
            <a:ext cx="2743200" cy="365125"/>
          </a:xfrm>
        </p:spPr>
        <p:txBody>
          <a:bodyPr/>
          <a:lstStyle/>
          <a:p>
            <a:fld id="{D1DDEDF4-883C-4159-966D-7CEF8ED53DD3}" type="slidenum">
              <a:rPr lang="en-US" smtClean="0"/>
              <a:t>13</a:t>
            </a:fld>
            <a:endParaRPr lang="en-US"/>
          </a:p>
        </p:txBody>
      </p:sp>
      <p:sp>
        <p:nvSpPr>
          <p:cNvPr id="2" name="Title 1"/>
          <p:cNvSpPr>
            <a:spLocks noGrp="1"/>
          </p:cNvSpPr>
          <p:nvPr>
            <p:ph type="title"/>
          </p:nvPr>
        </p:nvSpPr>
        <p:spPr/>
        <p:txBody>
          <a:bodyPr/>
          <a:lstStyle/>
          <a:p>
            <a:pPr algn="ctr"/>
            <a:r>
              <a:rPr lang="en-US" dirty="0"/>
              <a:t>“Employment First”</a:t>
            </a:r>
          </a:p>
        </p:txBody>
      </p:sp>
      <p:sp>
        <p:nvSpPr>
          <p:cNvPr id="3" name="Content Placeholder 2"/>
          <p:cNvSpPr>
            <a:spLocks noGrp="1"/>
          </p:cNvSpPr>
          <p:nvPr>
            <p:ph idx="1"/>
          </p:nvPr>
        </p:nvSpPr>
        <p:spPr>
          <a:xfrm>
            <a:off x="1167384" y="1597446"/>
            <a:ext cx="10515600" cy="4527129"/>
          </a:xfrm>
        </p:spPr>
        <p:txBody>
          <a:bodyPr>
            <a:normAutofit fontScale="92500"/>
          </a:bodyPr>
          <a:lstStyle/>
          <a:p>
            <a:pPr marL="0" indent="0" algn="ctr">
              <a:buNone/>
            </a:pPr>
            <a:r>
              <a:rPr lang="en-US" sz="2200" b="1" dirty="0">
                <a:solidFill>
                  <a:srgbClr val="520975"/>
                </a:solidFill>
              </a:rPr>
              <a:t>Employment in the general workforce is the first and preferred outcome in the provision of publicly funded services for all working age citizens with disabilities, regardless of level of disability.</a:t>
            </a:r>
          </a:p>
          <a:p>
            <a:pPr marL="0" indent="0" algn="ctr">
              <a:buNone/>
            </a:pPr>
            <a:r>
              <a:rPr lang="en-US" sz="2200" b="1" dirty="0">
                <a:solidFill>
                  <a:schemeClr val="tx1"/>
                </a:solidFill>
              </a:rPr>
              <a:t>APSE Statement on Employment First</a:t>
            </a:r>
          </a:p>
          <a:p>
            <a:pPr marL="0" indent="0">
              <a:lnSpc>
                <a:spcPct val="120000"/>
              </a:lnSpc>
              <a:buNone/>
            </a:pPr>
            <a:endParaRPr lang="en-US" sz="1800" dirty="0"/>
          </a:p>
          <a:p>
            <a:pPr>
              <a:lnSpc>
                <a:spcPct val="120000"/>
              </a:lnSpc>
            </a:pPr>
            <a:r>
              <a:rPr lang="en-US" sz="2400" b="1" dirty="0">
                <a:solidFill>
                  <a:schemeClr val="tx1"/>
                </a:solidFill>
              </a:rPr>
              <a:t>Chosen – </a:t>
            </a:r>
            <a:r>
              <a:rPr lang="en-US" sz="2400" dirty="0">
                <a:solidFill>
                  <a:schemeClr val="tx1"/>
                </a:solidFill>
              </a:rPr>
              <a:t>Job is based on what a person wants to do.</a:t>
            </a:r>
          </a:p>
          <a:p>
            <a:pPr>
              <a:lnSpc>
                <a:spcPct val="120000"/>
              </a:lnSpc>
            </a:pPr>
            <a:r>
              <a:rPr lang="en-US" sz="2400" b="1" dirty="0">
                <a:solidFill>
                  <a:schemeClr val="tx1"/>
                </a:solidFill>
              </a:rPr>
              <a:t>Integrated – </a:t>
            </a:r>
            <a:r>
              <a:rPr lang="en-US" sz="2400" dirty="0">
                <a:solidFill>
                  <a:schemeClr val="tx1"/>
                </a:solidFill>
              </a:rPr>
              <a:t>Alongside those without disabilities, with opportunities to interact</a:t>
            </a:r>
          </a:p>
          <a:p>
            <a:pPr>
              <a:lnSpc>
                <a:spcPct val="120000"/>
              </a:lnSpc>
            </a:pPr>
            <a:r>
              <a:rPr lang="en-US" sz="2400" b="1" dirty="0">
                <a:solidFill>
                  <a:schemeClr val="tx1"/>
                </a:solidFill>
              </a:rPr>
              <a:t>Employment – </a:t>
            </a:r>
            <a:r>
              <a:rPr lang="en-US" sz="2400" dirty="0">
                <a:solidFill>
                  <a:schemeClr val="tx1"/>
                </a:solidFill>
              </a:rPr>
              <a:t>In the general workforce, on the payroll of a business or self-employed</a:t>
            </a:r>
          </a:p>
          <a:p>
            <a:pPr>
              <a:lnSpc>
                <a:spcPct val="120000"/>
              </a:lnSpc>
            </a:pPr>
            <a:r>
              <a:rPr lang="en-US" sz="2400" b="1" dirty="0">
                <a:solidFill>
                  <a:schemeClr val="tx1"/>
                </a:solidFill>
              </a:rPr>
              <a:t>Minimum Wage – </a:t>
            </a:r>
            <a:r>
              <a:rPr lang="en-US" sz="2400" dirty="0">
                <a:solidFill>
                  <a:schemeClr val="tx1"/>
                </a:solidFill>
              </a:rPr>
              <a:t>At or above minimum wage or at industry standard wage</a:t>
            </a:r>
            <a:endParaRPr lang="en-US" sz="2400" b="1" dirty="0">
              <a:solidFill>
                <a:schemeClr val="tx1"/>
              </a:solidFill>
            </a:endParaRPr>
          </a:p>
        </p:txBody>
      </p:sp>
    </p:spTree>
    <p:extLst>
      <p:ext uri="{BB962C8B-B14F-4D97-AF65-F5344CB8AC3E}">
        <p14:creationId xmlns:p14="http://schemas.microsoft.com/office/powerpoint/2010/main" val="236602260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C5E7D8-263E-E740-97A0-3C2E4AA4882C}"/>
              </a:ext>
            </a:extLst>
          </p:cNvPr>
          <p:cNvSpPr>
            <a:spLocks noGrp="1"/>
          </p:cNvSpPr>
          <p:nvPr>
            <p:ph type="sldNum" sz="quarter" idx="12"/>
          </p:nvPr>
        </p:nvSpPr>
        <p:spPr/>
        <p:txBody>
          <a:bodyPr/>
          <a:lstStyle/>
          <a:p>
            <a:fld id="{D1DDEDF4-883C-4159-966D-7CEF8ED53DD3}" type="slidenum">
              <a:rPr lang="en-US" smtClean="0"/>
              <a:t>14</a:t>
            </a:fld>
            <a:endParaRPr lang="en-US"/>
          </a:p>
        </p:txBody>
      </p:sp>
      <p:sp>
        <p:nvSpPr>
          <p:cNvPr id="2" name="Title 1">
            <a:extLst>
              <a:ext uri="{FF2B5EF4-FFF2-40B4-BE49-F238E27FC236}">
                <a16:creationId xmlns:a16="http://schemas.microsoft.com/office/drawing/2014/main" id="{2ECA3BAF-7E76-6E42-9F4C-69B0A6125080}"/>
              </a:ext>
            </a:extLst>
          </p:cNvPr>
          <p:cNvSpPr>
            <a:spLocks noGrp="1"/>
          </p:cNvSpPr>
          <p:nvPr>
            <p:ph type="title"/>
          </p:nvPr>
        </p:nvSpPr>
        <p:spPr/>
        <p:txBody>
          <a:bodyPr/>
          <a:lstStyle/>
          <a:p>
            <a:pPr algn="ctr"/>
            <a:r>
              <a:rPr lang="en-US" dirty="0"/>
              <a:t>Why Should Your Family Member Work?</a:t>
            </a:r>
          </a:p>
        </p:txBody>
      </p:sp>
      <p:sp>
        <p:nvSpPr>
          <p:cNvPr id="6" name="Content Placeholder 2">
            <a:extLst>
              <a:ext uri="{FF2B5EF4-FFF2-40B4-BE49-F238E27FC236}">
                <a16:creationId xmlns:a16="http://schemas.microsoft.com/office/drawing/2014/main" id="{7B981A57-131B-4E41-AEE7-578730419793}"/>
              </a:ext>
            </a:extLst>
          </p:cNvPr>
          <p:cNvSpPr txBox="1">
            <a:spLocks/>
          </p:cNvSpPr>
          <p:nvPr/>
        </p:nvSpPr>
        <p:spPr>
          <a:xfrm>
            <a:off x="838200" y="1825623"/>
            <a:ext cx="10515600" cy="18494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A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A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A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rgbClr val="520975"/>
                </a:solidFill>
              </a:rPr>
              <a:t>“The growth in his personal development, confidence and maturity became apparent very soon after he started working. Everyone in his family took notice and was delighted with the happy adult my son had become.”</a:t>
            </a:r>
            <a:br>
              <a:rPr lang="en-US" sz="2400" b="1" dirty="0">
                <a:solidFill>
                  <a:srgbClr val="520975"/>
                </a:solidFill>
              </a:rPr>
            </a:br>
            <a:r>
              <a:rPr lang="en-US" sz="2400" i="1" dirty="0">
                <a:solidFill>
                  <a:srgbClr val="520975"/>
                </a:solidFill>
              </a:rPr>
              <a:t>– Bay Area Parent – </a:t>
            </a:r>
            <a:endParaRPr lang="en-US" sz="2400" dirty="0">
              <a:solidFill>
                <a:srgbClr val="520975"/>
              </a:solidFill>
            </a:endParaRPr>
          </a:p>
        </p:txBody>
      </p:sp>
      <p:sp>
        <p:nvSpPr>
          <p:cNvPr id="3" name="Content Placeholder 2">
            <a:extLst>
              <a:ext uri="{FF2B5EF4-FFF2-40B4-BE49-F238E27FC236}">
                <a16:creationId xmlns:a16="http://schemas.microsoft.com/office/drawing/2014/main" id="{A259C150-CEA6-7B42-918B-B6D198EC78F3}"/>
              </a:ext>
            </a:extLst>
          </p:cNvPr>
          <p:cNvSpPr>
            <a:spLocks noGrp="1"/>
          </p:cNvSpPr>
          <p:nvPr>
            <p:ph sz="half" idx="1"/>
          </p:nvPr>
        </p:nvSpPr>
        <p:spPr>
          <a:xfrm>
            <a:off x="838200" y="3742269"/>
            <a:ext cx="5181600" cy="1812394"/>
          </a:xfrm>
        </p:spPr>
        <p:txBody>
          <a:bodyPr/>
          <a:lstStyle/>
          <a:p>
            <a:pPr marL="0" indent="0" algn="ctr">
              <a:buNone/>
            </a:pPr>
            <a:r>
              <a:rPr lang="en-US" dirty="0">
                <a:solidFill>
                  <a:schemeClr val="tx1"/>
                </a:solidFill>
              </a:rPr>
              <a:t>It is what is expected of adults</a:t>
            </a:r>
          </a:p>
          <a:p>
            <a:pPr marL="0" indent="0" algn="ctr">
              <a:buNone/>
            </a:pPr>
            <a:r>
              <a:rPr lang="en-US" dirty="0">
                <a:solidFill>
                  <a:schemeClr val="tx1"/>
                </a:solidFill>
              </a:rPr>
              <a:t>Socialization</a:t>
            </a:r>
          </a:p>
          <a:p>
            <a:pPr marL="0" indent="0" algn="ctr">
              <a:buNone/>
            </a:pPr>
            <a:r>
              <a:rPr lang="en-US" dirty="0">
                <a:solidFill>
                  <a:schemeClr val="tx1"/>
                </a:solidFill>
              </a:rPr>
              <a:t>Self-worth (dignity)</a:t>
            </a:r>
          </a:p>
          <a:p>
            <a:pPr marL="0" indent="0" algn="ctr">
              <a:buNone/>
            </a:pPr>
            <a:endParaRPr lang="en-US" dirty="0"/>
          </a:p>
        </p:txBody>
      </p:sp>
      <p:sp>
        <p:nvSpPr>
          <p:cNvPr id="4" name="Content Placeholder 3">
            <a:extLst>
              <a:ext uri="{FF2B5EF4-FFF2-40B4-BE49-F238E27FC236}">
                <a16:creationId xmlns:a16="http://schemas.microsoft.com/office/drawing/2014/main" id="{441627EA-4D06-3E4F-BBCF-EEBB93AC8946}"/>
              </a:ext>
            </a:extLst>
          </p:cNvPr>
          <p:cNvSpPr>
            <a:spLocks noGrp="1"/>
          </p:cNvSpPr>
          <p:nvPr>
            <p:ph sz="half" idx="2"/>
          </p:nvPr>
        </p:nvSpPr>
        <p:spPr>
          <a:xfrm>
            <a:off x="6172200" y="3742269"/>
            <a:ext cx="5181600" cy="1812394"/>
          </a:xfrm>
        </p:spPr>
        <p:txBody>
          <a:bodyPr/>
          <a:lstStyle/>
          <a:p>
            <a:pPr marL="0" indent="0" algn="ctr">
              <a:buNone/>
            </a:pPr>
            <a:r>
              <a:rPr lang="en-US" dirty="0">
                <a:solidFill>
                  <a:schemeClr val="tx1"/>
                </a:solidFill>
              </a:rPr>
              <a:t>Purpose</a:t>
            </a:r>
          </a:p>
          <a:p>
            <a:pPr marL="0" indent="0" algn="ctr">
              <a:buNone/>
            </a:pPr>
            <a:r>
              <a:rPr lang="en-US" dirty="0">
                <a:solidFill>
                  <a:schemeClr val="tx1"/>
                </a:solidFill>
              </a:rPr>
              <a:t>Money</a:t>
            </a:r>
          </a:p>
          <a:p>
            <a:pPr marL="0" indent="0" algn="ctr">
              <a:buNone/>
            </a:pPr>
            <a:r>
              <a:rPr lang="en-US" dirty="0">
                <a:solidFill>
                  <a:schemeClr val="tx1"/>
                </a:solidFill>
              </a:rPr>
              <a:t>Promotes mental health</a:t>
            </a:r>
          </a:p>
        </p:txBody>
      </p:sp>
      <p:sp>
        <p:nvSpPr>
          <p:cNvPr id="7" name="Content Placeholder 2">
            <a:extLst>
              <a:ext uri="{FF2B5EF4-FFF2-40B4-BE49-F238E27FC236}">
                <a16:creationId xmlns:a16="http://schemas.microsoft.com/office/drawing/2014/main" id="{7532E696-D4F1-B249-AD6E-453AB3F3FF25}"/>
              </a:ext>
            </a:extLst>
          </p:cNvPr>
          <p:cNvSpPr txBox="1">
            <a:spLocks/>
          </p:cNvSpPr>
          <p:nvPr/>
        </p:nvSpPr>
        <p:spPr>
          <a:xfrm>
            <a:off x="838200" y="5537199"/>
            <a:ext cx="10515600" cy="639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A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A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A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A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795F"/>
                </a:solidFill>
              </a:rPr>
              <a:t>Because they can!</a:t>
            </a:r>
          </a:p>
        </p:txBody>
      </p:sp>
    </p:spTree>
    <p:extLst>
      <p:ext uri="{BB962C8B-B14F-4D97-AF65-F5344CB8AC3E}">
        <p14:creationId xmlns:p14="http://schemas.microsoft.com/office/powerpoint/2010/main" val="350773153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Seeing Your Family Member in a New Way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8483100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E204A2-2F6F-304B-AE14-F01E866FBB52}"/>
              </a:ext>
            </a:extLst>
          </p:cNvPr>
          <p:cNvSpPr>
            <a:spLocks noGrp="1"/>
          </p:cNvSpPr>
          <p:nvPr>
            <p:ph type="sldNum" sz="quarter" idx="12"/>
          </p:nvPr>
        </p:nvSpPr>
        <p:spPr/>
        <p:txBody>
          <a:bodyPr/>
          <a:lstStyle/>
          <a:p>
            <a:fld id="{D1DDEDF4-883C-4159-966D-7CEF8ED53DD3}" type="slidenum">
              <a:rPr lang="en-US" smtClean="0"/>
              <a:t>16</a:t>
            </a:fld>
            <a:endParaRPr lang="en-US"/>
          </a:p>
        </p:txBody>
      </p:sp>
      <p:sp>
        <p:nvSpPr>
          <p:cNvPr id="2" name="Title 1">
            <a:extLst>
              <a:ext uri="{FF2B5EF4-FFF2-40B4-BE49-F238E27FC236}">
                <a16:creationId xmlns:a16="http://schemas.microsoft.com/office/drawing/2014/main" id="{3E8471E8-E5DE-FC48-B6D3-CEE468D3434D}"/>
              </a:ext>
            </a:extLst>
          </p:cNvPr>
          <p:cNvSpPr>
            <a:spLocks noGrp="1"/>
          </p:cNvSpPr>
          <p:nvPr>
            <p:ph type="title"/>
          </p:nvPr>
        </p:nvSpPr>
        <p:spPr/>
        <p:txBody>
          <a:bodyPr/>
          <a:lstStyle/>
          <a:p>
            <a:pPr algn="ctr"/>
            <a:r>
              <a:rPr lang="en-US" dirty="0"/>
              <a:t>How do We Define Expectations? </a:t>
            </a:r>
          </a:p>
        </p:txBody>
      </p:sp>
      <p:sp>
        <p:nvSpPr>
          <p:cNvPr id="3" name="Content Placeholder 2">
            <a:extLst>
              <a:ext uri="{FF2B5EF4-FFF2-40B4-BE49-F238E27FC236}">
                <a16:creationId xmlns:a16="http://schemas.microsoft.com/office/drawing/2014/main" id="{4EDC040E-7C61-5148-9836-E2BE3CD7EAC0}"/>
              </a:ext>
            </a:extLst>
          </p:cNvPr>
          <p:cNvSpPr>
            <a:spLocks noGrp="1"/>
          </p:cNvSpPr>
          <p:nvPr>
            <p:ph sz="half" idx="1"/>
          </p:nvPr>
        </p:nvSpPr>
        <p:spPr>
          <a:xfrm>
            <a:off x="838200" y="1825625"/>
            <a:ext cx="4767470" cy="4351338"/>
          </a:xfrm>
        </p:spPr>
        <p:txBody>
          <a:bodyPr>
            <a:normAutofit/>
          </a:bodyPr>
          <a:lstStyle/>
          <a:p>
            <a:pPr marL="0" indent="0" algn="ctr">
              <a:lnSpc>
                <a:spcPct val="100000"/>
              </a:lnSpc>
              <a:buNone/>
            </a:pPr>
            <a:r>
              <a:rPr lang="en-US" sz="3200" b="1" dirty="0">
                <a:solidFill>
                  <a:srgbClr val="520975"/>
                </a:solidFill>
              </a:rPr>
              <a:t>“Expectations” </a:t>
            </a:r>
          </a:p>
          <a:p>
            <a:pPr marL="0" indent="0" algn="ctr">
              <a:lnSpc>
                <a:spcPct val="100000"/>
              </a:lnSpc>
              <a:buNone/>
            </a:pPr>
            <a:r>
              <a:rPr lang="en-US" sz="3200" dirty="0"/>
              <a:t>are a belief that someone will or should achieve something; that something will happen or is likely to happen in the future.</a:t>
            </a:r>
          </a:p>
        </p:txBody>
      </p:sp>
      <p:sp>
        <p:nvSpPr>
          <p:cNvPr id="5" name="Content Placeholder 4">
            <a:extLst>
              <a:ext uri="{FF2B5EF4-FFF2-40B4-BE49-F238E27FC236}">
                <a16:creationId xmlns:a16="http://schemas.microsoft.com/office/drawing/2014/main" id="{1CD640EB-94D6-874B-AA7E-DB5A569ADEFF}"/>
              </a:ext>
            </a:extLst>
          </p:cNvPr>
          <p:cNvSpPr>
            <a:spLocks noGrp="1"/>
          </p:cNvSpPr>
          <p:nvPr>
            <p:ph sz="half" idx="2"/>
          </p:nvPr>
        </p:nvSpPr>
        <p:spPr>
          <a:xfrm>
            <a:off x="6427304" y="1825625"/>
            <a:ext cx="4926496" cy="4351338"/>
          </a:xfrm>
        </p:spPr>
        <p:txBody>
          <a:bodyPr>
            <a:normAutofit/>
          </a:bodyPr>
          <a:lstStyle/>
          <a:p>
            <a:pPr marL="0" indent="0" algn="ctr">
              <a:lnSpc>
                <a:spcPct val="100000"/>
              </a:lnSpc>
              <a:buNone/>
            </a:pPr>
            <a:r>
              <a:rPr lang="en-US" sz="3200" b="1" dirty="0">
                <a:solidFill>
                  <a:srgbClr val="520975"/>
                </a:solidFill>
              </a:rPr>
              <a:t>“High Expectations” </a:t>
            </a:r>
          </a:p>
          <a:p>
            <a:pPr marL="0" indent="0" algn="ctr">
              <a:lnSpc>
                <a:spcPct val="100000"/>
              </a:lnSpc>
              <a:buNone/>
            </a:pPr>
            <a:r>
              <a:rPr lang="en-US" sz="3200" dirty="0"/>
              <a:t>are the belief that a person with a disability (or other barrier) can achieve the same life and have the same life choices as everyone else. </a:t>
            </a:r>
          </a:p>
          <a:p>
            <a:pPr marL="0" indent="0" algn="ctr">
              <a:lnSpc>
                <a:spcPct val="100000"/>
              </a:lnSpc>
              <a:buNone/>
            </a:pPr>
            <a:endParaRPr lang="en-US" sz="3200" dirty="0"/>
          </a:p>
        </p:txBody>
      </p:sp>
    </p:spTree>
    <p:extLst>
      <p:ext uri="{BB962C8B-B14F-4D97-AF65-F5344CB8AC3E}">
        <p14:creationId xmlns:p14="http://schemas.microsoft.com/office/powerpoint/2010/main" val="372845070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34A9DB-C6E5-4B47-BF19-038BECB101D9}"/>
              </a:ext>
            </a:extLst>
          </p:cNvPr>
          <p:cNvSpPr>
            <a:spLocks noGrp="1"/>
          </p:cNvSpPr>
          <p:nvPr>
            <p:ph type="sldNum" sz="quarter" idx="12"/>
          </p:nvPr>
        </p:nvSpPr>
        <p:spPr/>
        <p:txBody>
          <a:bodyPr/>
          <a:lstStyle/>
          <a:p>
            <a:fld id="{D1DDEDF4-883C-4159-966D-7CEF8ED53DD3}" type="slidenum">
              <a:rPr lang="en-US" smtClean="0"/>
              <a:t>17</a:t>
            </a:fld>
            <a:endParaRPr lang="en-US"/>
          </a:p>
        </p:txBody>
      </p:sp>
      <p:sp>
        <p:nvSpPr>
          <p:cNvPr id="2" name="Title 1"/>
          <p:cNvSpPr>
            <a:spLocks noGrp="1"/>
          </p:cNvSpPr>
          <p:nvPr>
            <p:ph type="title"/>
          </p:nvPr>
        </p:nvSpPr>
        <p:spPr>
          <a:xfrm>
            <a:off x="636105" y="365125"/>
            <a:ext cx="10893286" cy="1325563"/>
          </a:xfrm>
        </p:spPr>
        <p:txBody>
          <a:bodyPr/>
          <a:lstStyle/>
          <a:p>
            <a:pPr algn="ctr"/>
            <a:r>
              <a:rPr lang="en-US" dirty="0"/>
              <a:t>Where Do Low Expectations Come From?</a:t>
            </a:r>
          </a:p>
        </p:txBody>
      </p:sp>
      <p:sp>
        <p:nvSpPr>
          <p:cNvPr id="3" name="Content Placeholder 2"/>
          <p:cNvSpPr>
            <a:spLocks noGrp="1"/>
          </p:cNvSpPr>
          <p:nvPr>
            <p:ph idx="1"/>
          </p:nvPr>
        </p:nvSpPr>
        <p:spPr/>
        <p:txBody>
          <a:bodyPr/>
          <a:lstStyle/>
          <a:p>
            <a:pPr>
              <a:lnSpc>
                <a:spcPct val="100000"/>
              </a:lnSpc>
            </a:pPr>
            <a:r>
              <a:rPr lang="en-US" dirty="0">
                <a:solidFill>
                  <a:schemeClr val="tx1"/>
                </a:solidFill>
              </a:rPr>
              <a:t>Society’s perceptions about the impact of disability</a:t>
            </a:r>
          </a:p>
          <a:p>
            <a:pPr>
              <a:lnSpc>
                <a:spcPct val="100000"/>
              </a:lnSpc>
            </a:pPr>
            <a:r>
              <a:rPr lang="en-US" dirty="0">
                <a:solidFill>
                  <a:schemeClr val="tx1"/>
                </a:solidFill>
              </a:rPr>
              <a:t>Feelings about having a family member with a disability</a:t>
            </a:r>
          </a:p>
          <a:p>
            <a:pPr>
              <a:lnSpc>
                <a:spcPct val="100000"/>
              </a:lnSpc>
            </a:pPr>
            <a:r>
              <a:rPr lang="en-US" dirty="0">
                <a:solidFill>
                  <a:schemeClr val="tx1"/>
                </a:solidFill>
              </a:rPr>
              <a:t>What we are told by others</a:t>
            </a:r>
          </a:p>
          <a:p>
            <a:pPr marL="0" indent="0" algn="ctr">
              <a:lnSpc>
                <a:spcPct val="100000"/>
              </a:lnSpc>
              <a:buNone/>
            </a:pPr>
            <a:endParaRPr lang="en-US" dirty="0"/>
          </a:p>
          <a:p>
            <a:pPr marL="0" indent="0" algn="ctr">
              <a:lnSpc>
                <a:spcPct val="100000"/>
              </a:lnSpc>
              <a:buNone/>
            </a:pPr>
            <a:r>
              <a:rPr lang="en-US" b="1" dirty="0">
                <a:solidFill>
                  <a:srgbClr val="520975"/>
                </a:solidFill>
              </a:rPr>
              <a:t>The secret is seeing that people with disabilities can do great things, and not letting other people’s ideas impact your family member’s ability to make lives for themselves. </a:t>
            </a:r>
          </a:p>
        </p:txBody>
      </p:sp>
    </p:spTree>
    <p:extLst>
      <p:ext uri="{BB962C8B-B14F-4D97-AF65-F5344CB8AC3E}">
        <p14:creationId xmlns:p14="http://schemas.microsoft.com/office/powerpoint/2010/main" val="106216813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1F4E1-8C7A-94B3-5845-1BE2E9DF84BB}"/>
              </a:ext>
            </a:extLst>
          </p:cNvPr>
          <p:cNvSpPr>
            <a:spLocks noGrp="1"/>
          </p:cNvSpPr>
          <p:nvPr>
            <p:ph idx="1"/>
          </p:nvPr>
        </p:nvSpPr>
        <p:spPr/>
        <p:txBody>
          <a:bodyPr/>
          <a:lstStyle/>
          <a:p>
            <a:pPr lvl="1"/>
            <a:r>
              <a:rPr lang="en-US" dirty="0">
                <a:solidFill>
                  <a:schemeClr val="tx1"/>
                </a:solidFill>
              </a:rPr>
              <a:t>Experiences and perceptions of individuals with disabilities </a:t>
            </a:r>
            <a:r>
              <a:rPr lang="en-US" i="1" dirty="0">
                <a:solidFill>
                  <a:schemeClr val="tx1"/>
                </a:solidFill>
              </a:rPr>
              <a:t>before</a:t>
            </a:r>
            <a:r>
              <a:rPr lang="en-US" dirty="0">
                <a:solidFill>
                  <a:schemeClr val="tx1"/>
                </a:solidFill>
              </a:rPr>
              <a:t> your child was born</a:t>
            </a:r>
          </a:p>
          <a:p>
            <a:pPr lvl="1"/>
            <a:endParaRPr lang="en-US" dirty="0">
              <a:solidFill>
                <a:schemeClr val="tx1"/>
              </a:solidFill>
            </a:endParaRPr>
          </a:p>
          <a:p>
            <a:pPr lvl="1"/>
            <a:r>
              <a:rPr lang="en-US" dirty="0">
                <a:solidFill>
                  <a:schemeClr val="tx1"/>
                </a:solidFill>
              </a:rPr>
              <a:t>Experiences with your child’s pediatrician</a:t>
            </a:r>
          </a:p>
          <a:p>
            <a:pPr lvl="1"/>
            <a:endParaRPr lang="en-US" dirty="0">
              <a:solidFill>
                <a:schemeClr val="tx1"/>
              </a:solidFill>
            </a:endParaRPr>
          </a:p>
          <a:p>
            <a:pPr lvl="1"/>
            <a:r>
              <a:rPr lang="en-US" dirty="0">
                <a:solidFill>
                  <a:schemeClr val="tx1"/>
                </a:solidFill>
              </a:rPr>
              <a:t>Experiences your child’s kindergarten teacher </a:t>
            </a:r>
          </a:p>
          <a:p>
            <a:pPr lvl="1"/>
            <a:endParaRPr lang="en-US" dirty="0">
              <a:solidFill>
                <a:schemeClr val="tx1"/>
              </a:solidFill>
            </a:endParaRPr>
          </a:p>
          <a:p>
            <a:pPr lvl="1"/>
            <a:r>
              <a:rPr lang="en-US" dirty="0">
                <a:solidFill>
                  <a:schemeClr val="tx1"/>
                </a:solidFill>
              </a:rPr>
              <a:t>Experiences with your friends as your children aged</a:t>
            </a:r>
          </a:p>
          <a:p>
            <a:pPr lvl="1"/>
            <a:endParaRPr lang="en-US" dirty="0"/>
          </a:p>
          <a:p>
            <a:pPr lvl="1"/>
            <a:endParaRPr lang="en-US" dirty="0"/>
          </a:p>
        </p:txBody>
      </p:sp>
      <p:sp>
        <p:nvSpPr>
          <p:cNvPr id="3" name="Title 2">
            <a:extLst>
              <a:ext uri="{FF2B5EF4-FFF2-40B4-BE49-F238E27FC236}">
                <a16:creationId xmlns:a16="http://schemas.microsoft.com/office/drawing/2014/main" id="{F81962CE-B488-B587-78EF-60D642CE93E5}"/>
              </a:ext>
            </a:extLst>
          </p:cNvPr>
          <p:cNvSpPr>
            <a:spLocks noGrp="1"/>
          </p:cNvSpPr>
          <p:nvPr>
            <p:ph type="title"/>
          </p:nvPr>
        </p:nvSpPr>
        <p:spPr/>
        <p:txBody>
          <a:bodyPr/>
          <a:lstStyle/>
          <a:p>
            <a:r>
              <a:rPr lang="en-US" dirty="0"/>
              <a:t>Think back… </a:t>
            </a:r>
          </a:p>
        </p:txBody>
      </p:sp>
    </p:spTree>
    <p:extLst>
      <p:ext uri="{BB962C8B-B14F-4D97-AF65-F5344CB8AC3E}">
        <p14:creationId xmlns:p14="http://schemas.microsoft.com/office/powerpoint/2010/main" val="196934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2FDBEE-A2D2-9531-89E3-345A2ECB25DE}"/>
              </a:ext>
            </a:extLst>
          </p:cNvPr>
          <p:cNvSpPr>
            <a:spLocks noGrp="1"/>
          </p:cNvSpPr>
          <p:nvPr>
            <p:ph idx="1"/>
          </p:nvPr>
        </p:nvSpPr>
        <p:spPr/>
        <p:txBody>
          <a:bodyPr/>
          <a:lstStyle/>
          <a:p>
            <a:pPr marL="0" indent="0">
              <a:buNone/>
            </a:pPr>
            <a:endParaRPr lang="en-US" dirty="0"/>
          </a:p>
          <a:p>
            <a:pPr marL="514350" indent="-514350">
              <a:buAutoNum type="arabicPeriod"/>
            </a:pPr>
            <a:r>
              <a:rPr lang="en-US" dirty="0">
                <a:solidFill>
                  <a:schemeClr val="tx1"/>
                </a:solidFill>
              </a:rPr>
              <a:t>Name 2 individuals or situations that helped you have high expectations for your student’s education future. </a:t>
            </a:r>
          </a:p>
          <a:p>
            <a:pPr marL="514350" indent="-514350">
              <a:buAutoNum type="arabicPeriod"/>
            </a:pPr>
            <a:endParaRPr lang="en-US" dirty="0">
              <a:solidFill>
                <a:schemeClr val="tx1"/>
              </a:solidFill>
            </a:endParaRPr>
          </a:p>
          <a:p>
            <a:pPr marL="514350" indent="-514350">
              <a:buAutoNum type="arabicPeriod"/>
            </a:pPr>
            <a:r>
              <a:rPr lang="en-US" dirty="0">
                <a:solidFill>
                  <a:schemeClr val="tx1"/>
                </a:solidFill>
              </a:rPr>
              <a:t>Name 2 situations/messages that negatively impacted your expectations for your student’s education future. </a:t>
            </a:r>
          </a:p>
        </p:txBody>
      </p:sp>
      <p:sp>
        <p:nvSpPr>
          <p:cNvPr id="3" name="Title 2">
            <a:extLst>
              <a:ext uri="{FF2B5EF4-FFF2-40B4-BE49-F238E27FC236}">
                <a16:creationId xmlns:a16="http://schemas.microsoft.com/office/drawing/2014/main" id="{970F5BFD-1605-F136-3451-FCF7775C0419}"/>
              </a:ext>
            </a:extLst>
          </p:cNvPr>
          <p:cNvSpPr>
            <a:spLocks noGrp="1"/>
          </p:cNvSpPr>
          <p:nvPr>
            <p:ph type="title"/>
          </p:nvPr>
        </p:nvSpPr>
        <p:spPr/>
        <p:txBody>
          <a:bodyPr/>
          <a:lstStyle/>
          <a:p>
            <a:r>
              <a:rPr lang="en-US" dirty="0"/>
              <a:t>Examining the Roots of Our Expectations</a:t>
            </a:r>
          </a:p>
        </p:txBody>
      </p:sp>
    </p:spTree>
    <p:extLst>
      <p:ext uri="{BB962C8B-B14F-4D97-AF65-F5344CB8AC3E}">
        <p14:creationId xmlns:p14="http://schemas.microsoft.com/office/powerpoint/2010/main" val="190887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8FCF2B-3237-4596-B397-06AE46C68780}"/>
              </a:ext>
            </a:extLst>
          </p:cNvPr>
          <p:cNvSpPr>
            <a:spLocks noGrp="1"/>
          </p:cNvSpPr>
          <p:nvPr>
            <p:ph idx="1"/>
          </p:nvPr>
        </p:nvSpPr>
        <p:spPr>
          <a:xfrm>
            <a:off x="1574276" y="80129"/>
            <a:ext cx="4884656" cy="1203831"/>
          </a:xfrm>
        </p:spPr>
        <p:txBody>
          <a:bodyPr>
            <a:normAutofit lnSpcReduction="10000"/>
          </a:bodyPr>
          <a:lstStyle/>
          <a:p>
            <a:pPr marL="0" indent="0">
              <a:buNone/>
            </a:pPr>
            <a:r>
              <a:rPr lang="en-US" b="1" dirty="0"/>
              <a:t>Using Closed Captioning</a:t>
            </a:r>
          </a:p>
          <a:p>
            <a:r>
              <a:rPr lang="en-US" sz="2400" dirty="0">
                <a:solidFill>
                  <a:schemeClr val="tx1"/>
                </a:solidFill>
              </a:rPr>
              <a:t>To start using CC, click the caption button</a:t>
            </a:r>
            <a:endParaRPr lang="en-US" sz="900" dirty="0">
              <a:solidFill>
                <a:schemeClr val="tx1"/>
              </a:solidFill>
            </a:endParaRPr>
          </a:p>
        </p:txBody>
      </p:sp>
      <p:pic>
        <p:nvPicPr>
          <p:cNvPr id="4" name="Picture 3" descr="caption button on bar">
            <a:extLst>
              <a:ext uri="{FF2B5EF4-FFF2-40B4-BE49-F238E27FC236}">
                <a16:creationId xmlns:a16="http://schemas.microsoft.com/office/drawing/2014/main" id="{3C6DEECF-17B7-4D57-A73B-819B45FBF425}"/>
              </a:ext>
            </a:extLst>
          </p:cNvPr>
          <p:cNvPicPr>
            <a:picLocks noChangeAspect="1"/>
          </p:cNvPicPr>
          <p:nvPr/>
        </p:nvPicPr>
        <p:blipFill rotWithShape="1">
          <a:blip r:embed="rId3"/>
          <a:srcRect l="44288" t="62671" r="47598" b="28011"/>
          <a:stretch/>
        </p:blipFill>
        <p:spPr>
          <a:xfrm>
            <a:off x="7225758" y="350620"/>
            <a:ext cx="1332767" cy="860978"/>
          </a:xfrm>
          <a:prstGeom prst="rect">
            <a:avLst/>
          </a:prstGeom>
        </p:spPr>
      </p:pic>
      <p:cxnSp>
        <p:nvCxnSpPr>
          <p:cNvPr id="10" name="Straight Arrow Connector 9">
            <a:extLst>
              <a:ext uri="{FF2B5EF4-FFF2-40B4-BE49-F238E27FC236}">
                <a16:creationId xmlns:a16="http://schemas.microsoft.com/office/drawing/2014/main" id="{F619A134-E7CF-4FB4-B2BC-F1F8CC16D4C7}"/>
              </a:ext>
            </a:extLst>
          </p:cNvPr>
          <p:cNvCxnSpPr>
            <a:cxnSpLocks/>
          </p:cNvCxnSpPr>
          <p:nvPr/>
        </p:nvCxnSpPr>
        <p:spPr>
          <a:xfrm>
            <a:off x="6404044" y="700043"/>
            <a:ext cx="56110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755708A5-08D7-4086-A893-A683C9C9EE1C}"/>
              </a:ext>
            </a:extLst>
          </p:cNvPr>
          <p:cNvCxnSpPr>
            <a:cxnSpLocks/>
          </p:cNvCxnSpPr>
          <p:nvPr/>
        </p:nvCxnSpPr>
        <p:spPr>
          <a:xfrm>
            <a:off x="6340775" y="2286000"/>
            <a:ext cx="56110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B121A506-5C04-4942-A7AC-CFD783377D8D}"/>
              </a:ext>
            </a:extLst>
          </p:cNvPr>
          <p:cNvCxnSpPr>
            <a:cxnSpLocks/>
          </p:cNvCxnSpPr>
          <p:nvPr/>
        </p:nvCxnSpPr>
        <p:spPr>
          <a:xfrm>
            <a:off x="6340774" y="5181600"/>
            <a:ext cx="56110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4AD1E92A-3BF2-45AA-A71F-1EB6B5D9A9D1}"/>
              </a:ext>
            </a:extLst>
          </p:cNvPr>
          <p:cNvPicPr>
            <a:picLocks noChangeAspect="1"/>
          </p:cNvPicPr>
          <p:nvPr/>
        </p:nvPicPr>
        <p:blipFill rotWithShape="1">
          <a:blip r:embed="rId4"/>
          <a:srcRect l="16016" t="7592" r="14276" b="19744"/>
          <a:stretch/>
        </p:blipFill>
        <p:spPr>
          <a:xfrm>
            <a:off x="7136136" y="1921622"/>
            <a:ext cx="483865" cy="516779"/>
          </a:xfrm>
          <a:prstGeom prst="rect">
            <a:avLst/>
          </a:prstGeom>
        </p:spPr>
      </p:pic>
      <p:cxnSp>
        <p:nvCxnSpPr>
          <p:cNvPr id="13" name="Straight Connector 12">
            <a:extLst>
              <a:ext uri="{FF2B5EF4-FFF2-40B4-BE49-F238E27FC236}">
                <a16:creationId xmlns:a16="http://schemas.microsoft.com/office/drawing/2014/main" id="{5DC9345D-0D27-49A1-B4BC-D50C084F8239}"/>
              </a:ext>
            </a:extLst>
          </p:cNvPr>
          <p:cNvCxnSpPr/>
          <p:nvPr/>
        </p:nvCxnSpPr>
        <p:spPr>
          <a:xfrm>
            <a:off x="1524000" y="1447800"/>
            <a:ext cx="9093724"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A01460A-BB3A-469B-9EC5-03A9480469F5}"/>
              </a:ext>
            </a:extLst>
          </p:cNvPr>
          <p:cNvSpPr txBox="1"/>
          <p:nvPr/>
        </p:nvSpPr>
        <p:spPr>
          <a:xfrm>
            <a:off x="1573749" y="1524001"/>
            <a:ext cx="5160390" cy="2623795"/>
          </a:xfrm>
          <a:prstGeom prst="rect">
            <a:avLst/>
          </a:prstGeom>
          <a:noFill/>
        </p:spPr>
        <p:txBody>
          <a:bodyPr wrap="square" rtlCol="0">
            <a:spAutoFit/>
          </a:bodyPr>
          <a:lstStyle/>
          <a:p>
            <a:pPr defTabSz="685800"/>
            <a:r>
              <a:rPr lang="es-ES" sz="2400" b="1" dirty="0">
                <a:solidFill>
                  <a:prstClr val="black"/>
                </a:solidFill>
                <a:latin typeface="Calibri" panose="020F0502020204030204"/>
              </a:rPr>
              <a:t>Uso de la interpretación de idiomas</a:t>
            </a:r>
            <a:endParaRPr lang="es-ES" sz="1400" b="1" dirty="0">
              <a:solidFill>
                <a:prstClr val="black"/>
              </a:solidFill>
              <a:latin typeface="Calibri" panose="020F0502020204030204"/>
            </a:endParaRPr>
          </a:p>
          <a:p>
            <a:pPr marL="342900" indent="-342900" defTabSz="685800">
              <a:buFont typeface="Arial" panose="020B0604020202020204" pitchFamily="34" charset="0"/>
              <a:buChar char="•"/>
            </a:pPr>
            <a:endParaRPr lang="es-ES" sz="1400" b="1" dirty="0">
              <a:solidFill>
                <a:prstClr val="black"/>
              </a:solidFill>
              <a:latin typeface="Calibri" panose="020F0502020204030204"/>
            </a:endParaRPr>
          </a:p>
          <a:p>
            <a:pPr marL="342900" indent="-342900" defTabSz="685800">
              <a:buFont typeface="Arial" panose="020B0604020202020204" pitchFamily="34" charset="0"/>
              <a:buChar char="•"/>
            </a:pPr>
            <a:r>
              <a:rPr lang="es-ES" dirty="0">
                <a:solidFill>
                  <a:prstClr val="black"/>
                </a:solidFill>
                <a:latin typeface="Calibri" panose="020F0502020204030204"/>
              </a:rPr>
              <a:t>Hagan clic en el icono de interpretación</a:t>
            </a:r>
            <a:endParaRPr lang="en-US" sz="825" dirty="0">
              <a:solidFill>
                <a:prstClr val="black"/>
              </a:solidFill>
              <a:latin typeface="Calibri" panose="020F0502020204030204"/>
            </a:endParaRPr>
          </a:p>
          <a:p>
            <a:pPr defTabSz="685800"/>
            <a:endParaRPr lang="en-US" sz="3200" dirty="0">
              <a:solidFill>
                <a:prstClr val="black"/>
              </a:solidFill>
              <a:latin typeface="Calibri" panose="020F0502020204030204"/>
            </a:endParaRPr>
          </a:p>
          <a:p>
            <a:pPr marL="342900" indent="-342900" defTabSz="685800">
              <a:buFont typeface="Arial" panose="020B0604020202020204" pitchFamily="34" charset="0"/>
              <a:buChar char="•"/>
            </a:pPr>
            <a:r>
              <a:rPr lang="en-US" dirty="0" err="1">
                <a:solidFill>
                  <a:prstClr val="black"/>
                </a:solidFill>
                <a:latin typeface="Calibri" panose="020F0502020204030204"/>
              </a:rPr>
              <a:t>Seleccionen</a:t>
            </a:r>
            <a:r>
              <a:rPr lang="en-US" dirty="0">
                <a:solidFill>
                  <a:prstClr val="black"/>
                </a:solidFill>
                <a:latin typeface="Calibri" panose="020F0502020204030204"/>
              </a:rPr>
              <a:t> “Spanish”</a:t>
            </a:r>
            <a:endParaRPr lang="en-US" sz="1350" dirty="0">
              <a:solidFill>
                <a:prstClr val="black"/>
              </a:solidFill>
              <a:latin typeface="Calibri" panose="020F0502020204030204"/>
            </a:endParaRPr>
          </a:p>
          <a:p>
            <a:pPr defTabSz="685800"/>
            <a:endParaRPr lang="en-US" sz="1050" dirty="0">
              <a:solidFill>
                <a:prstClr val="black"/>
              </a:solidFill>
              <a:latin typeface="Calibri" panose="020F0502020204030204"/>
            </a:endParaRPr>
          </a:p>
          <a:p>
            <a:pPr defTabSz="685800"/>
            <a:endParaRPr lang="en-US" sz="1000" dirty="0">
              <a:solidFill>
                <a:prstClr val="black"/>
              </a:solidFill>
              <a:latin typeface="Calibri" panose="020F0502020204030204"/>
            </a:endParaRPr>
          </a:p>
          <a:p>
            <a:pPr marL="342900" indent="-342900" defTabSz="685800">
              <a:buFont typeface="Arial" panose="020B0604020202020204" pitchFamily="34" charset="0"/>
              <a:buChar char="•"/>
            </a:pPr>
            <a:r>
              <a:rPr lang="en-US" dirty="0" err="1">
                <a:solidFill>
                  <a:prstClr val="black"/>
                </a:solidFill>
                <a:latin typeface="Calibri" panose="020F0502020204030204"/>
              </a:rPr>
              <a:t>Después</a:t>
            </a:r>
            <a:r>
              <a:rPr lang="en-US" dirty="0">
                <a:solidFill>
                  <a:prstClr val="black"/>
                </a:solidFill>
                <a:latin typeface="Calibri" panose="020F0502020204030204"/>
              </a:rPr>
              <a:t> de </a:t>
            </a:r>
            <a:r>
              <a:rPr lang="en-US" dirty="0" err="1">
                <a:solidFill>
                  <a:prstClr val="black"/>
                </a:solidFill>
                <a:latin typeface="Calibri" panose="020F0502020204030204"/>
              </a:rPr>
              <a:t>seleccionar</a:t>
            </a:r>
            <a:r>
              <a:rPr lang="en-US" dirty="0">
                <a:solidFill>
                  <a:prstClr val="black"/>
                </a:solidFill>
                <a:latin typeface="Calibri" panose="020F0502020204030204"/>
              </a:rPr>
              <a:t> “</a:t>
            </a:r>
            <a:r>
              <a:rPr lang="en-US" dirty="0" err="1">
                <a:solidFill>
                  <a:prstClr val="black"/>
                </a:solidFill>
                <a:latin typeface="Calibri" panose="020F0502020204030204"/>
              </a:rPr>
              <a:t>español</a:t>
            </a:r>
            <a:r>
              <a:rPr lang="en-US" dirty="0">
                <a:solidFill>
                  <a:prstClr val="black"/>
                </a:solidFill>
                <a:latin typeface="Calibri" panose="020F0502020204030204"/>
              </a:rPr>
              <a:t>”, </a:t>
            </a:r>
            <a:r>
              <a:rPr lang="es-ES" dirty="0">
                <a:solidFill>
                  <a:prstClr val="black"/>
                </a:solidFill>
                <a:latin typeface="Calibri" panose="020F0502020204030204"/>
              </a:rPr>
              <a:t>hagan clic </a:t>
            </a:r>
            <a:r>
              <a:rPr lang="en-US" dirty="0">
                <a:solidFill>
                  <a:prstClr val="black"/>
                </a:solidFill>
                <a:latin typeface="Calibri" panose="020F0502020204030204"/>
              </a:rPr>
              <a:t>"Mute Original Audio"</a:t>
            </a:r>
          </a:p>
        </p:txBody>
      </p:sp>
      <p:cxnSp>
        <p:nvCxnSpPr>
          <p:cNvPr id="17" name="Straight Arrow Connector 16">
            <a:extLst>
              <a:ext uri="{FF2B5EF4-FFF2-40B4-BE49-F238E27FC236}">
                <a16:creationId xmlns:a16="http://schemas.microsoft.com/office/drawing/2014/main" id="{D43D8324-E380-4C6A-8BBA-C9B24689685C}"/>
              </a:ext>
            </a:extLst>
          </p:cNvPr>
          <p:cNvCxnSpPr>
            <a:cxnSpLocks/>
          </p:cNvCxnSpPr>
          <p:nvPr/>
        </p:nvCxnSpPr>
        <p:spPr>
          <a:xfrm>
            <a:off x="6279824" y="3886200"/>
            <a:ext cx="56110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679F985C-C97E-4EA2-90AB-177073B8791A}"/>
              </a:ext>
            </a:extLst>
          </p:cNvPr>
          <p:cNvPicPr>
            <a:picLocks noChangeAspect="1"/>
          </p:cNvPicPr>
          <p:nvPr/>
        </p:nvPicPr>
        <p:blipFill rotWithShape="1">
          <a:blip r:embed="rId5"/>
          <a:srcRect l="3570" t="38840"/>
          <a:stretch/>
        </p:blipFill>
        <p:spPr>
          <a:xfrm>
            <a:off x="7136606" y="2653576"/>
            <a:ext cx="2540794" cy="1461225"/>
          </a:xfrm>
          <a:prstGeom prst="rect">
            <a:avLst/>
          </a:prstGeom>
        </p:spPr>
      </p:pic>
      <p:cxnSp>
        <p:nvCxnSpPr>
          <p:cNvPr id="15" name="Straight Arrow Connector 14">
            <a:extLst>
              <a:ext uri="{FF2B5EF4-FFF2-40B4-BE49-F238E27FC236}">
                <a16:creationId xmlns:a16="http://schemas.microsoft.com/office/drawing/2014/main" id="{B4199FF9-6184-414A-9EB8-593F2D9D14BE}"/>
              </a:ext>
            </a:extLst>
          </p:cNvPr>
          <p:cNvCxnSpPr>
            <a:cxnSpLocks/>
          </p:cNvCxnSpPr>
          <p:nvPr/>
        </p:nvCxnSpPr>
        <p:spPr>
          <a:xfrm>
            <a:off x="6279824" y="3200400"/>
            <a:ext cx="561109"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44027CE1-F552-4768-9530-3D924733CBB7}"/>
              </a:ext>
            </a:extLst>
          </p:cNvPr>
          <p:cNvPicPr>
            <a:picLocks noChangeAspect="1"/>
          </p:cNvPicPr>
          <p:nvPr/>
        </p:nvPicPr>
        <p:blipFill>
          <a:blip r:embed="rId6"/>
          <a:stretch>
            <a:fillRect/>
          </a:stretch>
        </p:blipFill>
        <p:spPr>
          <a:xfrm>
            <a:off x="1539607" y="4241082"/>
            <a:ext cx="9112786" cy="22862"/>
          </a:xfrm>
          <a:prstGeom prst="rect">
            <a:avLst/>
          </a:prstGeom>
        </p:spPr>
      </p:pic>
      <p:sp>
        <p:nvSpPr>
          <p:cNvPr id="19" name="Content Placeholder 2">
            <a:extLst>
              <a:ext uri="{FF2B5EF4-FFF2-40B4-BE49-F238E27FC236}">
                <a16:creationId xmlns:a16="http://schemas.microsoft.com/office/drawing/2014/main" id="{732C54C3-E22C-46B7-ADBC-BDE4709E2417}"/>
              </a:ext>
            </a:extLst>
          </p:cNvPr>
          <p:cNvSpPr txBox="1">
            <a:spLocks/>
          </p:cNvSpPr>
          <p:nvPr/>
        </p:nvSpPr>
        <p:spPr>
          <a:xfrm>
            <a:off x="1574275" y="4419600"/>
            <a:ext cx="4884658" cy="213428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b="1" dirty="0">
                <a:solidFill>
                  <a:prstClr val="black"/>
                </a:solidFill>
                <a:latin typeface="Calibri" panose="020F0502020204030204"/>
              </a:rPr>
              <a:t>Using ASL</a:t>
            </a:r>
            <a:endParaRPr lang="en-US" dirty="0">
              <a:solidFill>
                <a:prstClr val="black"/>
              </a:solidFill>
              <a:latin typeface="Calibri" panose="020F0502020204030204"/>
            </a:endParaRPr>
          </a:p>
          <a:p>
            <a:pPr marL="171450" indent="-171450" defTabSz="685800">
              <a:spcBef>
                <a:spcPts val="750"/>
              </a:spcBef>
            </a:pPr>
            <a:r>
              <a:rPr lang="en-US" sz="2400" dirty="0">
                <a:solidFill>
                  <a:prstClr val="black"/>
                </a:solidFill>
              </a:rPr>
              <a:t>To pin the interpreter, h</a:t>
            </a:r>
            <a:r>
              <a:rPr lang="en-US" sz="2400" dirty="0">
                <a:solidFill>
                  <a:prstClr val="black"/>
                </a:solidFill>
                <a:latin typeface="Calibri" panose="020F0502020204030204"/>
              </a:rPr>
              <a:t>over over the video of the participant you want to pin and click ...</a:t>
            </a:r>
          </a:p>
          <a:p>
            <a:pPr marL="171450" indent="-171450" defTabSz="685800">
              <a:spcBef>
                <a:spcPts val="750"/>
              </a:spcBef>
            </a:pPr>
            <a:r>
              <a:rPr lang="en-US" sz="2400" dirty="0">
                <a:solidFill>
                  <a:prstClr val="black"/>
                </a:solidFill>
                <a:latin typeface="Calibri" panose="020F0502020204030204"/>
              </a:rPr>
              <a:t>From the menu, click Pin.</a:t>
            </a:r>
            <a:endParaRPr lang="en-US" sz="310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FBBAC670-2447-485A-93A6-2CF97CE40FDA}"/>
              </a:ext>
            </a:extLst>
          </p:cNvPr>
          <p:cNvPicPr>
            <a:picLocks noChangeAspect="1"/>
          </p:cNvPicPr>
          <p:nvPr/>
        </p:nvPicPr>
        <p:blipFill rotWithShape="1">
          <a:blip r:embed="rId7"/>
          <a:srcRect l="32680" r="12280" b="35808"/>
          <a:stretch/>
        </p:blipFill>
        <p:spPr>
          <a:xfrm>
            <a:off x="7136605" y="4800601"/>
            <a:ext cx="3304202" cy="1198233"/>
          </a:xfrm>
          <a:prstGeom prst="rect">
            <a:avLst/>
          </a:prstGeom>
        </p:spPr>
      </p:pic>
    </p:spTree>
    <p:extLst>
      <p:ext uri="{BB962C8B-B14F-4D97-AF65-F5344CB8AC3E}">
        <p14:creationId xmlns:p14="http://schemas.microsoft.com/office/powerpoint/2010/main" val="312056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79298-641F-FE40-9C19-E6B9D1770180}"/>
              </a:ext>
            </a:extLst>
          </p:cNvPr>
          <p:cNvSpPr>
            <a:spLocks noGrp="1"/>
          </p:cNvSpPr>
          <p:nvPr>
            <p:ph type="sldNum" sz="quarter" idx="12"/>
          </p:nvPr>
        </p:nvSpPr>
        <p:spPr/>
        <p:txBody>
          <a:bodyPr/>
          <a:lstStyle/>
          <a:p>
            <a:fld id="{D1DDEDF4-883C-4159-966D-7CEF8ED53DD3}" type="slidenum">
              <a:rPr lang="en-US" smtClean="0"/>
              <a:t>20</a:t>
            </a:fld>
            <a:endParaRPr lang="en-US"/>
          </a:p>
        </p:txBody>
      </p:sp>
      <p:sp>
        <p:nvSpPr>
          <p:cNvPr id="2" name="Title 1"/>
          <p:cNvSpPr>
            <a:spLocks noGrp="1"/>
          </p:cNvSpPr>
          <p:nvPr>
            <p:ph type="title"/>
          </p:nvPr>
        </p:nvSpPr>
        <p:spPr/>
        <p:txBody>
          <a:bodyPr/>
          <a:lstStyle/>
          <a:p>
            <a:pPr algn="ctr"/>
            <a:r>
              <a:rPr lang="en-US" dirty="0"/>
              <a:t>The Importance of Having High Expectations</a:t>
            </a:r>
          </a:p>
        </p:txBody>
      </p:sp>
      <p:sp>
        <p:nvSpPr>
          <p:cNvPr id="3" name="Content Placeholder 2"/>
          <p:cNvSpPr>
            <a:spLocks noGrp="1"/>
          </p:cNvSpPr>
          <p:nvPr>
            <p:ph idx="1"/>
          </p:nvPr>
        </p:nvSpPr>
        <p:spPr/>
        <p:txBody>
          <a:bodyPr/>
          <a:lstStyle/>
          <a:p>
            <a:pPr marL="0" indent="0" algn="ctr">
              <a:lnSpc>
                <a:spcPct val="100000"/>
              </a:lnSpc>
              <a:buNone/>
            </a:pPr>
            <a:r>
              <a:rPr lang="en-US" b="1" dirty="0">
                <a:solidFill>
                  <a:srgbClr val="520975"/>
                </a:solidFill>
              </a:rPr>
              <a:t>Families set the bar for how the rest of the world sees their family member with a disability. </a:t>
            </a:r>
          </a:p>
          <a:p>
            <a:pPr>
              <a:lnSpc>
                <a:spcPct val="100000"/>
              </a:lnSpc>
            </a:pPr>
            <a:endParaRPr lang="en-US" dirty="0">
              <a:solidFill>
                <a:schemeClr val="tx1"/>
              </a:solidFill>
            </a:endParaRPr>
          </a:p>
          <a:p>
            <a:pPr>
              <a:lnSpc>
                <a:spcPct val="100000"/>
              </a:lnSpc>
            </a:pPr>
            <a:r>
              <a:rPr lang="en-US" dirty="0">
                <a:solidFill>
                  <a:schemeClr val="tx1"/>
                </a:solidFill>
              </a:rPr>
              <a:t>Avoiding restrictive programs or placements</a:t>
            </a:r>
          </a:p>
          <a:p>
            <a:pPr>
              <a:lnSpc>
                <a:spcPct val="100000"/>
              </a:lnSpc>
            </a:pPr>
            <a:r>
              <a:rPr lang="en-US" dirty="0">
                <a:solidFill>
                  <a:schemeClr val="tx1"/>
                </a:solidFill>
              </a:rPr>
              <a:t>Lives lived in the community </a:t>
            </a:r>
          </a:p>
          <a:p>
            <a:pPr>
              <a:lnSpc>
                <a:spcPct val="100000"/>
              </a:lnSpc>
            </a:pPr>
            <a:r>
              <a:rPr lang="en-US" dirty="0">
                <a:solidFill>
                  <a:schemeClr val="tx1"/>
                </a:solidFill>
              </a:rPr>
              <a:t>Lives based on the dreams your family member has for themselves</a:t>
            </a:r>
          </a:p>
          <a:p>
            <a:pPr>
              <a:lnSpc>
                <a:spcPct val="100000"/>
              </a:lnSpc>
            </a:pPr>
            <a:r>
              <a:rPr lang="en-US" dirty="0">
                <a:solidFill>
                  <a:schemeClr val="tx1"/>
                </a:solidFill>
              </a:rPr>
              <a:t>Seeing that risk is good and failure can be constructive</a:t>
            </a:r>
          </a:p>
        </p:txBody>
      </p:sp>
    </p:spTree>
    <p:extLst>
      <p:ext uri="{BB962C8B-B14F-4D97-AF65-F5344CB8AC3E}">
        <p14:creationId xmlns:p14="http://schemas.microsoft.com/office/powerpoint/2010/main" val="339672157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erson standing on a wooden fence balancing. ">
            <a:extLst>
              <a:ext uri="{FF2B5EF4-FFF2-40B4-BE49-F238E27FC236}">
                <a16:creationId xmlns:a16="http://schemas.microsoft.com/office/drawing/2014/main" id="{9967148A-702A-AD45-A055-CF0B82E44A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4798"/>
          <a:stretch/>
        </p:blipFill>
        <p:spPr>
          <a:xfrm>
            <a:off x="1" y="-56357"/>
            <a:ext cx="12192000" cy="6914358"/>
          </a:xfrm>
        </p:spPr>
      </p:pic>
      <p:sp>
        <p:nvSpPr>
          <p:cNvPr id="3" name="Slide Number Placeholder 2">
            <a:extLst>
              <a:ext uri="{FF2B5EF4-FFF2-40B4-BE49-F238E27FC236}">
                <a16:creationId xmlns:a16="http://schemas.microsoft.com/office/drawing/2014/main" id="{647306CA-D71B-DA4C-B244-DD13CD0D04BF}"/>
              </a:ext>
            </a:extLst>
          </p:cNvPr>
          <p:cNvSpPr>
            <a:spLocks noGrp="1"/>
          </p:cNvSpPr>
          <p:nvPr>
            <p:ph type="sldNum" sz="quarter" idx="4294967295"/>
          </p:nvPr>
        </p:nvSpPr>
        <p:spPr>
          <a:xfrm>
            <a:off x="4724400" y="6311900"/>
            <a:ext cx="2743200" cy="365125"/>
          </a:xfrm>
        </p:spPr>
        <p:txBody>
          <a:bodyPr/>
          <a:lstStyle/>
          <a:p>
            <a:fld id="{D1DDEDF4-883C-4159-966D-7CEF8ED53DD3}" type="slidenum">
              <a:rPr lang="en-US" smtClean="0">
                <a:solidFill>
                  <a:schemeClr val="bg1"/>
                </a:solidFill>
              </a:rPr>
              <a:t>21</a:t>
            </a:fld>
            <a:endParaRPr lang="en-US" dirty="0">
              <a:solidFill>
                <a:schemeClr val="bg1"/>
              </a:solidFill>
            </a:endParaRPr>
          </a:p>
        </p:txBody>
      </p:sp>
      <p:sp>
        <p:nvSpPr>
          <p:cNvPr id="2" name="Title 1"/>
          <p:cNvSpPr>
            <a:spLocks noGrp="1"/>
          </p:cNvSpPr>
          <p:nvPr>
            <p:ph type="title"/>
          </p:nvPr>
        </p:nvSpPr>
        <p:spPr>
          <a:xfrm>
            <a:off x="0" y="2766218"/>
            <a:ext cx="12192000" cy="1325563"/>
          </a:xfrm>
          <a:solidFill>
            <a:schemeClr val="bg1">
              <a:alpha val="90000"/>
            </a:schemeClr>
          </a:solidFill>
        </p:spPr>
        <p:txBody>
          <a:bodyPr/>
          <a:lstStyle/>
          <a:p>
            <a:pPr algn="ctr"/>
            <a:r>
              <a:rPr lang="en-US" dirty="0">
                <a:solidFill>
                  <a:srgbClr val="00795F"/>
                </a:solidFill>
              </a:rPr>
              <a:t>The Balancing Act</a:t>
            </a:r>
          </a:p>
        </p:txBody>
      </p:sp>
    </p:spTree>
    <p:extLst>
      <p:ext uri="{BB962C8B-B14F-4D97-AF65-F5344CB8AC3E}">
        <p14:creationId xmlns:p14="http://schemas.microsoft.com/office/powerpoint/2010/main" val="201869324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Runway ">
            <a:extLst>
              <a:ext uri="{FF2B5EF4-FFF2-40B4-BE49-F238E27FC236}">
                <a16:creationId xmlns:a16="http://schemas.microsoft.com/office/drawing/2014/main" id="{F71A4984-C529-5B4E-A11C-C3C5527740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14" r="11214" b="34447"/>
          <a:stretch/>
        </p:blipFill>
        <p:spPr>
          <a:xfrm>
            <a:off x="-1" y="1"/>
            <a:ext cx="12192001" cy="6858000"/>
          </a:xfrm>
        </p:spPr>
      </p:pic>
      <p:sp>
        <p:nvSpPr>
          <p:cNvPr id="3" name="Slide Number Placeholder 2">
            <a:extLst>
              <a:ext uri="{FF2B5EF4-FFF2-40B4-BE49-F238E27FC236}">
                <a16:creationId xmlns:a16="http://schemas.microsoft.com/office/drawing/2014/main" id="{59E2B445-3AF4-5146-A7FE-5C7E499C947A}"/>
              </a:ext>
            </a:extLst>
          </p:cNvPr>
          <p:cNvSpPr>
            <a:spLocks noGrp="1"/>
          </p:cNvSpPr>
          <p:nvPr>
            <p:ph type="sldNum" sz="quarter" idx="4294967295"/>
          </p:nvPr>
        </p:nvSpPr>
        <p:spPr>
          <a:xfrm>
            <a:off x="4724400" y="6311900"/>
            <a:ext cx="2743200" cy="365125"/>
          </a:xfrm>
        </p:spPr>
        <p:txBody>
          <a:bodyPr/>
          <a:lstStyle/>
          <a:p>
            <a:fld id="{D1DDEDF4-883C-4159-966D-7CEF8ED53DD3}" type="slidenum">
              <a:rPr lang="en-US" smtClean="0">
                <a:solidFill>
                  <a:schemeClr val="bg1"/>
                </a:solidFill>
              </a:rPr>
              <a:t>22</a:t>
            </a:fld>
            <a:endParaRPr lang="en-US" dirty="0">
              <a:solidFill>
                <a:schemeClr val="bg1"/>
              </a:solidFill>
            </a:endParaRPr>
          </a:p>
        </p:txBody>
      </p:sp>
      <p:sp>
        <p:nvSpPr>
          <p:cNvPr id="2" name="Title 1"/>
          <p:cNvSpPr>
            <a:spLocks noGrp="1"/>
          </p:cNvSpPr>
          <p:nvPr>
            <p:ph type="title"/>
          </p:nvPr>
        </p:nvSpPr>
        <p:spPr>
          <a:xfrm>
            <a:off x="0" y="2766218"/>
            <a:ext cx="12192000" cy="1325563"/>
          </a:xfrm>
          <a:solidFill>
            <a:schemeClr val="bg1">
              <a:alpha val="90000"/>
            </a:schemeClr>
          </a:solidFill>
        </p:spPr>
        <p:txBody>
          <a:bodyPr/>
          <a:lstStyle/>
          <a:p>
            <a:pPr algn="ctr"/>
            <a:r>
              <a:rPr lang="en-US" dirty="0">
                <a:solidFill>
                  <a:srgbClr val="00795F"/>
                </a:solidFill>
              </a:rPr>
              <a:t>Patience is Key</a:t>
            </a:r>
          </a:p>
        </p:txBody>
      </p:sp>
    </p:spTree>
    <p:extLst>
      <p:ext uri="{BB962C8B-B14F-4D97-AF65-F5344CB8AC3E}">
        <p14:creationId xmlns:p14="http://schemas.microsoft.com/office/powerpoint/2010/main" val="238808706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28CE0B-5CFB-974D-8D4D-EC736C218E0B}"/>
              </a:ext>
            </a:extLst>
          </p:cNvPr>
          <p:cNvSpPr>
            <a:spLocks noGrp="1"/>
          </p:cNvSpPr>
          <p:nvPr>
            <p:ph type="sldNum" sz="quarter" idx="12"/>
          </p:nvPr>
        </p:nvSpPr>
        <p:spPr/>
        <p:txBody>
          <a:bodyPr/>
          <a:lstStyle/>
          <a:p>
            <a:fld id="{D1DDEDF4-883C-4159-966D-7CEF8ED53DD3}" type="slidenum">
              <a:rPr lang="en-US" smtClean="0"/>
              <a:t>23</a:t>
            </a:fld>
            <a:endParaRPr lang="en-US"/>
          </a:p>
        </p:txBody>
      </p:sp>
      <p:sp>
        <p:nvSpPr>
          <p:cNvPr id="4" name="Title 3"/>
          <p:cNvSpPr>
            <a:spLocks noGrp="1"/>
          </p:cNvSpPr>
          <p:nvPr>
            <p:ph type="title"/>
          </p:nvPr>
        </p:nvSpPr>
        <p:spPr/>
        <p:txBody>
          <a:bodyPr/>
          <a:lstStyle/>
          <a:p>
            <a:r>
              <a:rPr lang="en-US" dirty="0"/>
              <a:t>What is Success?</a:t>
            </a:r>
          </a:p>
        </p:txBody>
      </p:sp>
      <p:sp>
        <p:nvSpPr>
          <p:cNvPr id="5" name="Content Placeholder 4"/>
          <p:cNvSpPr>
            <a:spLocks noGrp="1"/>
          </p:cNvSpPr>
          <p:nvPr>
            <p:ph sz="half" idx="1"/>
          </p:nvPr>
        </p:nvSpPr>
        <p:spPr>
          <a:xfrm>
            <a:off x="838200" y="1690688"/>
            <a:ext cx="5542722" cy="4486275"/>
          </a:xfrm>
        </p:spPr>
        <p:txBody>
          <a:bodyPr>
            <a:normAutofit fontScale="25000" lnSpcReduction="20000"/>
          </a:bodyPr>
          <a:lstStyle/>
          <a:p>
            <a:pPr marL="0" indent="0">
              <a:lnSpc>
                <a:spcPct val="120000"/>
              </a:lnSpc>
              <a:buNone/>
            </a:pPr>
            <a:r>
              <a:rPr lang="en-US" sz="9600" dirty="0">
                <a:solidFill>
                  <a:schemeClr val="tx1"/>
                </a:solidFill>
              </a:rPr>
              <a:t>Think of a couple things that you would not be successful at on your first try.</a:t>
            </a:r>
          </a:p>
          <a:p>
            <a:pPr marL="0" indent="0">
              <a:lnSpc>
                <a:spcPct val="120000"/>
              </a:lnSpc>
              <a:buNone/>
            </a:pPr>
            <a:r>
              <a:rPr lang="en-US" sz="9600" b="1" dirty="0">
                <a:solidFill>
                  <a:srgbClr val="520975"/>
                </a:solidFill>
              </a:rPr>
              <a:t>Success in employment is an ongoing process and will look different for everyone.</a:t>
            </a:r>
          </a:p>
          <a:p>
            <a:pPr>
              <a:lnSpc>
                <a:spcPct val="120000"/>
              </a:lnSpc>
            </a:pPr>
            <a:r>
              <a:rPr lang="en-US" sz="9600" dirty="0">
                <a:solidFill>
                  <a:schemeClr val="tx1"/>
                </a:solidFill>
              </a:rPr>
              <a:t>Hours worked</a:t>
            </a:r>
          </a:p>
          <a:p>
            <a:pPr>
              <a:lnSpc>
                <a:spcPct val="120000"/>
              </a:lnSpc>
            </a:pPr>
            <a:r>
              <a:rPr lang="en-US" sz="9600" dirty="0">
                <a:solidFill>
                  <a:schemeClr val="tx1"/>
                </a:solidFill>
              </a:rPr>
              <a:t>Tasks </a:t>
            </a:r>
          </a:p>
          <a:p>
            <a:pPr>
              <a:lnSpc>
                <a:spcPct val="120000"/>
              </a:lnSpc>
            </a:pPr>
            <a:r>
              <a:rPr lang="en-US" sz="9600" dirty="0">
                <a:solidFill>
                  <a:schemeClr val="tx1"/>
                </a:solidFill>
              </a:rPr>
              <a:t>Tolerance</a:t>
            </a:r>
          </a:p>
          <a:p>
            <a:pPr>
              <a:lnSpc>
                <a:spcPct val="120000"/>
              </a:lnSpc>
            </a:pPr>
            <a:r>
              <a:rPr lang="en-US" sz="9600" dirty="0">
                <a:solidFill>
                  <a:schemeClr val="tx1"/>
                </a:solidFill>
              </a:rPr>
              <a:t>Recognize and celebrate progress!!</a:t>
            </a:r>
          </a:p>
          <a:p>
            <a:pPr marL="0" indent="0">
              <a:lnSpc>
                <a:spcPct val="120000"/>
              </a:lnSpc>
              <a:buNone/>
            </a:pPr>
            <a:endParaRPr lang="en-US" dirty="0"/>
          </a:p>
        </p:txBody>
      </p:sp>
      <p:pic>
        <p:nvPicPr>
          <p:cNvPr id="3" name="Picture 2" descr="Marathon runners in the street " title="Marathon">
            <a:extLst>
              <a:ext uri="{FF2B5EF4-FFF2-40B4-BE49-F238E27FC236}">
                <a16:creationId xmlns:a16="http://schemas.microsoft.com/office/drawing/2014/main" id="{F2A9AAE2-ACCC-F248-999C-34D69D009F4E}"/>
              </a:ext>
            </a:extLst>
          </p:cNvPr>
          <p:cNvPicPr>
            <a:picLocks noChangeAspect="1"/>
          </p:cNvPicPr>
          <p:nvPr/>
        </p:nvPicPr>
        <p:blipFill rotWithShape="1">
          <a:blip r:embed="rId2">
            <a:extLst>
              <a:ext uri="{28A0092B-C50C-407E-A947-70E740481C1C}">
                <a14:useLocalDpi xmlns:a14="http://schemas.microsoft.com/office/drawing/2010/main" val="0"/>
              </a:ext>
            </a:extLst>
          </a:blip>
          <a:srcRect l="29806" t="9566" r="29962" b="7925"/>
          <a:stretch/>
        </p:blipFill>
        <p:spPr>
          <a:xfrm>
            <a:off x="7059707" y="1"/>
            <a:ext cx="5132294" cy="6858000"/>
          </a:xfrm>
          <a:prstGeom prst="rect">
            <a:avLst/>
          </a:prstGeom>
        </p:spPr>
      </p:pic>
    </p:spTree>
    <p:extLst>
      <p:ext uri="{BB962C8B-B14F-4D97-AF65-F5344CB8AC3E}">
        <p14:creationId xmlns:p14="http://schemas.microsoft.com/office/powerpoint/2010/main" val="24289485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03FF5A-A6CB-654E-B994-D1964713C408}"/>
              </a:ext>
            </a:extLst>
          </p:cNvPr>
          <p:cNvSpPr>
            <a:spLocks noGrp="1"/>
          </p:cNvSpPr>
          <p:nvPr>
            <p:ph type="sldNum" sz="quarter" idx="12"/>
          </p:nvPr>
        </p:nvSpPr>
        <p:spPr/>
        <p:txBody>
          <a:bodyPr/>
          <a:lstStyle/>
          <a:p>
            <a:fld id="{D1DDEDF4-883C-4159-966D-7CEF8ED53DD3}" type="slidenum">
              <a:rPr lang="en-US" smtClean="0"/>
              <a:t>24</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solidFill>
                  <a:srgbClr val="00795F"/>
                </a:solidFill>
              </a:rPr>
              <a:t>HELPFUL TOOL</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25625"/>
            <a:ext cx="5020733" cy="4351338"/>
          </a:xfrm>
        </p:spPr>
        <p:txBody>
          <a:bodyPr>
            <a:normAutofit/>
          </a:bodyPr>
          <a:lstStyle/>
          <a:p>
            <a:pPr marL="0" indent="0">
              <a:lnSpc>
                <a:spcPct val="100000"/>
              </a:lnSpc>
              <a:buNone/>
            </a:pPr>
            <a:r>
              <a:rPr lang="en-US" sz="4000" dirty="0">
                <a:solidFill>
                  <a:srgbClr val="00795F"/>
                </a:solidFill>
              </a:rPr>
              <a:t>Positive Personal Profile </a:t>
            </a:r>
          </a:p>
          <a:p>
            <a:pPr marL="0" indent="0">
              <a:lnSpc>
                <a:spcPct val="100000"/>
              </a:lnSpc>
              <a:buNone/>
            </a:pPr>
            <a:endParaRPr lang="en-US" sz="4000" dirty="0"/>
          </a:p>
          <a:p>
            <a:pPr marL="0" indent="0">
              <a:lnSpc>
                <a:spcPct val="100000"/>
              </a:lnSpc>
              <a:buNone/>
            </a:pPr>
            <a:r>
              <a:rPr lang="en-US" dirty="0">
                <a:solidFill>
                  <a:schemeClr val="tx1"/>
                </a:solidFill>
              </a:rPr>
              <a:t>Helps take inventory of all the things a person brings to employment. Focus on strengths and interests, </a:t>
            </a:r>
            <a:r>
              <a:rPr lang="en-US">
                <a:solidFill>
                  <a:schemeClr val="tx1"/>
                </a:solidFill>
              </a:rPr>
              <a:t>not deficits.  </a:t>
            </a:r>
            <a:endParaRPr lang="en-US" dirty="0">
              <a:solidFill>
                <a:schemeClr val="tx1"/>
              </a:solidFill>
            </a:endParaRPr>
          </a:p>
        </p:txBody>
      </p:sp>
      <p:pic>
        <p:nvPicPr>
          <p:cNvPr id="6" name="Picture 5">
            <a:extLst>
              <a:ext uri="{FF2B5EF4-FFF2-40B4-BE49-F238E27FC236}">
                <a16:creationId xmlns:a16="http://schemas.microsoft.com/office/drawing/2014/main" id="{7B96FFF7-B438-EA8F-42F4-37373FC65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65125"/>
            <a:ext cx="4176684" cy="5405120"/>
          </a:xfrm>
          <a:prstGeom prst="rect">
            <a:avLst/>
          </a:prstGeom>
          <a:ln>
            <a:solidFill>
              <a:schemeClr val="bg2">
                <a:lumMod val="75000"/>
              </a:schemeClr>
            </a:solidFill>
          </a:ln>
        </p:spPr>
      </p:pic>
    </p:spTree>
    <p:extLst>
      <p:ext uri="{BB962C8B-B14F-4D97-AF65-F5344CB8AC3E}">
        <p14:creationId xmlns:p14="http://schemas.microsoft.com/office/powerpoint/2010/main" val="29280351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26BD9B-EEB3-B647-80A0-E5572F3920F8}"/>
              </a:ext>
            </a:extLst>
          </p:cNvPr>
          <p:cNvSpPr>
            <a:spLocks noGrp="1"/>
          </p:cNvSpPr>
          <p:nvPr>
            <p:ph type="sldNum" sz="quarter" idx="12"/>
          </p:nvPr>
        </p:nvSpPr>
        <p:spPr/>
        <p:txBody>
          <a:bodyPr/>
          <a:lstStyle/>
          <a:p>
            <a:fld id="{D1DDEDF4-883C-4159-966D-7CEF8ED53DD3}" type="slidenum">
              <a:rPr lang="en-US" smtClean="0"/>
              <a:t>25</a:t>
            </a:fld>
            <a:endParaRPr lang="en-US"/>
          </a:p>
        </p:txBody>
      </p:sp>
      <p:sp>
        <p:nvSpPr>
          <p:cNvPr id="2" name="Title 1">
            <a:extLst>
              <a:ext uri="{FF2B5EF4-FFF2-40B4-BE49-F238E27FC236}">
                <a16:creationId xmlns:a16="http://schemas.microsoft.com/office/drawing/2014/main" id="{E2811F60-1271-5746-BC90-EDA0132B4D66}"/>
              </a:ext>
            </a:extLst>
          </p:cNvPr>
          <p:cNvSpPr>
            <a:spLocks noGrp="1"/>
          </p:cNvSpPr>
          <p:nvPr>
            <p:ph type="title"/>
          </p:nvPr>
        </p:nvSpPr>
        <p:spPr>
          <a:xfrm>
            <a:off x="838200" y="365125"/>
            <a:ext cx="5181600" cy="4823101"/>
          </a:xfrm>
        </p:spPr>
        <p:txBody>
          <a:bodyPr/>
          <a:lstStyle/>
          <a:p>
            <a:r>
              <a:rPr lang="en-US" dirty="0"/>
              <a:t>Building a Vision Statement </a:t>
            </a:r>
          </a:p>
        </p:txBody>
      </p:sp>
      <p:sp>
        <p:nvSpPr>
          <p:cNvPr id="3" name="Content Placeholder 2">
            <a:extLst>
              <a:ext uri="{FF2B5EF4-FFF2-40B4-BE49-F238E27FC236}">
                <a16:creationId xmlns:a16="http://schemas.microsoft.com/office/drawing/2014/main" id="{5D38B69B-35B2-CD43-9474-575BF0A75E54}"/>
              </a:ext>
            </a:extLst>
          </p:cNvPr>
          <p:cNvSpPr>
            <a:spLocks noGrp="1"/>
          </p:cNvSpPr>
          <p:nvPr>
            <p:ph sz="half" idx="1"/>
          </p:nvPr>
        </p:nvSpPr>
        <p:spPr>
          <a:xfrm>
            <a:off x="838200" y="3617843"/>
            <a:ext cx="5181600" cy="2559120"/>
          </a:xfrm>
        </p:spPr>
        <p:txBody>
          <a:bodyPr anchor="t">
            <a:normAutofit/>
          </a:bodyPr>
          <a:lstStyle/>
          <a:p>
            <a:pPr marL="0" indent="0">
              <a:buNone/>
            </a:pPr>
            <a:r>
              <a:rPr lang="en-US" sz="2000" i="1" dirty="0">
                <a:solidFill>
                  <a:srgbClr val="520975"/>
                </a:solidFill>
                <a:hlinkClick r:id="rId3">
                  <a:extLst>
                    <a:ext uri="{A12FA001-AC4F-418D-AE19-62706E023703}">
                      <ahyp:hlinkClr xmlns:ahyp="http://schemas.microsoft.com/office/drawing/2018/hyperlinkcolor" val="tx"/>
                    </a:ext>
                  </a:extLst>
                </a:hlinkClick>
              </a:rPr>
              <a:t>https://hdi.uky.edu/employment-checklists</a:t>
            </a:r>
            <a:endParaRPr lang="en-US" sz="2000" i="1" dirty="0">
              <a:solidFill>
                <a:srgbClr val="520975"/>
              </a:solidFill>
            </a:endParaRPr>
          </a:p>
          <a:p>
            <a:pPr marL="0" indent="0">
              <a:buNone/>
            </a:pPr>
            <a:endParaRPr lang="en-US" sz="2000" i="1" dirty="0"/>
          </a:p>
          <a:p>
            <a:pPr marL="0" indent="0">
              <a:buNone/>
            </a:pPr>
            <a:r>
              <a:rPr lang="en-US" sz="2000" i="1" dirty="0">
                <a:solidFill>
                  <a:schemeClr val="tx1"/>
                </a:solidFill>
              </a:rPr>
              <a:t>(Scroll down to “Vision Statement Template”)</a:t>
            </a:r>
          </a:p>
        </p:txBody>
      </p:sp>
      <p:pic>
        <p:nvPicPr>
          <p:cNvPr id="6" name="Content Placeholder 5" descr="Sample vision statement handout " title="Vision statement ">
            <a:extLst>
              <a:ext uri="{FF2B5EF4-FFF2-40B4-BE49-F238E27FC236}">
                <a16:creationId xmlns:a16="http://schemas.microsoft.com/office/drawing/2014/main" id="{A50502FA-6595-E347-A532-85F73348775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67364" y="0"/>
            <a:ext cx="5224636" cy="6761294"/>
          </a:xfrm>
          <a:prstGeom prst="rect">
            <a:avLst/>
          </a:prstGeom>
        </p:spPr>
      </p:pic>
    </p:spTree>
    <p:extLst>
      <p:ext uri="{BB962C8B-B14F-4D97-AF65-F5344CB8AC3E}">
        <p14:creationId xmlns:p14="http://schemas.microsoft.com/office/powerpoint/2010/main" val="91542864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FF6444-5961-1247-8E1F-C79A6EF9B3F7}"/>
              </a:ext>
            </a:extLst>
          </p:cNvPr>
          <p:cNvSpPr>
            <a:spLocks noGrp="1"/>
          </p:cNvSpPr>
          <p:nvPr>
            <p:ph type="sldNum" sz="quarter" idx="12"/>
          </p:nvPr>
        </p:nvSpPr>
        <p:spPr/>
        <p:txBody>
          <a:bodyPr/>
          <a:lstStyle/>
          <a:p>
            <a:fld id="{D1DDEDF4-883C-4159-966D-7CEF8ED53DD3}" type="slidenum">
              <a:rPr lang="en-US" smtClean="0"/>
              <a:t>26</a:t>
            </a:fld>
            <a:endParaRPr lang="en-US"/>
          </a:p>
        </p:txBody>
      </p:sp>
      <p:sp>
        <p:nvSpPr>
          <p:cNvPr id="2" name="Title 1"/>
          <p:cNvSpPr>
            <a:spLocks noGrp="1"/>
          </p:cNvSpPr>
          <p:nvPr>
            <p:ph type="title"/>
          </p:nvPr>
        </p:nvSpPr>
        <p:spPr/>
        <p:txBody>
          <a:bodyPr/>
          <a:lstStyle/>
          <a:p>
            <a:pPr algn="ctr"/>
            <a:r>
              <a:rPr lang="en-US" dirty="0"/>
              <a:t>Takeaways</a:t>
            </a:r>
          </a:p>
        </p:txBody>
      </p:sp>
      <p:sp>
        <p:nvSpPr>
          <p:cNvPr id="3" name="Content Placeholder 2"/>
          <p:cNvSpPr>
            <a:spLocks noGrp="1"/>
          </p:cNvSpPr>
          <p:nvPr>
            <p:ph idx="1"/>
          </p:nvPr>
        </p:nvSpPr>
        <p:spPr/>
        <p:txBody>
          <a:bodyPr>
            <a:normAutofit/>
          </a:bodyPr>
          <a:lstStyle/>
          <a:p>
            <a:pPr marL="514350" indent="-514350">
              <a:lnSpc>
                <a:spcPct val="100000"/>
              </a:lnSpc>
              <a:buAutoNum type="arabicPeriod"/>
            </a:pPr>
            <a:r>
              <a:rPr lang="en-US" sz="3200" dirty="0">
                <a:solidFill>
                  <a:schemeClr val="tx1"/>
                </a:solidFill>
              </a:rPr>
              <a:t>Everyone can work</a:t>
            </a:r>
          </a:p>
          <a:p>
            <a:pPr marL="514350" indent="-514350">
              <a:lnSpc>
                <a:spcPct val="100000"/>
              </a:lnSpc>
              <a:buAutoNum type="arabicPeriod"/>
            </a:pPr>
            <a:r>
              <a:rPr lang="en-US" sz="3200" dirty="0">
                <a:solidFill>
                  <a:schemeClr val="tx1"/>
                </a:solidFill>
              </a:rPr>
              <a:t>There are many benefits to employment</a:t>
            </a:r>
          </a:p>
          <a:p>
            <a:pPr marL="514350" indent="-514350">
              <a:lnSpc>
                <a:spcPct val="100000"/>
              </a:lnSpc>
              <a:buAutoNum type="arabicPeriod"/>
            </a:pPr>
            <a:r>
              <a:rPr lang="en-US" sz="3200" dirty="0">
                <a:solidFill>
                  <a:schemeClr val="tx1"/>
                </a:solidFill>
              </a:rPr>
              <a:t>Family expectations are influential </a:t>
            </a:r>
          </a:p>
          <a:p>
            <a:pPr marL="514350" indent="-514350">
              <a:lnSpc>
                <a:spcPct val="100000"/>
              </a:lnSpc>
              <a:buAutoNum type="arabicPeriod"/>
            </a:pPr>
            <a:r>
              <a:rPr lang="en-US" sz="3200" dirty="0">
                <a:solidFill>
                  <a:schemeClr val="tx1"/>
                </a:solidFill>
              </a:rPr>
              <a:t>Take a strengths-based approach to employment</a:t>
            </a:r>
          </a:p>
        </p:txBody>
      </p:sp>
    </p:spTree>
    <p:extLst>
      <p:ext uri="{BB962C8B-B14F-4D97-AF65-F5344CB8AC3E}">
        <p14:creationId xmlns:p14="http://schemas.microsoft.com/office/powerpoint/2010/main" val="77990698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05A06D-C8E7-85AF-6D63-DF005EBC3F48}"/>
              </a:ext>
            </a:extLst>
          </p:cNvPr>
          <p:cNvSpPr>
            <a:spLocks noGrp="1"/>
          </p:cNvSpPr>
          <p:nvPr>
            <p:ph type="title"/>
          </p:nvPr>
        </p:nvSpPr>
        <p:spPr/>
        <p:txBody>
          <a:bodyPr/>
          <a:lstStyle/>
          <a:p>
            <a:r>
              <a:rPr lang="en-US" dirty="0"/>
              <a:t>Imagine the Possibilities Modules</a:t>
            </a:r>
          </a:p>
        </p:txBody>
      </p:sp>
      <p:sp>
        <p:nvSpPr>
          <p:cNvPr id="7" name="Content Placeholder 6">
            <a:extLst>
              <a:ext uri="{FF2B5EF4-FFF2-40B4-BE49-F238E27FC236}">
                <a16:creationId xmlns:a16="http://schemas.microsoft.com/office/drawing/2014/main" id="{1ECE6BC4-769F-5921-F5AF-60FBF28057C7}"/>
              </a:ext>
            </a:extLst>
          </p:cNvPr>
          <p:cNvSpPr>
            <a:spLocks noGrp="1"/>
          </p:cNvSpPr>
          <p:nvPr>
            <p:ph idx="1"/>
          </p:nvPr>
        </p:nvSpPr>
        <p:spPr/>
        <p:txBody>
          <a:bodyPr/>
          <a:lstStyle/>
          <a:p>
            <a:pPr marL="0" indent="0">
              <a:buNone/>
            </a:pPr>
            <a:endParaRPr lang="en-US" dirty="0"/>
          </a:p>
          <a:p>
            <a:pPr marL="0" indent="0">
              <a:buNone/>
            </a:pPr>
            <a:r>
              <a:rPr lang="en-US" b="1" dirty="0">
                <a:solidFill>
                  <a:srgbClr val="520975"/>
                </a:solidFill>
              </a:rPr>
              <a:t>Module 1: </a:t>
            </a:r>
            <a:r>
              <a:rPr lang="en-US" dirty="0">
                <a:solidFill>
                  <a:schemeClr val="tx1"/>
                </a:solidFill>
              </a:rPr>
              <a:t>Setting a vision for a “good life” and examining expectations.</a:t>
            </a:r>
          </a:p>
          <a:p>
            <a:pPr marL="0" indent="0">
              <a:buNone/>
            </a:pPr>
            <a:endParaRPr lang="en-US" b="1" dirty="0">
              <a:solidFill>
                <a:schemeClr val="tx1"/>
              </a:solidFill>
            </a:endParaRPr>
          </a:p>
          <a:p>
            <a:pPr marL="0" indent="0">
              <a:buNone/>
            </a:pPr>
            <a:r>
              <a:rPr lang="en-US" b="1" dirty="0">
                <a:solidFill>
                  <a:srgbClr val="520975"/>
                </a:solidFill>
              </a:rPr>
              <a:t>Module 2: </a:t>
            </a:r>
            <a:r>
              <a:rPr lang="en-US" dirty="0">
                <a:solidFill>
                  <a:schemeClr val="tx1"/>
                </a:solidFill>
              </a:rPr>
              <a:t>Preparing youth and young adults for employment success.</a:t>
            </a:r>
          </a:p>
          <a:p>
            <a:pPr marL="0" indent="0">
              <a:buNone/>
            </a:pPr>
            <a:endParaRPr lang="en-US" b="1" dirty="0">
              <a:solidFill>
                <a:schemeClr val="tx1"/>
              </a:solidFill>
            </a:endParaRPr>
          </a:p>
          <a:p>
            <a:pPr marL="0" indent="0">
              <a:buNone/>
            </a:pPr>
            <a:r>
              <a:rPr lang="en-US" b="1" dirty="0">
                <a:solidFill>
                  <a:srgbClr val="520975"/>
                </a:solidFill>
              </a:rPr>
              <a:t>Module 3: </a:t>
            </a:r>
            <a:r>
              <a:rPr lang="en-US" dirty="0">
                <a:solidFill>
                  <a:schemeClr val="tx1"/>
                </a:solidFill>
              </a:rPr>
              <a:t>Empowering youth and young adults while addressing family concerns. </a:t>
            </a:r>
          </a:p>
        </p:txBody>
      </p:sp>
      <p:sp>
        <p:nvSpPr>
          <p:cNvPr id="5" name="Slide Number Placeholder 4">
            <a:extLst>
              <a:ext uri="{FF2B5EF4-FFF2-40B4-BE49-F238E27FC236}">
                <a16:creationId xmlns:a16="http://schemas.microsoft.com/office/drawing/2014/main" id="{B177AB56-3BD5-F92D-3C2A-037844FD3742}"/>
              </a:ext>
            </a:extLst>
          </p:cNvPr>
          <p:cNvSpPr>
            <a:spLocks noGrp="1"/>
          </p:cNvSpPr>
          <p:nvPr>
            <p:ph type="sldNum" sz="quarter" idx="12"/>
          </p:nvPr>
        </p:nvSpPr>
        <p:spPr/>
        <p:txBody>
          <a:bodyPr/>
          <a:lstStyle/>
          <a:p>
            <a:fld id="{D1DDEDF4-883C-4159-966D-7CEF8ED53DD3}" type="slidenum">
              <a:rPr lang="en-US" smtClean="0"/>
              <a:t>27</a:t>
            </a:fld>
            <a:endParaRPr lang="en-US"/>
          </a:p>
        </p:txBody>
      </p:sp>
    </p:spTree>
    <p:extLst>
      <p:ext uri="{BB962C8B-B14F-4D97-AF65-F5344CB8AC3E}">
        <p14:creationId xmlns:p14="http://schemas.microsoft.com/office/powerpoint/2010/main" val="3563644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31C486-B3CA-9644-ABD9-846ADFB3AC53}"/>
              </a:ext>
            </a:extLst>
          </p:cNvPr>
          <p:cNvSpPr>
            <a:spLocks noGrp="1"/>
          </p:cNvSpPr>
          <p:nvPr>
            <p:ph type="sldNum" sz="quarter" idx="12"/>
          </p:nvPr>
        </p:nvSpPr>
        <p:spPr/>
        <p:txBody>
          <a:bodyPr/>
          <a:lstStyle/>
          <a:p>
            <a:fld id="{D1DDEDF4-883C-4159-966D-7CEF8ED53DD3}" type="slidenum">
              <a:rPr lang="en-US" smtClean="0"/>
              <a:t>28</a:t>
            </a:fld>
            <a:endParaRPr lang="en-US"/>
          </a:p>
        </p:txBody>
      </p:sp>
      <p:sp>
        <p:nvSpPr>
          <p:cNvPr id="2" name="Title 1"/>
          <p:cNvSpPr>
            <a:spLocks noGrp="1"/>
          </p:cNvSpPr>
          <p:nvPr>
            <p:ph type="title"/>
          </p:nvPr>
        </p:nvSpPr>
        <p:spPr/>
        <p:txBody>
          <a:bodyPr/>
          <a:lstStyle/>
          <a:p>
            <a:pPr algn="ctr"/>
            <a:r>
              <a:rPr lang="en-US" dirty="0">
                <a:solidFill>
                  <a:srgbClr val="00795F"/>
                </a:solidFill>
              </a:rPr>
              <a:t>Questions</a:t>
            </a:r>
          </a:p>
        </p:txBody>
      </p:sp>
      <p:pic>
        <p:nvPicPr>
          <p:cNvPr id="7" name="Content Placeholder 6" descr="A drawing of questions marks in circles ">
            <a:extLst>
              <a:ext uri="{FF2B5EF4-FFF2-40B4-BE49-F238E27FC236}">
                <a16:creationId xmlns:a16="http://schemas.microsoft.com/office/drawing/2014/main" id="{60A6B738-4728-CE49-A41F-E998F6D4F1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469" t="8905" r="14469" b="7647"/>
          <a:stretch/>
        </p:blipFill>
        <p:spPr>
          <a:xfrm>
            <a:off x="2925418" y="1347673"/>
            <a:ext cx="6341164" cy="4964227"/>
          </a:xfrm>
        </p:spPr>
      </p:pic>
    </p:spTree>
    <p:extLst>
      <p:ext uri="{BB962C8B-B14F-4D97-AF65-F5344CB8AC3E}">
        <p14:creationId xmlns:p14="http://schemas.microsoft.com/office/powerpoint/2010/main" val="112896477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D26054-7065-E448-A472-EE6904C9B619}"/>
              </a:ext>
            </a:extLst>
          </p:cNvPr>
          <p:cNvSpPr>
            <a:spLocks noGrp="1"/>
          </p:cNvSpPr>
          <p:nvPr>
            <p:ph type="sldNum" sz="quarter" idx="12"/>
          </p:nvPr>
        </p:nvSpPr>
        <p:spPr/>
        <p:txBody>
          <a:bodyPr/>
          <a:lstStyle/>
          <a:p>
            <a:fld id="{D1DDEDF4-883C-4159-966D-7CEF8ED53DD3}" type="slidenum">
              <a:rPr lang="en-US" smtClean="0"/>
              <a:t>29</a:t>
            </a:fld>
            <a:endParaRPr lang="en-US"/>
          </a:p>
        </p:txBody>
      </p:sp>
      <p:sp>
        <p:nvSpPr>
          <p:cNvPr id="2" name="Title 1"/>
          <p:cNvSpPr>
            <a:spLocks noGrp="1"/>
          </p:cNvSpPr>
          <p:nvPr>
            <p:ph type="title"/>
          </p:nvPr>
        </p:nvSpPr>
        <p:spPr/>
        <p:txBody>
          <a:bodyPr/>
          <a:lstStyle/>
          <a:p>
            <a:pPr algn="ctr"/>
            <a:r>
              <a:rPr lang="en-US" dirty="0">
                <a:solidFill>
                  <a:srgbClr val="00795F"/>
                </a:solidFill>
              </a:rPr>
              <a:t>Contact Information</a:t>
            </a:r>
          </a:p>
        </p:txBody>
      </p:sp>
      <p:sp>
        <p:nvSpPr>
          <p:cNvPr id="5" name="Content Placeholder 4">
            <a:extLst>
              <a:ext uri="{FF2B5EF4-FFF2-40B4-BE49-F238E27FC236}">
                <a16:creationId xmlns:a16="http://schemas.microsoft.com/office/drawing/2014/main" id="{76C60742-BDCC-9845-BF21-F44CE2D80433}"/>
              </a:ext>
            </a:extLst>
          </p:cNvPr>
          <p:cNvSpPr>
            <a:spLocks noGrp="1"/>
          </p:cNvSpPr>
          <p:nvPr>
            <p:ph idx="1"/>
          </p:nvPr>
        </p:nvSpPr>
        <p:spPr/>
        <p:txBody>
          <a:bodyPr/>
          <a:lstStyle/>
          <a:p>
            <a:pPr>
              <a:lnSpc>
                <a:spcPct val="100000"/>
              </a:lnSpc>
            </a:pPr>
            <a:r>
              <a:rPr lang="en-US" dirty="0">
                <a:solidFill>
                  <a:schemeClr val="tx1"/>
                </a:solidFill>
              </a:rPr>
              <a:t>Presenters, add your contact information here so attendees can reach you with any questions.</a:t>
            </a:r>
          </a:p>
          <a:p>
            <a:endParaRPr lang="en-US" dirty="0"/>
          </a:p>
        </p:txBody>
      </p:sp>
    </p:spTree>
    <p:extLst>
      <p:ext uri="{BB962C8B-B14F-4D97-AF65-F5344CB8AC3E}">
        <p14:creationId xmlns:p14="http://schemas.microsoft.com/office/powerpoint/2010/main" val="233165491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9681" y="279401"/>
            <a:ext cx="4524587" cy="796664"/>
          </a:xfrm>
        </p:spPr>
        <p:txBody>
          <a:bodyPr>
            <a:normAutofit fontScale="90000"/>
          </a:bodyPr>
          <a:lstStyle/>
          <a:p>
            <a:pPr algn="ctr"/>
            <a:r>
              <a:rPr lang="en-US" altLang="en-US" b="1" dirty="0">
                <a:cs typeface="Arial" panose="020B0604020202020204" pitchFamily="34" charset="0"/>
              </a:rPr>
              <a:t> </a:t>
            </a:r>
            <a:r>
              <a:rPr lang="en-US" altLang="en-US" dirty="0">
                <a:latin typeface="Calisto MT" panose="02040603050505030304" pitchFamily="18" charset="0"/>
                <a:cs typeface="Arial" panose="020B0604020202020204" pitchFamily="34" charset="0"/>
              </a:rPr>
              <a:t>Sean Roy</a:t>
            </a:r>
            <a:br>
              <a:rPr lang="en-US" altLang="en-US" b="1" dirty="0">
                <a:cs typeface="Arial" panose="020B0604020202020204" pitchFamily="34" charset="0"/>
              </a:rPr>
            </a:br>
            <a:endParaRPr lang="en-US" dirty="0"/>
          </a:p>
        </p:txBody>
      </p:sp>
      <p:sp>
        <p:nvSpPr>
          <p:cNvPr id="16" name="Content Placeholder 2">
            <a:extLst>
              <a:ext uri="{FF2B5EF4-FFF2-40B4-BE49-F238E27FC236}">
                <a16:creationId xmlns:a16="http://schemas.microsoft.com/office/drawing/2014/main" id="{72C4605B-25F1-ED43-8A0D-D8F9E060C68D}"/>
              </a:ext>
            </a:extLst>
          </p:cNvPr>
          <p:cNvSpPr>
            <a:spLocks noGrp="1"/>
          </p:cNvSpPr>
          <p:nvPr>
            <p:ph idx="1"/>
          </p:nvPr>
        </p:nvSpPr>
        <p:spPr>
          <a:xfrm>
            <a:off x="6214006" y="463140"/>
            <a:ext cx="4214812" cy="5961849"/>
          </a:xfrm>
        </p:spPr>
        <p:txBody>
          <a:bodyPr>
            <a:noAutofit/>
          </a:bodyPr>
          <a:lstStyle/>
          <a:p>
            <a:pPr marL="129478" indent="-129478">
              <a:defRPr/>
            </a:pPr>
            <a:r>
              <a:rPr lang="en-US" altLang="en-US" sz="2000" dirty="0"/>
              <a:t>Sibling of a younger brother with intellectual disabilities</a:t>
            </a:r>
          </a:p>
          <a:p>
            <a:pPr marL="129478" indent="-129478">
              <a:defRPr/>
            </a:pPr>
            <a:r>
              <a:rPr lang="en-US" altLang="en-US" sz="2000" dirty="0"/>
              <a:t>Currently serving as the Chief Training and Innovation Officer for </a:t>
            </a:r>
            <a:r>
              <a:rPr lang="en-US" altLang="en-US" sz="2000" dirty="0" err="1"/>
              <a:t>TransCen</a:t>
            </a:r>
            <a:r>
              <a:rPr lang="en-US" altLang="en-US" sz="2000" dirty="0"/>
              <a:t> Inc. </a:t>
            </a:r>
          </a:p>
          <a:p>
            <a:pPr marL="129478" indent="-129478">
              <a:defRPr/>
            </a:pPr>
            <a:r>
              <a:rPr lang="en-US" altLang="en-US" sz="2000" dirty="0"/>
              <a:t>Formerly the Transition Projects Director for PACER Center, a national non-profit serving families</a:t>
            </a:r>
          </a:p>
          <a:p>
            <a:pPr marL="129478" indent="-129478">
              <a:defRPr/>
            </a:pPr>
            <a:r>
              <a:rPr lang="en-US" altLang="en-US" sz="2000" dirty="0"/>
              <a:t>National trainer on ACRE and a frequent speaker at disability employment and transition conferences</a:t>
            </a:r>
          </a:p>
          <a:p>
            <a:pPr marL="129478" indent="-129478">
              <a:defRPr/>
            </a:pPr>
            <a:r>
              <a:rPr lang="en-US" altLang="en-US" sz="2000" dirty="0"/>
              <a:t>Strong interest in employment, staff development, family engagement, and raising expectations</a:t>
            </a:r>
          </a:p>
        </p:txBody>
      </p:sp>
      <p:pic>
        <p:nvPicPr>
          <p:cNvPr id="6" name="Picture 5" descr="Presenter with brother outside an arena" title="Presenter with broth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076066"/>
            <a:ext cx="2946400" cy="2618044"/>
          </a:xfrm>
          <a:prstGeom prst="rect">
            <a:avLst/>
          </a:prstGeom>
        </p:spPr>
      </p:pic>
      <p:pic>
        <p:nvPicPr>
          <p:cNvPr id="7" name="Picture 6" descr="Presenter son and wife outside" title="Presenter famil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97183" y="1303793"/>
            <a:ext cx="3318328" cy="2488747"/>
          </a:xfrm>
          <a:prstGeom prst="rect">
            <a:avLst/>
          </a:prstGeom>
        </p:spPr>
      </p:pic>
      <p:pic>
        <p:nvPicPr>
          <p:cNvPr id="11" name="Picture 10" descr="Presenter's son driving" title="Presenter fami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13473" y="3300539"/>
            <a:ext cx="3033519" cy="3215380"/>
          </a:xfrm>
          <a:prstGeom prst="rect">
            <a:avLst/>
          </a:prstGeom>
        </p:spPr>
      </p:pic>
    </p:spTree>
    <p:extLst>
      <p:ext uri="{BB962C8B-B14F-4D97-AF65-F5344CB8AC3E}">
        <p14:creationId xmlns:p14="http://schemas.microsoft.com/office/powerpoint/2010/main" val="3382556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C8A1BA-9B20-8D47-A483-674672E1784E}"/>
              </a:ext>
            </a:extLst>
          </p:cNvPr>
          <p:cNvSpPr>
            <a:spLocks noGrp="1"/>
          </p:cNvSpPr>
          <p:nvPr>
            <p:ph type="sldNum" sz="quarter" idx="4"/>
          </p:nvPr>
        </p:nvSpPr>
        <p:spPr/>
        <p:txBody>
          <a:bodyPr/>
          <a:lstStyle/>
          <a:p>
            <a:fld id="{D1DDEDF4-883C-4159-966D-7CEF8ED53DD3}" type="slidenum">
              <a:rPr lang="en-US" smtClean="0"/>
              <a:pPr/>
              <a:t>30</a:t>
            </a:fld>
            <a:endParaRPr lang="en-US"/>
          </a:p>
        </p:txBody>
      </p:sp>
      <p:sp>
        <p:nvSpPr>
          <p:cNvPr id="2" name="Title 1"/>
          <p:cNvSpPr>
            <a:spLocks noGrp="1"/>
          </p:cNvSpPr>
          <p:nvPr>
            <p:ph type="ctrTitle"/>
          </p:nvPr>
        </p:nvSpPr>
        <p:spPr/>
        <p:txBody>
          <a:bodyPr>
            <a:noAutofit/>
          </a:bodyPr>
          <a:lstStyle/>
          <a:p>
            <a:r>
              <a:rPr lang="en-US" sz="4000" b="1" dirty="0"/>
              <a:t>Imagine the Possibilities: </a:t>
            </a:r>
            <a:br>
              <a:rPr lang="en-US" sz="4000" dirty="0"/>
            </a:br>
            <a:r>
              <a:rPr lang="en-US" sz="4000" dirty="0"/>
              <a:t>A Path to Employment Success</a:t>
            </a:r>
            <a:br>
              <a:rPr lang="en-US" sz="4000" dirty="0"/>
            </a:br>
            <a:br>
              <a:rPr lang="en-US" sz="4000" dirty="0"/>
            </a:br>
            <a:r>
              <a:rPr lang="en-US" sz="4000" dirty="0"/>
              <a:t>Module 2: Preparing for Employment Success</a:t>
            </a:r>
            <a:br>
              <a:rPr lang="en-US" sz="4000" dirty="0"/>
            </a:br>
            <a:endParaRPr lang="en-US" sz="4000" dirty="0"/>
          </a:p>
        </p:txBody>
      </p:sp>
      <p:sp>
        <p:nvSpPr>
          <p:cNvPr id="3" name="Subtitle 2"/>
          <p:cNvSpPr>
            <a:spLocks noGrp="1"/>
          </p:cNvSpPr>
          <p:nvPr>
            <p:ph type="subTitle" idx="1"/>
          </p:nvPr>
        </p:nvSpPr>
        <p:spPr/>
        <p:txBody>
          <a:bodyPr>
            <a:normAutofit fontScale="92500" lnSpcReduction="20000"/>
          </a:bodyPr>
          <a:lstStyle/>
          <a:p>
            <a:endParaRPr lang="en-US" dirty="0"/>
          </a:p>
          <a:p>
            <a:pPr>
              <a:lnSpc>
                <a:spcPct val="110000"/>
              </a:lnSpc>
            </a:pPr>
            <a:r>
              <a:rPr lang="en-US" dirty="0"/>
              <a:t>Presenters: add information such as presenter’s names, location, date or event. </a:t>
            </a:r>
          </a:p>
        </p:txBody>
      </p:sp>
    </p:spTree>
    <p:extLst>
      <p:ext uri="{BB962C8B-B14F-4D97-AF65-F5344CB8AC3E}">
        <p14:creationId xmlns:p14="http://schemas.microsoft.com/office/powerpoint/2010/main" val="420709795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6326A2-3A6A-9C48-8C36-25F1F4FB7314}"/>
              </a:ext>
            </a:extLst>
          </p:cNvPr>
          <p:cNvSpPr>
            <a:spLocks noGrp="1"/>
          </p:cNvSpPr>
          <p:nvPr>
            <p:ph type="sldNum" sz="quarter" idx="12"/>
          </p:nvPr>
        </p:nvSpPr>
        <p:spPr>
          <a:xfrm>
            <a:off x="4724400"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43A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DDEDF4-883C-4159-966D-7CEF8ED53DD3}" type="slidenum">
              <a:rPr lang="en-US" smtClean="0"/>
              <a:pPr/>
              <a:t>31</a:t>
            </a:fld>
            <a:endParaRPr lang="en-US"/>
          </a:p>
        </p:txBody>
      </p:sp>
      <p:sp>
        <p:nvSpPr>
          <p:cNvPr id="2" name="Title 1"/>
          <p:cNvSpPr>
            <a:spLocks noGrp="1"/>
          </p:cNvSpPr>
          <p:nvPr>
            <p:ph type="title"/>
          </p:nvPr>
        </p:nvSpPr>
        <p:spPr/>
        <p:txBody>
          <a:bodyPr/>
          <a:lstStyle/>
          <a:p>
            <a:pPr algn="ctr"/>
            <a:r>
              <a:rPr lang="en-US"/>
              <a:t>Module 2 </a:t>
            </a:r>
            <a:r>
              <a:rPr lang="en-US" dirty="0"/>
              <a:t>Agenda</a:t>
            </a:r>
          </a:p>
        </p:txBody>
      </p:sp>
      <p:sp>
        <p:nvSpPr>
          <p:cNvPr id="3" name="Content Placeholder 2"/>
          <p:cNvSpPr>
            <a:spLocks noGrp="1"/>
          </p:cNvSpPr>
          <p:nvPr>
            <p:ph idx="1"/>
          </p:nvPr>
        </p:nvSpPr>
        <p:spPr/>
        <p:txBody>
          <a:bodyPr>
            <a:normAutofit/>
          </a:bodyPr>
          <a:lstStyle/>
          <a:p>
            <a:r>
              <a:rPr lang="en-US" dirty="0"/>
              <a:t>The importance of a good job match</a:t>
            </a:r>
          </a:p>
          <a:p>
            <a:r>
              <a:rPr lang="en-US" dirty="0"/>
              <a:t>Work experiences are key</a:t>
            </a:r>
          </a:p>
          <a:p>
            <a:r>
              <a:rPr lang="en-US" dirty="0"/>
              <a:t>A brief look at Social Security benefits and employment</a:t>
            </a:r>
          </a:p>
          <a:p>
            <a:r>
              <a:rPr lang="en-US" dirty="0"/>
              <a:t>Exploring employment supports</a:t>
            </a:r>
          </a:p>
          <a:p>
            <a:r>
              <a:rPr lang="en-US" dirty="0"/>
              <a:t>Questions and connections</a:t>
            </a:r>
          </a:p>
          <a:p>
            <a:pPr marL="0" indent="0">
              <a:buNone/>
            </a:pPr>
            <a:r>
              <a:rPr lang="en-US" dirty="0"/>
              <a:t>               </a:t>
            </a:r>
          </a:p>
          <a:p>
            <a:pPr marL="0" indent="0" algn="ctr">
              <a:buNone/>
            </a:pPr>
            <a:r>
              <a:rPr lang="en-US" dirty="0"/>
              <a:t>Remember to use your worksheet as we move along    </a:t>
            </a:r>
          </a:p>
        </p:txBody>
      </p:sp>
      <p:sp>
        <p:nvSpPr>
          <p:cNvPr id="4" name="Explosion 1 3" descr="explosion icon " title="Explosion icon"/>
          <p:cNvSpPr/>
          <p:nvPr/>
        </p:nvSpPr>
        <p:spPr>
          <a:xfrm>
            <a:off x="683258" y="4580099"/>
            <a:ext cx="1092534" cy="934256"/>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5239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lnSpcReduction="10000"/>
          </a:bodyPr>
          <a:lstStyle/>
          <a:p>
            <a:pPr marL="0" indent="0" algn="ctr">
              <a:buNone/>
            </a:pPr>
            <a:r>
              <a:rPr lang="en-US" b="1" dirty="0">
                <a:solidFill>
                  <a:srgbClr val="520975"/>
                </a:solidFill>
              </a:rPr>
              <a:t>Beware of these habits:</a:t>
            </a:r>
          </a:p>
          <a:p>
            <a:pPr marL="0" indent="0">
              <a:buNone/>
            </a:pPr>
            <a:endParaRPr lang="en-US" dirty="0"/>
          </a:p>
          <a:p>
            <a:r>
              <a:rPr lang="en-US" dirty="0"/>
              <a:t>Picking jobs “nobody else wants”</a:t>
            </a:r>
          </a:p>
          <a:p>
            <a:r>
              <a:rPr lang="en-US" dirty="0"/>
              <a:t>Picking convenient options</a:t>
            </a:r>
          </a:p>
          <a:p>
            <a:r>
              <a:rPr lang="en-US" dirty="0"/>
              <a:t>Offer same work experience year after year</a:t>
            </a:r>
          </a:p>
          <a:p>
            <a:r>
              <a:rPr lang="en-US" dirty="0"/>
              <a:t>Exclude certain populations (those with more significant support needs)</a:t>
            </a:r>
          </a:p>
          <a:p>
            <a:pPr marL="0" indent="0">
              <a:buNone/>
            </a:pPr>
            <a:endParaRPr lang="en-US" b="1" dirty="0"/>
          </a:p>
          <a:p>
            <a:endParaRPr lang="en-US" b="1" dirty="0"/>
          </a:p>
          <a:p>
            <a:pPr marL="0" indent="0" algn="ctr">
              <a:buNone/>
            </a:pPr>
            <a:endParaRPr lang="en-US" dirty="0"/>
          </a:p>
        </p:txBody>
      </p:sp>
      <p:sp>
        <p:nvSpPr>
          <p:cNvPr id="6" name="Title 5"/>
          <p:cNvSpPr>
            <a:spLocks noGrp="1"/>
          </p:cNvSpPr>
          <p:nvPr>
            <p:ph type="title"/>
          </p:nvPr>
        </p:nvSpPr>
        <p:spPr/>
        <p:txBody>
          <a:bodyPr/>
          <a:lstStyle/>
          <a:p>
            <a:r>
              <a:rPr lang="en-US" dirty="0"/>
              <a:t>The Goal: A Good Job Match </a:t>
            </a:r>
          </a:p>
        </p:txBody>
      </p:sp>
      <p:sp>
        <p:nvSpPr>
          <p:cNvPr id="2" name="Slide Number Placeholder 1"/>
          <p:cNvSpPr>
            <a:spLocks noGrp="1"/>
          </p:cNvSpPr>
          <p:nvPr>
            <p:ph type="sldNum" sz="quarter" idx="4294967295"/>
          </p:nvPr>
        </p:nvSpPr>
        <p:spPr>
          <a:xfrm>
            <a:off x="0" y="6356350"/>
            <a:ext cx="2743200" cy="365125"/>
          </a:xfrm>
        </p:spPr>
        <p:txBody>
          <a:bodyPr/>
          <a:lstStyle/>
          <a:p>
            <a:fld id="{A2D20681-AC86-7B49-819F-B7126BFEEB91}" type="slidenum">
              <a:rPr lang="en-US" smtClean="0"/>
              <a:t>32</a:t>
            </a:fld>
            <a:endParaRPr lang="en-US"/>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84088" y="2123007"/>
            <a:ext cx="4450373" cy="2950791"/>
          </a:xfrm>
        </p:spPr>
      </p:pic>
    </p:spTree>
    <p:extLst>
      <p:ext uri="{BB962C8B-B14F-4D97-AF65-F5344CB8AC3E}">
        <p14:creationId xmlns:p14="http://schemas.microsoft.com/office/powerpoint/2010/main" val="2467574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Needs Skills</a:t>
            </a:r>
          </a:p>
        </p:txBody>
      </p:sp>
      <p:sp>
        <p:nvSpPr>
          <p:cNvPr id="3" name="Content Placeholder 2"/>
          <p:cNvSpPr>
            <a:spLocks noGrp="1"/>
          </p:cNvSpPr>
          <p:nvPr>
            <p:ph idx="1"/>
          </p:nvPr>
        </p:nvSpPr>
        <p:spPr/>
        <p:txBody>
          <a:bodyPr/>
          <a:lstStyle/>
          <a:p>
            <a:pPr marL="0" indent="0" algn="ctr">
              <a:buNone/>
            </a:pPr>
            <a:r>
              <a:rPr lang="en-US" sz="3200" b="1" dirty="0">
                <a:solidFill>
                  <a:srgbClr val="520975"/>
                </a:solidFill>
              </a:rPr>
              <a:t>“Teach real things.” </a:t>
            </a:r>
            <a:r>
              <a:rPr lang="en-US" sz="3200" dirty="0"/>
              <a:t>John Elder Robison</a:t>
            </a:r>
          </a:p>
          <a:p>
            <a:pPr marL="0" indent="0" algn="ctr">
              <a:buNone/>
            </a:pPr>
            <a:endParaRPr lang="en-US" dirty="0"/>
          </a:p>
          <a:p>
            <a:pPr marL="0" indent="0">
              <a:buNone/>
            </a:pPr>
            <a:endParaRPr lang="en-US" dirty="0"/>
          </a:p>
          <a:p>
            <a:pPr marL="0" indent="0" algn="ctr">
              <a:buNone/>
            </a:pPr>
            <a:r>
              <a:rPr lang="en-US" dirty="0"/>
              <a:t>        </a:t>
            </a:r>
          </a:p>
          <a:p>
            <a:pPr marL="0" indent="0">
              <a:buNone/>
            </a:pP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D1DDEDF4-883C-4159-966D-7CEF8ED53DD3}" type="slidenum">
              <a:rPr lang="en-US" smtClean="0"/>
              <a:t>33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546764"/>
            <a:ext cx="3395229" cy="2263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011" y="2625435"/>
            <a:ext cx="3634589" cy="2265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3424179"/>
            <a:ext cx="4276867" cy="2820253"/>
          </a:xfrm>
          <a:prstGeom prst="rect">
            <a:avLst/>
          </a:prstGeom>
        </p:spPr>
      </p:pic>
    </p:spTree>
    <p:extLst>
      <p:ext uri="{BB962C8B-B14F-4D97-AF65-F5344CB8AC3E}">
        <p14:creationId xmlns:p14="http://schemas.microsoft.com/office/powerpoint/2010/main" val="3009382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CD1DA6-EEF9-B34A-A70C-5B8EEFDF9ED5}"/>
              </a:ext>
            </a:extLst>
          </p:cNvPr>
          <p:cNvSpPr>
            <a:spLocks noGrp="1"/>
          </p:cNvSpPr>
          <p:nvPr>
            <p:ph type="sldNum" sz="quarter" idx="12"/>
          </p:nvPr>
        </p:nvSpPr>
        <p:spPr/>
        <p:txBody>
          <a:bodyPr/>
          <a:lstStyle/>
          <a:p>
            <a:fld id="{D1DDEDF4-883C-4159-966D-7CEF8ED53DD3}" type="slidenum">
              <a:rPr lang="en-US" smtClean="0"/>
              <a:t>34</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t>WORKSHEET QUESTION 2</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25625"/>
            <a:ext cx="5071533" cy="4351338"/>
          </a:xfrm>
        </p:spPr>
        <p:txBody>
          <a:bodyPr>
            <a:normAutofit/>
          </a:bodyPr>
          <a:lstStyle/>
          <a:p>
            <a:pPr marL="0" indent="0">
              <a:lnSpc>
                <a:spcPct val="100000"/>
              </a:lnSpc>
              <a:buNone/>
            </a:pPr>
            <a:r>
              <a:rPr lang="en-US" sz="4000" dirty="0"/>
              <a:t>What is your family member’s greatest skill or attribute?</a:t>
            </a:r>
          </a:p>
        </p:txBody>
      </p:sp>
      <p:pic>
        <p:nvPicPr>
          <p:cNvPr id="6" name="Picture 5">
            <a:extLst>
              <a:ext uri="{FF2B5EF4-FFF2-40B4-BE49-F238E27FC236}">
                <a16:creationId xmlns:a16="http://schemas.microsoft.com/office/drawing/2014/main" id="{DF6C00E4-C9BB-02D5-609B-AEA9E9337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9" y="180975"/>
            <a:ext cx="4512235" cy="5839362"/>
          </a:xfrm>
          <a:prstGeom prst="rect">
            <a:avLst/>
          </a:prstGeom>
          <a:ln>
            <a:solidFill>
              <a:schemeClr val="bg2">
                <a:lumMod val="90000"/>
              </a:schemeClr>
            </a:solidFill>
          </a:ln>
        </p:spPr>
      </p:pic>
    </p:spTree>
    <p:extLst>
      <p:ext uri="{BB962C8B-B14F-4D97-AF65-F5344CB8AC3E}">
        <p14:creationId xmlns:p14="http://schemas.microsoft.com/office/powerpoint/2010/main" val="89517479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D638E0-13A1-5444-A52B-E6DCB3E197BF}"/>
              </a:ext>
            </a:extLst>
          </p:cNvPr>
          <p:cNvSpPr>
            <a:spLocks noGrp="1"/>
          </p:cNvSpPr>
          <p:nvPr>
            <p:ph type="sldNum" sz="quarter" idx="12"/>
          </p:nvPr>
        </p:nvSpPr>
        <p:spPr/>
        <p:txBody>
          <a:bodyPr/>
          <a:lstStyle/>
          <a:p>
            <a:fld id="{D1DDEDF4-883C-4159-966D-7CEF8ED53DD3}" type="slidenum">
              <a:rPr lang="en-US" smtClean="0"/>
              <a:t>35</a:t>
            </a:fld>
            <a:endParaRPr lang="en-US"/>
          </a:p>
        </p:txBody>
      </p:sp>
      <p:sp>
        <p:nvSpPr>
          <p:cNvPr id="4" name="Title 3"/>
          <p:cNvSpPr>
            <a:spLocks noGrp="1"/>
          </p:cNvSpPr>
          <p:nvPr>
            <p:ph type="title"/>
          </p:nvPr>
        </p:nvSpPr>
        <p:spPr/>
        <p:txBody>
          <a:bodyPr/>
          <a:lstStyle/>
          <a:p>
            <a:pPr algn="ctr"/>
            <a:r>
              <a:rPr lang="en-US" dirty="0"/>
              <a:t>The Power of Work Experiences</a:t>
            </a:r>
          </a:p>
        </p:txBody>
      </p:sp>
      <p:sp>
        <p:nvSpPr>
          <p:cNvPr id="5" name="Content Placeholder 4"/>
          <p:cNvSpPr>
            <a:spLocks noGrp="1"/>
          </p:cNvSpPr>
          <p:nvPr>
            <p:ph idx="1"/>
          </p:nvPr>
        </p:nvSpPr>
        <p:spPr/>
        <p:txBody>
          <a:bodyPr>
            <a:normAutofit fontScale="92500" lnSpcReduction="20000"/>
          </a:bodyPr>
          <a:lstStyle/>
          <a:p>
            <a:pPr marL="0" indent="0" algn="ctr">
              <a:lnSpc>
                <a:spcPct val="110000"/>
              </a:lnSpc>
              <a:buNone/>
            </a:pPr>
            <a:r>
              <a:rPr lang="en-US" b="1" dirty="0">
                <a:solidFill>
                  <a:srgbClr val="520975"/>
                </a:solidFill>
              </a:rPr>
              <a:t>One of the best predictors of employment success for people with disabilities is having meaningful work experiences while in high school.</a:t>
            </a:r>
          </a:p>
          <a:p>
            <a:pPr>
              <a:lnSpc>
                <a:spcPct val="110000"/>
              </a:lnSpc>
            </a:pPr>
            <a:endParaRPr lang="en-US" dirty="0"/>
          </a:p>
          <a:p>
            <a:pPr>
              <a:lnSpc>
                <a:spcPct val="110000"/>
              </a:lnSpc>
            </a:pPr>
            <a:r>
              <a:rPr lang="en-US" dirty="0"/>
              <a:t>Informational interview</a:t>
            </a:r>
          </a:p>
          <a:p>
            <a:pPr>
              <a:lnSpc>
                <a:spcPct val="110000"/>
              </a:lnSpc>
            </a:pPr>
            <a:r>
              <a:rPr lang="en-US" dirty="0"/>
              <a:t>Job Shadowing</a:t>
            </a:r>
          </a:p>
          <a:p>
            <a:pPr>
              <a:lnSpc>
                <a:spcPct val="110000"/>
              </a:lnSpc>
            </a:pPr>
            <a:r>
              <a:rPr lang="en-US" dirty="0"/>
              <a:t>Volunteering</a:t>
            </a:r>
          </a:p>
          <a:p>
            <a:pPr>
              <a:lnSpc>
                <a:spcPct val="110000"/>
              </a:lnSpc>
            </a:pPr>
            <a:r>
              <a:rPr lang="en-US" dirty="0"/>
              <a:t>Internships</a:t>
            </a:r>
          </a:p>
          <a:p>
            <a:pPr>
              <a:lnSpc>
                <a:spcPct val="110000"/>
              </a:lnSpc>
            </a:pPr>
            <a:r>
              <a:rPr lang="en-US" dirty="0"/>
              <a:t>Paid entry-level job</a:t>
            </a:r>
          </a:p>
        </p:txBody>
      </p:sp>
    </p:spTree>
    <p:extLst>
      <p:ext uri="{BB962C8B-B14F-4D97-AF65-F5344CB8AC3E}">
        <p14:creationId xmlns:p14="http://schemas.microsoft.com/office/powerpoint/2010/main" val="75010401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C75AA4-28AB-284C-A7C3-3BB76815D3F3}"/>
              </a:ext>
            </a:extLst>
          </p:cNvPr>
          <p:cNvSpPr>
            <a:spLocks noGrp="1"/>
          </p:cNvSpPr>
          <p:nvPr>
            <p:ph type="sldNum" sz="quarter" idx="12"/>
          </p:nvPr>
        </p:nvSpPr>
        <p:spPr/>
        <p:txBody>
          <a:bodyPr/>
          <a:lstStyle/>
          <a:p>
            <a:fld id="{D1DDEDF4-883C-4159-966D-7CEF8ED53DD3}" type="slidenum">
              <a:rPr lang="en-US" smtClean="0"/>
              <a:t>36</a:t>
            </a:fld>
            <a:endParaRPr lang="en-US"/>
          </a:p>
        </p:txBody>
      </p:sp>
      <p:sp>
        <p:nvSpPr>
          <p:cNvPr id="2" name="Title 1"/>
          <p:cNvSpPr>
            <a:spLocks noGrp="1"/>
          </p:cNvSpPr>
          <p:nvPr>
            <p:ph type="title"/>
          </p:nvPr>
        </p:nvSpPr>
        <p:spPr/>
        <p:txBody>
          <a:bodyPr/>
          <a:lstStyle/>
          <a:p>
            <a:r>
              <a:rPr lang="en-US" dirty="0"/>
              <a:t>Using Your Networks</a:t>
            </a:r>
          </a:p>
        </p:txBody>
      </p:sp>
      <p:sp>
        <p:nvSpPr>
          <p:cNvPr id="4" name="Content Placeholder 3"/>
          <p:cNvSpPr>
            <a:spLocks noGrp="1"/>
          </p:cNvSpPr>
          <p:nvPr>
            <p:ph sz="half" idx="1"/>
          </p:nvPr>
        </p:nvSpPr>
        <p:spPr/>
        <p:txBody>
          <a:bodyPr>
            <a:normAutofit/>
          </a:bodyPr>
          <a:lstStyle/>
          <a:p>
            <a:pPr marL="0" indent="0">
              <a:buNone/>
            </a:pPr>
            <a:r>
              <a:rPr lang="en-US" sz="2400" b="1" dirty="0">
                <a:solidFill>
                  <a:srgbClr val="520975"/>
                </a:solidFill>
              </a:rPr>
              <a:t>Use the people you know to help find work experience opportunities.</a:t>
            </a:r>
          </a:p>
          <a:p>
            <a:endParaRPr lang="en-US" sz="2400" dirty="0"/>
          </a:p>
          <a:p>
            <a:r>
              <a:rPr lang="en-US" sz="2400" dirty="0"/>
              <a:t>Friends</a:t>
            </a:r>
          </a:p>
          <a:p>
            <a:r>
              <a:rPr lang="en-US" sz="2400" dirty="0"/>
              <a:t>Family</a:t>
            </a:r>
          </a:p>
          <a:p>
            <a:r>
              <a:rPr lang="en-US" sz="2400" dirty="0"/>
              <a:t>Places you do business</a:t>
            </a:r>
          </a:p>
          <a:p>
            <a:r>
              <a:rPr lang="en-US" sz="2400" dirty="0"/>
              <a:t>Neighbors</a:t>
            </a:r>
          </a:p>
          <a:p>
            <a:r>
              <a:rPr lang="en-US" sz="2400" dirty="0"/>
              <a:t>People you are in clubs with, worship with, or serve with</a:t>
            </a:r>
          </a:p>
        </p:txBody>
      </p:sp>
      <p:pic>
        <p:nvPicPr>
          <p:cNvPr id="8" name="Content Placeholder 7" descr="The word ME in the center, surrounded by the following words: Ex-colleagues, Ex-classmates and professors, Friends and social acquaintences, Family and relatives, Neighbors, Professional associations " title="Network ">
            <a:extLst>
              <a:ext uri="{FF2B5EF4-FFF2-40B4-BE49-F238E27FC236}">
                <a16:creationId xmlns:a16="http://schemas.microsoft.com/office/drawing/2014/main" id="{3836420E-638A-E542-99EB-1761F095853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17461" y="128814"/>
            <a:ext cx="6139745" cy="6183086"/>
          </a:xfrm>
        </p:spPr>
      </p:pic>
    </p:spTree>
    <p:extLst>
      <p:ext uri="{BB962C8B-B14F-4D97-AF65-F5344CB8AC3E}">
        <p14:creationId xmlns:p14="http://schemas.microsoft.com/office/powerpoint/2010/main" val="343526194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273356-CE57-9045-B875-B4D869E03E00}"/>
              </a:ext>
            </a:extLst>
          </p:cNvPr>
          <p:cNvSpPr>
            <a:spLocks noGrp="1"/>
          </p:cNvSpPr>
          <p:nvPr>
            <p:ph type="sldNum" sz="quarter" idx="12"/>
          </p:nvPr>
        </p:nvSpPr>
        <p:spPr/>
        <p:txBody>
          <a:bodyPr/>
          <a:lstStyle/>
          <a:p>
            <a:fld id="{D1DDEDF4-883C-4159-966D-7CEF8ED53DD3}" type="slidenum">
              <a:rPr lang="en-US" smtClean="0"/>
              <a:t>37</a:t>
            </a:fld>
            <a:endParaRPr lang="en-US"/>
          </a:p>
        </p:txBody>
      </p:sp>
      <p:sp>
        <p:nvSpPr>
          <p:cNvPr id="2" name="Title 1"/>
          <p:cNvSpPr>
            <a:spLocks noGrp="1"/>
          </p:cNvSpPr>
          <p:nvPr>
            <p:ph type="title"/>
          </p:nvPr>
        </p:nvSpPr>
        <p:spPr/>
        <p:txBody>
          <a:bodyPr/>
          <a:lstStyle/>
          <a:p>
            <a:pPr algn="ctr"/>
            <a:r>
              <a:rPr lang="en-US" dirty="0"/>
              <a:t>Building Responsibility</a:t>
            </a:r>
          </a:p>
        </p:txBody>
      </p:sp>
      <p:sp>
        <p:nvSpPr>
          <p:cNvPr id="3" name="Content Placeholder 2"/>
          <p:cNvSpPr>
            <a:spLocks noGrp="1"/>
          </p:cNvSpPr>
          <p:nvPr>
            <p:ph idx="1"/>
          </p:nvPr>
        </p:nvSpPr>
        <p:spPr/>
        <p:txBody>
          <a:bodyPr/>
          <a:lstStyle/>
          <a:p>
            <a:pPr marL="0" indent="0" algn="ctr">
              <a:lnSpc>
                <a:spcPct val="100000"/>
              </a:lnSpc>
              <a:buNone/>
            </a:pPr>
            <a:r>
              <a:rPr lang="en-US" b="1" dirty="0">
                <a:solidFill>
                  <a:srgbClr val="520975"/>
                </a:solidFill>
              </a:rPr>
              <a:t>Finding ways for young people to have responsibilities helps them be good employees.</a:t>
            </a:r>
          </a:p>
          <a:p>
            <a:pPr>
              <a:lnSpc>
                <a:spcPct val="100000"/>
              </a:lnSpc>
            </a:pPr>
            <a:endParaRPr lang="en-US" dirty="0"/>
          </a:p>
          <a:p>
            <a:pPr>
              <a:lnSpc>
                <a:spcPct val="100000"/>
              </a:lnSpc>
            </a:pPr>
            <a:r>
              <a:rPr lang="en-US" dirty="0"/>
              <a:t>Chores</a:t>
            </a:r>
          </a:p>
          <a:p>
            <a:pPr>
              <a:lnSpc>
                <a:spcPct val="100000"/>
              </a:lnSpc>
            </a:pPr>
            <a:r>
              <a:rPr lang="en-US" dirty="0"/>
              <a:t>School work</a:t>
            </a:r>
          </a:p>
          <a:p>
            <a:pPr>
              <a:lnSpc>
                <a:spcPct val="100000"/>
              </a:lnSpc>
            </a:pPr>
            <a:r>
              <a:rPr lang="en-US" dirty="0"/>
              <a:t>Soft Skills </a:t>
            </a:r>
          </a:p>
          <a:p>
            <a:pPr>
              <a:lnSpc>
                <a:spcPct val="100000"/>
              </a:lnSpc>
            </a:pPr>
            <a:r>
              <a:rPr lang="en-US" dirty="0"/>
              <a:t>It’s OK for young people to take risks and to experience failure. The goal is to have them give a good effort. </a:t>
            </a:r>
          </a:p>
        </p:txBody>
      </p:sp>
    </p:spTree>
    <p:extLst>
      <p:ext uri="{BB962C8B-B14F-4D97-AF65-F5344CB8AC3E}">
        <p14:creationId xmlns:p14="http://schemas.microsoft.com/office/powerpoint/2010/main" val="356098346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37AF70-562F-314A-8ECB-275307EE41FF}"/>
              </a:ext>
            </a:extLst>
          </p:cNvPr>
          <p:cNvSpPr>
            <a:spLocks noGrp="1"/>
          </p:cNvSpPr>
          <p:nvPr>
            <p:ph type="sldNum" sz="quarter" idx="12"/>
          </p:nvPr>
        </p:nvSpPr>
        <p:spPr/>
        <p:txBody>
          <a:bodyPr/>
          <a:lstStyle/>
          <a:p>
            <a:fld id="{D1DDEDF4-883C-4159-966D-7CEF8ED53DD3}" type="slidenum">
              <a:rPr lang="en-US" smtClean="0"/>
              <a:t>38</a:t>
            </a:fld>
            <a:endParaRPr lang="en-US"/>
          </a:p>
        </p:txBody>
      </p:sp>
      <p:sp>
        <p:nvSpPr>
          <p:cNvPr id="2" name="Title 1">
            <a:extLst>
              <a:ext uri="{FF2B5EF4-FFF2-40B4-BE49-F238E27FC236}">
                <a16:creationId xmlns:a16="http://schemas.microsoft.com/office/drawing/2014/main" id="{FCF75E37-0BED-BA45-808A-F86D814DB906}"/>
              </a:ext>
            </a:extLst>
          </p:cNvPr>
          <p:cNvSpPr>
            <a:spLocks noGrp="1"/>
          </p:cNvSpPr>
          <p:nvPr>
            <p:ph type="title"/>
          </p:nvPr>
        </p:nvSpPr>
        <p:spPr/>
        <p:txBody>
          <a:bodyPr/>
          <a:lstStyle/>
          <a:p>
            <a:pPr algn="ctr"/>
            <a:r>
              <a:rPr lang="en-US" dirty="0"/>
              <a:t>Getting Involved </a:t>
            </a:r>
          </a:p>
        </p:txBody>
      </p:sp>
      <p:pic>
        <p:nvPicPr>
          <p:cNvPr id="6" name="Content Placeholder 5" descr="Icon of 2 people planting a plant">
            <a:extLst>
              <a:ext uri="{FF2B5EF4-FFF2-40B4-BE49-F238E27FC236}">
                <a16:creationId xmlns:a16="http://schemas.microsoft.com/office/drawing/2014/main" id="{4D6785D6-F18E-CB40-9821-3C2599165C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3190" y="4537796"/>
            <a:ext cx="2149107" cy="1480496"/>
          </a:xfrm>
          <a:prstGeom prst="rect">
            <a:avLst/>
          </a:prstGeom>
        </p:spPr>
      </p:pic>
      <p:pic>
        <p:nvPicPr>
          <p:cNvPr id="7" name="Content Placeholder 4" descr="Icon of people singing ">
            <a:extLst>
              <a:ext uri="{FF2B5EF4-FFF2-40B4-BE49-F238E27FC236}">
                <a16:creationId xmlns:a16="http://schemas.microsoft.com/office/drawing/2014/main" id="{FAE3754C-46A5-874A-B5F9-8F51A515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894" y="2211493"/>
            <a:ext cx="1718367" cy="1718367"/>
          </a:xfrm>
          <a:prstGeom prst="rect">
            <a:avLst/>
          </a:prstGeom>
        </p:spPr>
      </p:pic>
      <p:pic>
        <p:nvPicPr>
          <p:cNvPr id="8" name="Picture 7" descr="Icon of a soccer ball and football ">
            <a:extLst>
              <a:ext uri="{FF2B5EF4-FFF2-40B4-BE49-F238E27FC236}">
                <a16:creationId xmlns:a16="http://schemas.microsoft.com/office/drawing/2014/main" id="{46528AA0-6FA7-F443-8A63-9CA7815B9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863" y="4683023"/>
            <a:ext cx="1190042" cy="1190042"/>
          </a:xfrm>
          <a:prstGeom prst="rect">
            <a:avLst/>
          </a:prstGeom>
        </p:spPr>
      </p:pic>
      <p:pic>
        <p:nvPicPr>
          <p:cNvPr id="13" name="Picture 12" descr="Icon of gaming controller ">
            <a:extLst>
              <a:ext uri="{FF2B5EF4-FFF2-40B4-BE49-F238E27FC236}">
                <a16:creationId xmlns:a16="http://schemas.microsoft.com/office/drawing/2014/main" id="{97C69CE3-1A8C-8C4C-AD6E-6540E87CA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383" y="2443203"/>
            <a:ext cx="1635233" cy="1254946"/>
          </a:xfrm>
          <a:prstGeom prst="rect">
            <a:avLst/>
          </a:prstGeom>
        </p:spPr>
      </p:pic>
      <p:pic>
        <p:nvPicPr>
          <p:cNvPr id="15" name="Picture 14" descr="Icon of drama masks ">
            <a:extLst>
              <a:ext uri="{FF2B5EF4-FFF2-40B4-BE49-F238E27FC236}">
                <a16:creationId xmlns:a16="http://schemas.microsoft.com/office/drawing/2014/main" id="{03B74332-35E4-9048-A064-F26333F163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9569" y="4537796"/>
            <a:ext cx="1716096" cy="1467714"/>
          </a:xfrm>
          <a:prstGeom prst="rect">
            <a:avLst/>
          </a:prstGeom>
        </p:spPr>
      </p:pic>
      <p:pic>
        <p:nvPicPr>
          <p:cNvPr id="11" name="Picture 10" descr="Icon of boyscout ">
            <a:extLst>
              <a:ext uri="{FF2B5EF4-FFF2-40B4-BE49-F238E27FC236}">
                <a16:creationId xmlns:a16="http://schemas.microsoft.com/office/drawing/2014/main" id="{58ED3F5C-592C-E94D-A68F-712AB85E75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3494" y="2383604"/>
            <a:ext cx="1483069" cy="1483069"/>
          </a:xfrm>
          <a:prstGeom prst="rect">
            <a:avLst/>
          </a:prstGeom>
          <a:ln>
            <a:noFill/>
          </a:ln>
        </p:spPr>
        <p:style>
          <a:lnRef idx="2">
            <a:schemeClr val="accent3"/>
          </a:lnRef>
          <a:fillRef idx="1">
            <a:schemeClr val="lt1"/>
          </a:fillRef>
          <a:effectRef idx="0">
            <a:schemeClr val="accent3"/>
          </a:effectRef>
          <a:fontRef idx="minor">
            <a:schemeClr val="dk1"/>
          </a:fontRef>
        </p:style>
      </p:pic>
      <p:pic>
        <p:nvPicPr>
          <p:cNvPr id="10" name="Content Placeholder 9" descr="Icon of a church ">
            <a:extLst>
              <a:ext uri="{FF2B5EF4-FFF2-40B4-BE49-F238E27FC236}">
                <a16:creationId xmlns:a16="http://schemas.microsoft.com/office/drawing/2014/main" id="{682DBE1C-544C-0246-B972-E60D60E7C834}"/>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9476563" y="4450665"/>
            <a:ext cx="1422400" cy="1422400"/>
          </a:xfrm>
          <a:prstGeom prst="rect">
            <a:avLst/>
          </a:prstGeom>
        </p:spPr>
      </p:pic>
    </p:spTree>
    <p:extLst>
      <p:ext uri="{BB962C8B-B14F-4D97-AF65-F5344CB8AC3E}">
        <p14:creationId xmlns:p14="http://schemas.microsoft.com/office/powerpoint/2010/main" val="410893988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B8F5D-BF8F-5C48-B0A3-5326DC62A3C0}"/>
              </a:ext>
            </a:extLst>
          </p:cNvPr>
          <p:cNvSpPr>
            <a:spLocks noGrp="1"/>
          </p:cNvSpPr>
          <p:nvPr>
            <p:ph type="sldNum" sz="quarter" idx="12"/>
          </p:nvPr>
        </p:nvSpPr>
        <p:spPr/>
        <p:txBody>
          <a:bodyPr/>
          <a:lstStyle/>
          <a:p>
            <a:fld id="{D1DDEDF4-883C-4159-966D-7CEF8ED53DD3}" type="slidenum">
              <a:rPr lang="en-US" smtClean="0"/>
              <a:t>39</a:t>
            </a:fld>
            <a:endParaRPr lang="en-US"/>
          </a:p>
        </p:txBody>
      </p:sp>
      <p:sp>
        <p:nvSpPr>
          <p:cNvPr id="2" name="Title 1"/>
          <p:cNvSpPr>
            <a:spLocks noGrp="1"/>
          </p:cNvSpPr>
          <p:nvPr>
            <p:ph type="title"/>
          </p:nvPr>
        </p:nvSpPr>
        <p:spPr/>
        <p:txBody>
          <a:bodyPr/>
          <a:lstStyle/>
          <a:p>
            <a:pPr algn="ctr"/>
            <a:r>
              <a:rPr lang="en-US" dirty="0"/>
              <a:t>School and Employment</a:t>
            </a:r>
          </a:p>
        </p:txBody>
      </p:sp>
      <p:sp>
        <p:nvSpPr>
          <p:cNvPr id="3" name="Content Placeholder 2"/>
          <p:cNvSpPr>
            <a:spLocks noGrp="1"/>
          </p:cNvSpPr>
          <p:nvPr>
            <p:ph idx="1"/>
          </p:nvPr>
        </p:nvSpPr>
        <p:spPr/>
        <p:txBody>
          <a:bodyPr>
            <a:normAutofit fontScale="70000" lnSpcReduction="20000"/>
          </a:bodyPr>
          <a:lstStyle/>
          <a:p>
            <a:pPr marL="0" indent="0" algn="ctr">
              <a:lnSpc>
                <a:spcPct val="120000"/>
              </a:lnSpc>
              <a:buNone/>
            </a:pPr>
            <a:r>
              <a:rPr lang="en-US" sz="4000" b="1" dirty="0">
                <a:solidFill>
                  <a:srgbClr val="520975"/>
                </a:solidFill>
              </a:rPr>
              <a:t>The high school and transition years are the perfect time to focus school programs on preparing for employment.</a:t>
            </a:r>
          </a:p>
          <a:p>
            <a:pPr marL="0" indent="0" algn="ctr">
              <a:lnSpc>
                <a:spcPct val="120000"/>
              </a:lnSpc>
              <a:buNone/>
            </a:pPr>
            <a:endParaRPr lang="en-US" b="1" dirty="0">
              <a:solidFill>
                <a:srgbClr val="883D38"/>
              </a:solidFill>
            </a:endParaRPr>
          </a:p>
          <a:p>
            <a:pPr>
              <a:lnSpc>
                <a:spcPct val="120000"/>
              </a:lnSpc>
            </a:pPr>
            <a:r>
              <a:rPr lang="en-US" dirty="0"/>
              <a:t>Are skills needed for work included as goals in the IEP?</a:t>
            </a:r>
          </a:p>
          <a:p>
            <a:pPr>
              <a:lnSpc>
                <a:spcPct val="120000"/>
              </a:lnSpc>
            </a:pPr>
            <a:r>
              <a:rPr lang="en-US" dirty="0"/>
              <a:t>Career exploration</a:t>
            </a:r>
          </a:p>
          <a:p>
            <a:pPr>
              <a:lnSpc>
                <a:spcPct val="120000"/>
              </a:lnSpc>
            </a:pPr>
            <a:r>
              <a:rPr lang="en-US" dirty="0"/>
              <a:t>Functional skills and soft skills</a:t>
            </a:r>
          </a:p>
          <a:p>
            <a:pPr>
              <a:lnSpc>
                <a:spcPct val="120000"/>
              </a:lnSpc>
            </a:pPr>
            <a:r>
              <a:rPr lang="en-US" dirty="0"/>
              <a:t>Work experiences</a:t>
            </a:r>
          </a:p>
          <a:p>
            <a:pPr marL="0" indent="0">
              <a:lnSpc>
                <a:spcPct val="120000"/>
              </a:lnSpc>
              <a:buNone/>
            </a:pPr>
            <a:endParaRPr lang="en-US" dirty="0"/>
          </a:p>
          <a:p>
            <a:pPr marL="0" indent="0">
              <a:lnSpc>
                <a:spcPct val="120000"/>
              </a:lnSpc>
              <a:buNone/>
            </a:pPr>
            <a:r>
              <a:rPr lang="en-US" sz="2300" i="1" dirty="0"/>
              <a:t>Quick Tip: Parent advocates can help coach you on asking for employment-focused activities in the IEP. </a:t>
            </a:r>
          </a:p>
        </p:txBody>
      </p:sp>
    </p:spTree>
    <p:extLst>
      <p:ext uri="{BB962C8B-B14F-4D97-AF65-F5344CB8AC3E}">
        <p14:creationId xmlns:p14="http://schemas.microsoft.com/office/powerpoint/2010/main" val="398163714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D167546-2123-A1F8-8875-54F7D380551B}"/>
              </a:ext>
            </a:extLst>
          </p:cNvPr>
          <p:cNvSpPr>
            <a:spLocks noGrp="1"/>
          </p:cNvSpPr>
          <p:nvPr>
            <p:ph type="title"/>
          </p:nvPr>
        </p:nvSpPr>
        <p:spPr>
          <a:xfrm>
            <a:off x="6367461" y="728664"/>
            <a:ext cx="4984813" cy="1100136"/>
          </a:xfrm>
          <a:noFill/>
        </p:spPr>
        <p:txBody>
          <a:bodyPr vert="horz" lIns="91440" tIns="45720" rIns="91440" bIns="45720" rtlCol="0" anchor="b">
            <a:normAutofit/>
          </a:bodyPr>
          <a:lstStyle/>
          <a:p>
            <a:r>
              <a:rPr lang="en-US" sz="5200" dirty="0">
                <a:solidFill>
                  <a:schemeClr val="tx1"/>
                </a:solidFill>
                <a:latin typeface="+mj-lt"/>
                <a:cs typeface="+mj-cs"/>
              </a:rPr>
              <a:t>The Goal</a:t>
            </a:r>
          </a:p>
        </p:txBody>
      </p:sp>
      <p:sp>
        <p:nvSpPr>
          <p:cNvPr id="7" name="Content Placeholder 6">
            <a:extLst>
              <a:ext uri="{FF2B5EF4-FFF2-40B4-BE49-F238E27FC236}">
                <a16:creationId xmlns:a16="http://schemas.microsoft.com/office/drawing/2014/main" id="{1AB87642-0F8F-2A86-1F2A-31673EE8F9B1}"/>
              </a:ext>
            </a:extLst>
          </p:cNvPr>
          <p:cNvSpPr>
            <a:spLocks noGrp="1"/>
          </p:cNvSpPr>
          <p:nvPr>
            <p:ph sz="half" idx="1"/>
          </p:nvPr>
        </p:nvSpPr>
        <p:spPr>
          <a:xfrm>
            <a:off x="6367461" y="2254685"/>
            <a:ext cx="4984813" cy="3874649"/>
          </a:xfrm>
          <a:noFill/>
        </p:spPr>
        <p:txBody>
          <a:bodyPr vert="horz" lIns="91440" tIns="45720" rIns="91440" bIns="45720" rtlCol="0">
            <a:normAutofit/>
          </a:bodyPr>
          <a:lstStyle/>
          <a:p>
            <a:pPr marL="0" indent="0">
              <a:buNone/>
            </a:pPr>
            <a:r>
              <a:rPr lang="en-US" sz="3200" dirty="0">
                <a:solidFill>
                  <a:schemeClr val="tx1"/>
                </a:solidFill>
                <a:latin typeface="+mn-lt"/>
                <a:cs typeface="+mn-cs"/>
              </a:rPr>
              <a:t>To give families positive messages about employment and to offer strategies and tools so they may advocate for a strengths-based approach to employment planning.  </a:t>
            </a:r>
          </a:p>
        </p:txBody>
      </p:sp>
      <p:pic>
        <p:nvPicPr>
          <p:cNvPr id="10" name="Content Placeholder 9" descr="A person holding a sign with a child&#10;&#10;Description automatically generated">
            <a:extLst>
              <a:ext uri="{FF2B5EF4-FFF2-40B4-BE49-F238E27FC236}">
                <a16:creationId xmlns:a16="http://schemas.microsoft.com/office/drawing/2014/main" id="{17E45DA3-FC67-41B0-087B-90D20CAFB52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4352" b="-2"/>
          <a:stretch/>
        </p:blipFill>
        <p:spPr>
          <a:xfrm rot="5400000">
            <a:off x="-426243" y="426244"/>
            <a:ext cx="6858000" cy="6005512"/>
          </a:xfrm>
          <a:prstGeom prst="rect">
            <a:avLst/>
          </a:prstGeom>
        </p:spPr>
      </p:pic>
      <p:sp>
        <p:nvSpPr>
          <p:cNvPr id="5" name="Slide Number Placeholder 4">
            <a:extLst>
              <a:ext uri="{FF2B5EF4-FFF2-40B4-BE49-F238E27FC236}">
                <a16:creationId xmlns:a16="http://schemas.microsoft.com/office/drawing/2014/main" id="{D9E546B8-4EE3-B00E-9D26-93D3CDD09902}"/>
              </a:ext>
            </a:extLst>
          </p:cNvPr>
          <p:cNvSpPr>
            <a:spLocks noGrp="1"/>
          </p:cNvSpPr>
          <p:nvPr>
            <p:ph type="sldNum" sz="quarter" idx="12"/>
          </p:nvPr>
        </p:nvSpPr>
        <p:spPr>
          <a:xfrm>
            <a:off x="10186908" y="6356350"/>
            <a:ext cx="1166892" cy="365125"/>
          </a:xfrm>
        </p:spPr>
        <p:txBody>
          <a:bodyPr vert="horz" lIns="91440" tIns="45720" rIns="91440" bIns="45720" rtlCol="0" anchor="ctr">
            <a:normAutofit/>
          </a:bodyPr>
          <a:lstStyle/>
          <a:p>
            <a:pPr algn="r">
              <a:spcAft>
                <a:spcPts val="600"/>
              </a:spcAft>
              <a:defRPr/>
            </a:pPr>
            <a:fld id="{D1DDEDF4-883C-4159-966D-7CEF8ED53DD3}" type="slidenum">
              <a:rPr lang="en-US" smtClean="0">
                <a:solidFill>
                  <a:prstClr val="black">
                    <a:tint val="75000"/>
                  </a:prstClr>
                </a:solidFill>
                <a:latin typeface="Calibri" panose="020F0502020204030204"/>
                <a:cs typeface="+mn-cs"/>
              </a:rPr>
              <a:pPr algn="r">
                <a:spcAft>
                  <a:spcPts val="600"/>
                </a:spcAft>
                <a:defRPr/>
              </a:pPr>
              <a:t>4</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168577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C2CFEF-A5D9-6C41-AC61-E27EE896BA16}"/>
              </a:ext>
            </a:extLst>
          </p:cNvPr>
          <p:cNvSpPr>
            <a:spLocks noGrp="1"/>
          </p:cNvSpPr>
          <p:nvPr>
            <p:ph type="sldNum" sz="quarter" idx="12"/>
          </p:nvPr>
        </p:nvSpPr>
        <p:spPr/>
        <p:txBody>
          <a:bodyPr/>
          <a:lstStyle/>
          <a:p>
            <a:fld id="{D1DDEDF4-883C-4159-966D-7CEF8ED53DD3}" type="slidenum">
              <a:rPr lang="en-US" smtClean="0"/>
              <a:t>40</a:t>
            </a:fld>
            <a:endParaRPr lang="en-US"/>
          </a:p>
        </p:txBody>
      </p:sp>
      <p:sp>
        <p:nvSpPr>
          <p:cNvPr id="2" name="Title 1"/>
          <p:cNvSpPr>
            <a:spLocks noGrp="1"/>
          </p:cNvSpPr>
          <p:nvPr>
            <p:ph type="title"/>
          </p:nvPr>
        </p:nvSpPr>
        <p:spPr/>
        <p:txBody>
          <a:bodyPr/>
          <a:lstStyle/>
          <a:p>
            <a:pPr algn="ctr"/>
            <a:r>
              <a:rPr lang="en-US" dirty="0"/>
              <a:t>Myths about Employment</a:t>
            </a:r>
          </a:p>
        </p:txBody>
      </p:sp>
      <p:sp>
        <p:nvSpPr>
          <p:cNvPr id="3" name="Content Placeholder 2"/>
          <p:cNvSpPr>
            <a:spLocks noGrp="1"/>
          </p:cNvSpPr>
          <p:nvPr>
            <p:ph idx="1"/>
          </p:nvPr>
        </p:nvSpPr>
        <p:spPr/>
        <p:txBody>
          <a:bodyPr>
            <a:normAutofit fontScale="85000" lnSpcReduction="20000"/>
          </a:bodyPr>
          <a:lstStyle/>
          <a:p>
            <a:pPr marL="0" indent="0" algn="ctr">
              <a:lnSpc>
                <a:spcPct val="120000"/>
              </a:lnSpc>
              <a:buNone/>
            </a:pPr>
            <a:r>
              <a:rPr lang="en-US" sz="3300" b="1" dirty="0">
                <a:solidFill>
                  <a:srgbClr val="520975"/>
                </a:solidFill>
              </a:rPr>
              <a:t>Misinformation and misunderstanding can hold us back from considering employment.</a:t>
            </a:r>
          </a:p>
          <a:p>
            <a:pPr>
              <a:lnSpc>
                <a:spcPct val="120000"/>
              </a:lnSpc>
            </a:pPr>
            <a:endParaRPr lang="en-US" dirty="0"/>
          </a:p>
          <a:p>
            <a:pPr>
              <a:lnSpc>
                <a:spcPct val="120000"/>
              </a:lnSpc>
            </a:pPr>
            <a:r>
              <a:rPr lang="en-US" dirty="0"/>
              <a:t>People with disabilities don’t work fast enough (MYTH)</a:t>
            </a:r>
          </a:p>
          <a:p>
            <a:pPr>
              <a:lnSpc>
                <a:spcPct val="120000"/>
              </a:lnSpc>
            </a:pPr>
            <a:r>
              <a:rPr lang="en-US" dirty="0"/>
              <a:t>Employees with disabilities won’t be accepted by co-workers (MYTH)</a:t>
            </a:r>
          </a:p>
          <a:p>
            <a:pPr>
              <a:lnSpc>
                <a:spcPct val="120000"/>
              </a:lnSpc>
            </a:pPr>
            <a:r>
              <a:rPr lang="en-US" dirty="0"/>
              <a:t>Sheltered work is safer than community jobs (MYTH)</a:t>
            </a:r>
          </a:p>
          <a:p>
            <a:pPr>
              <a:lnSpc>
                <a:spcPct val="120000"/>
              </a:lnSpc>
            </a:pPr>
            <a:r>
              <a:rPr lang="en-US" dirty="0"/>
              <a:t>People who leave workshops lose their friends (MYTH)</a:t>
            </a:r>
          </a:p>
          <a:p>
            <a:pPr>
              <a:lnSpc>
                <a:spcPct val="120000"/>
              </a:lnSpc>
            </a:pPr>
            <a:r>
              <a:rPr lang="en-US" dirty="0"/>
              <a:t>People with significant disabilities don’t need to work (MYTH)</a:t>
            </a:r>
          </a:p>
          <a:p>
            <a:pPr marL="0" indent="0" algn="ctr">
              <a:lnSpc>
                <a:spcPct val="120000"/>
              </a:lnSpc>
              <a:buNone/>
            </a:pPr>
            <a:r>
              <a:rPr lang="en-US" sz="1600" i="1" dirty="0"/>
              <a:t>Don Lavin – Strengths at Work</a:t>
            </a:r>
          </a:p>
        </p:txBody>
      </p:sp>
    </p:spTree>
    <p:extLst>
      <p:ext uri="{BB962C8B-B14F-4D97-AF65-F5344CB8AC3E}">
        <p14:creationId xmlns:p14="http://schemas.microsoft.com/office/powerpoint/2010/main" val="161172639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83C09C-0C2E-BF4A-9498-66679D925E10}"/>
              </a:ext>
            </a:extLst>
          </p:cNvPr>
          <p:cNvSpPr>
            <a:spLocks noGrp="1"/>
          </p:cNvSpPr>
          <p:nvPr>
            <p:ph type="sldNum" sz="quarter" idx="12"/>
          </p:nvPr>
        </p:nvSpPr>
        <p:spPr/>
        <p:txBody>
          <a:bodyPr/>
          <a:lstStyle/>
          <a:p>
            <a:fld id="{D1DDEDF4-883C-4159-966D-7CEF8ED53DD3}" type="slidenum">
              <a:rPr lang="en-US" smtClean="0"/>
              <a:t>41</a:t>
            </a:fld>
            <a:endParaRPr lang="en-US"/>
          </a:p>
        </p:txBody>
      </p:sp>
      <p:sp>
        <p:nvSpPr>
          <p:cNvPr id="2" name="Title 1">
            <a:extLst>
              <a:ext uri="{FF2B5EF4-FFF2-40B4-BE49-F238E27FC236}">
                <a16:creationId xmlns:a16="http://schemas.microsoft.com/office/drawing/2014/main" id="{65B1140C-B5FE-AE4D-8CCC-1D2C03BF012D}"/>
              </a:ext>
            </a:extLst>
          </p:cNvPr>
          <p:cNvSpPr>
            <a:spLocks noGrp="1"/>
          </p:cNvSpPr>
          <p:nvPr>
            <p:ph type="title"/>
          </p:nvPr>
        </p:nvSpPr>
        <p:spPr/>
        <p:txBody>
          <a:bodyPr>
            <a:noAutofit/>
          </a:bodyPr>
          <a:lstStyle/>
          <a:p>
            <a:pPr algn="ctr"/>
            <a:r>
              <a:rPr lang="en-US" sz="3600" dirty="0"/>
              <a:t>Social Security Benefits: Myths and Resources</a:t>
            </a:r>
          </a:p>
        </p:txBody>
      </p:sp>
      <p:sp>
        <p:nvSpPr>
          <p:cNvPr id="3" name="Content Placeholder 2">
            <a:extLst>
              <a:ext uri="{FF2B5EF4-FFF2-40B4-BE49-F238E27FC236}">
                <a16:creationId xmlns:a16="http://schemas.microsoft.com/office/drawing/2014/main" id="{BAAA4AFC-6AE1-FF42-9AE0-AF5B9AA2BC44}"/>
              </a:ext>
            </a:extLst>
          </p:cNvPr>
          <p:cNvSpPr>
            <a:spLocks noGrp="1"/>
          </p:cNvSpPr>
          <p:nvPr>
            <p:ph sz="half" idx="1"/>
          </p:nvPr>
        </p:nvSpPr>
        <p:spPr>
          <a:xfrm>
            <a:off x="838199" y="1690688"/>
            <a:ext cx="4919133" cy="4486275"/>
          </a:xfrm>
        </p:spPr>
        <p:txBody>
          <a:bodyPr>
            <a:normAutofit fontScale="92500" lnSpcReduction="10000"/>
          </a:bodyPr>
          <a:lstStyle/>
          <a:p>
            <a:pPr marL="0" indent="0" algn="ctr">
              <a:lnSpc>
                <a:spcPct val="120000"/>
              </a:lnSpc>
              <a:buNone/>
            </a:pPr>
            <a:r>
              <a:rPr lang="en-US" b="1" dirty="0">
                <a:solidFill>
                  <a:srgbClr val="520975"/>
                </a:solidFill>
              </a:rPr>
              <a:t>MYTHS</a:t>
            </a:r>
          </a:p>
          <a:p>
            <a:pPr>
              <a:lnSpc>
                <a:spcPct val="120000"/>
              </a:lnSpc>
            </a:pPr>
            <a:r>
              <a:rPr lang="en-US" dirty="0"/>
              <a:t>Getting students on SSI will take care of everything</a:t>
            </a:r>
          </a:p>
          <a:p>
            <a:pPr>
              <a:lnSpc>
                <a:spcPct val="120000"/>
              </a:lnSpc>
            </a:pPr>
            <a:r>
              <a:rPr lang="en-US" dirty="0"/>
              <a:t>People who choose work will lose disability and healthcare benefits</a:t>
            </a:r>
          </a:p>
          <a:p>
            <a:pPr>
              <a:lnSpc>
                <a:spcPct val="120000"/>
              </a:lnSpc>
            </a:pPr>
            <a:r>
              <a:rPr lang="en-US" dirty="0"/>
              <a:t>People can live independently in the community on what SSI provides</a:t>
            </a:r>
          </a:p>
          <a:p>
            <a:pPr marL="0" indent="0">
              <a:lnSpc>
                <a:spcPct val="120000"/>
              </a:lnSpc>
              <a:buNone/>
            </a:pPr>
            <a:endParaRPr lang="en-US" dirty="0"/>
          </a:p>
        </p:txBody>
      </p:sp>
      <p:sp>
        <p:nvSpPr>
          <p:cNvPr id="8" name="Content Placeholder 7"/>
          <p:cNvSpPr>
            <a:spLocks noGrp="1"/>
          </p:cNvSpPr>
          <p:nvPr>
            <p:ph sz="half" idx="2"/>
          </p:nvPr>
        </p:nvSpPr>
        <p:spPr>
          <a:xfrm>
            <a:off x="6328833" y="1690689"/>
            <a:ext cx="5181600" cy="4693232"/>
          </a:xfrm>
        </p:spPr>
        <p:txBody>
          <a:bodyPr>
            <a:normAutofit fontScale="92500" lnSpcReduction="10000"/>
          </a:bodyPr>
          <a:lstStyle/>
          <a:p>
            <a:pPr marL="0" indent="0" algn="ctr">
              <a:buNone/>
            </a:pPr>
            <a:r>
              <a:rPr lang="en-US" b="1" dirty="0">
                <a:solidFill>
                  <a:srgbClr val="520975"/>
                </a:solidFill>
              </a:rPr>
              <a:t>RESOURCES</a:t>
            </a:r>
          </a:p>
          <a:p>
            <a:r>
              <a:rPr lang="en-US" dirty="0"/>
              <a:t>WIPA (Work Incentive Planning and Assistance) projects</a:t>
            </a:r>
          </a:p>
          <a:p>
            <a:endParaRPr lang="en-US" dirty="0"/>
          </a:p>
          <a:p>
            <a:r>
              <a:rPr lang="en-US" dirty="0"/>
              <a:t>A Certified Work Incentive Counselor (CWIC) can help you better understand the intersection between benefits and employment</a:t>
            </a:r>
          </a:p>
          <a:p>
            <a:endParaRPr lang="en-US" dirty="0"/>
          </a:p>
          <a:p>
            <a:r>
              <a:rPr lang="en-US" dirty="0"/>
              <a:t>Contact your state’s vocational rehabilitation program for info</a:t>
            </a:r>
          </a:p>
        </p:txBody>
      </p:sp>
    </p:spTree>
    <p:extLst>
      <p:ext uri="{BB962C8B-B14F-4D97-AF65-F5344CB8AC3E}">
        <p14:creationId xmlns:p14="http://schemas.microsoft.com/office/powerpoint/2010/main" val="159064036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Employment Supports</a:t>
            </a:r>
          </a:p>
        </p:txBody>
      </p:sp>
      <p:sp>
        <p:nvSpPr>
          <p:cNvPr id="7" name="Content Placeholder 6"/>
          <p:cNvSpPr>
            <a:spLocks noGrp="1"/>
          </p:cNvSpPr>
          <p:nvPr>
            <p:ph idx="1"/>
          </p:nvPr>
        </p:nvSpPr>
        <p:spPr/>
        <p:txBody>
          <a:bodyPr/>
          <a:lstStyle/>
          <a:p>
            <a:pPr marL="0" indent="0">
              <a:buNone/>
            </a:pPr>
            <a:r>
              <a:rPr lang="en-US" b="1" dirty="0">
                <a:solidFill>
                  <a:srgbClr val="520975"/>
                </a:solidFill>
              </a:rPr>
              <a:t>Vocational Rehabilitation</a:t>
            </a:r>
            <a:r>
              <a:rPr lang="en-US" dirty="0">
                <a:solidFill>
                  <a:srgbClr val="520975"/>
                </a:solidFill>
              </a:rPr>
              <a:t> </a:t>
            </a:r>
            <a:r>
              <a:rPr lang="en-US" dirty="0"/>
              <a:t>– Coordinates many of the services. Should be brought in 3 years prior to school exit. </a:t>
            </a:r>
          </a:p>
          <a:p>
            <a:pPr marL="0" indent="0">
              <a:buNone/>
            </a:pPr>
            <a:endParaRPr lang="en-US" b="1" dirty="0"/>
          </a:p>
          <a:p>
            <a:pPr marL="0" indent="0">
              <a:buNone/>
            </a:pPr>
            <a:r>
              <a:rPr lang="en-US" b="1" dirty="0">
                <a:solidFill>
                  <a:srgbClr val="520975"/>
                </a:solidFill>
              </a:rPr>
              <a:t>DD Waiver Services </a:t>
            </a:r>
            <a:r>
              <a:rPr lang="en-US" dirty="0"/>
              <a:t>– Most commonly results in a “day service” – families need to push for employment services</a:t>
            </a:r>
          </a:p>
          <a:p>
            <a:pPr marL="0" indent="0">
              <a:buNone/>
            </a:pPr>
            <a:endParaRPr lang="en-US" b="1" dirty="0">
              <a:solidFill>
                <a:srgbClr val="520975"/>
              </a:solidFill>
            </a:endParaRPr>
          </a:p>
          <a:p>
            <a:pPr marL="0" indent="0" algn="ctr">
              <a:buNone/>
            </a:pPr>
            <a:r>
              <a:rPr lang="en-US" b="1" dirty="0">
                <a:solidFill>
                  <a:srgbClr val="00795F"/>
                </a:solidFill>
              </a:rPr>
              <a:t>Keep in mind: Individuals with disabilities do not need formal services to be employed. </a:t>
            </a:r>
          </a:p>
        </p:txBody>
      </p:sp>
      <p:sp>
        <p:nvSpPr>
          <p:cNvPr id="2" name="Slide Number Placeholder 1"/>
          <p:cNvSpPr>
            <a:spLocks noGrp="1"/>
          </p:cNvSpPr>
          <p:nvPr>
            <p:ph type="sldNum" sz="quarter" idx="12"/>
          </p:nvPr>
        </p:nvSpPr>
        <p:spPr/>
        <p:txBody>
          <a:bodyPr/>
          <a:lstStyle/>
          <a:p>
            <a:fld id="{A2D20681-AC86-7B49-819F-B7126BFEEB91}" type="slidenum">
              <a:rPr lang="en-US" smtClean="0"/>
              <a:t>42</a:t>
            </a:fld>
            <a:endParaRPr lang="en-US"/>
          </a:p>
        </p:txBody>
      </p:sp>
    </p:spTree>
    <p:extLst>
      <p:ext uri="{BB962C8B-B14F-4D97-AF65-F5344CB8AC3E}">
        <p14:creationId xmlns:p14="http://schemas.microsoft.com/office/powerpoint/2010/main" val="198200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690688"/>
            <a:ext cx="10515600" cy="3997798"/>
          </a:xfrm>
        </p:spPr>
        <p:txBody>
          <a:bodyPr>
            <a:normAutofit/>
          </a:bodyPr>
          <a:lstStyle/>
          <a:p>
            <a:r>
              <a:rPr lang="en-US" dirty="0"/>
              <a:t>Be the keeper of the vision</a:t>
            </a:r>
          </a:p>
          <a:p>
            <a:r>
              <a:rPr lang="en-US" dirty="0"/>
              <a:t>Your loved one should be the driver of the vision</a:t>
            </a:r>
          </a:p>
          <a:p>
            <a:r>
              <a:rPr lang="en-US" dirty="0"/>
              <a:t>Services may “work for the client” but families have to “work with the services” to make it a success</a:t>
            </a:r>
          </a:p>
          <a:p>
            <a:r>
              <a:rPr lang="en-US" dirty="0"/>
              <a:t>Know your rights and tell your story </a:t>
            </a:r>
          </a:p>
          <a:p>
            <a:endParaRPr lang="en-US" b="1" dirty="0"/>
          </a:p>
          <a:p>
            <a:pPr marL="0" indent="0" algn="ctr">
              <a:buNone/>
            </a:pPr>
            <a:r>
              <a:rPr lang="en-US" b="1" dirty="0">
                <a:solidFill>
                  <a:srgbClr val="00795F"/>
                </a:solidFill>
              </a:rPr>
              <a:t>Families have always been the driver of change!!</a:t>
            </a:r>
          </a:p>
        </p:txBody>
      </p:sp>
      <p:sp>
        <p:nvSpPr>
          <p:cNvPr id="4" name="Title 3"/>
          <p:cNvSpPr>
            <a:spLocks noGrp="1"/>
          </p:cNvSpPr>
          <p:nvPr>
            <p:ph type="title"/>
          </p:nvPr>
        </p:nvSpPr>
        <p:spPr/>
        <p:txBody>
          <a:bodyPr/>
          <a:lstStyle/>
          <a:p>
            <a:pPr algn="ctr"/>
            <a:r>
              <a:rPr lang="en-US" dirty="0"/>
              <a:t>Maximizing Services</a:t>
            </a:r>
          </a:p>
        </p:txBody>
      </p:sp>
    </p:spTree>
    <p:extLst>
      <p:ext uri="{BB962C8B-B14F-4D97-AF65-F5344CB8AC3E}">
        <p14:creationId xmlns:p14="http://schemas.microsoft.com/office/powerpoint/2010/main" val="1270912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t>WORKSHEET QUESTION 3</a:t>
            </a:r>
          </a:p>
        </p:txBody>
      </p:sp>
      <p:sp>
        <p:nvSpPr>
          <p:cNvPr id="5" name="Slide Number Placeholder 4">
            <a:extLst>
              <a:ext uri="{FF2B5EF4-FFF2-40B4-BE49-F238E27FC236}">
                <a16:creationId xmlns:a16="http://schemas.microsoft.com/office/drawing/2014/main" id="{78A44AC0-64FD-CE47-9D23-63CCE865CFD0}"/>
              </a:ext>
            </a:extLst>
          </p:cNvPr>
          <p:cNvSpPr>
            <a:spLocks noGrp="1"/>
          </p:cNvSpPr>
          <p:nvPr>
            <p:ph type="sldNum" sz="quarter" idx="12"/>
          </p:nvPr>
        </p:nvSpPr>
        <p:spPr/>
        <p:txBody>
          <a:bodyPr/>
          <a:lstStyle/>
          <a:p>
            <a:fld id="{D1DDEDF4-883C-4159-966D-7CEF8ED53DD3}" type="slidenum">
              <a:rPr lang="en-US" smtClean="0"/>
              <a:t>44</a:t>
            </a:fld>
            <a:endParaRPr lang="en-US"/>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25625"/>
            <a:ext cx="5274733" cy="4351338"/>
          </a:xfrm>
        </p:spPr>
        <p:txBody>
          <a:bodyPr>
            <a:normAutofit/>
          </a:bodyPr>
          <a:lstStyle/>
          <a:p>
            <a:pPr marL="0" indent="0">
              <a:lnSpc>
                <a:spcPct val="100000"/>
              </a:lnSpc>
              <a:buNone/>
            </a:pPr>
            <a:r>
              <a:rPr lang="en-US" sz="4000" dirty="0"/>
              <a:t>What do you need to feel hopeful and energized about your family member’s employment future? </a:t>
            </a:r>
          </a:p>
        </p:txBody>
      </p:sp>
      <p:pic>
        <p:nvPicPr>
          <p:cNvPr id="6" name="Picture 5">
            <a:extLst>
              <a:ext uri="{FF2B5EF4-FFF2-40B4-BE49-F238E27FC236}">
                <a16:creationId xmlns:a16="http://schemas.microsoft.com/office/drawing/2014/main" id="{0763747F-21DC-55E6-6A38-B13C7362E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799" y="180975"/>
            <a:ext cx="4512235" cy="5839362"/>
          </a:xfrm>
          <a:prstGeom prst="rect">
            <a:avLst/>
          </a:prstGeom>
          <a:ln>
            <a:solidFill>
              <a:schemeClr val="bg2">
                <a:lumMod val="90000"/>
              </a:schemeClr>
            </a:solidFill>
          </a:ln>
        </p:spPr>
      </p:pic>
    </p:spTree>
    <p:extLst>
      <p:ext uri="{BB962C8B-B14F-4D97-AF65-F5344CB8AC3E}">
        <p14:creationId xmlns:p14="http://schemas.microsoft.com/office/powerpoint/2010/main" val="351211166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FF6444-5961-1247-8E1F-C79A6EF9B3F7}"/>
              </a:ext>
            </a:extLst>
          </p:cNvPr>
          <p:cNvSpPr>
            <a:spLocks noGrp="1"/>
          </p:cNvSpPr>
          <p:nvPr>
            <p:ph type="sldNum" sz="quarter" idx="12"/>
          </p:nvPr>
        </p:nvSpPr>
        <p:spPr/>
        <p:txBody>
          <a:bodyPr/>
          <a:lstStyle/>
          <a:p>
            <a:fld id="{D1DDEDF4-883C-4159-966D-7CEF8ED53DD3}" type="slidenum">
              <a:rPr lang="en-US" smtClean="0"/>
              <a:t>45</a:t>
            </a:fld>
            <a:endParaRPr lang="en-US"/>
          </a:p>
        </p:txBody>
      </p:sp>
      <p:sp>
        <p:nvSpPr>
          <p:cNvPr id="2" name="Title 1"/>
          <p:cNvSpPr>
            <a:spLocks noGrp="1"/>
          </p:cNvSpPr>
          <p:nvPr>
            <p:ph type="title"/>
          </p:nvPr>
        </p:nvSpPr>
        <p:spPr/>
        <p:txBody>
          <a:bodyPr/>
          <a:lstStyle/>
          <a:p>
            <a:pPr algn="ctr"/>
            <a:r>
              <a:rPr lang="en-US" dirty="0"/>
              <a:t>Takeaways</a:t>
            </a:r>
          </a:p>
        </p:txBody>
      </p:sp>
      <p:sp>
        <p:nvSpPr>
          <p:cNvPr id="3" name="Content Placeholder 2"/>
          <p:cNvSpPr>
            <a:spLocks noGrp="1"/>
          </p:cNvSpPr>
          <p:nvPr>
            <p:ph idx="1"/>
          </p:nvPr>
        </p:nvSpPr>
        <p:spPr/>
        <p:txBody>
          <a:bodyPr>
            <a:normAutofit/>
          </a:bodyPr>
          <a:lstStyle/>
          <a:p>
            <a:pPr marL="514350" indent="-514350">
              <a:lnSpc>
                <a:spcPct val="100000"/>
              </a:lnSpc>
              <a:buAutoNum type="arabicPeriod"/>
            </a:pPr>
            <a:r>
              <a:rPr lang="en-US" sz="3200" dirty="0"/>
              <a:t>Work experiences can </a:t>
            </a:r>
            <a:r>
              <a:rPr lang="en-US" sz="3200" dirty="0" err="1"/>
              <a:t>can</a:t>
            </a:r>
            <a:r>
              <a:rPr lang="en-US" sz="3200" dirty="0"/>
              <a:t> lead to a good job match</a:t>
            </a:r>
          </a:p>
          <a:p>
            <a:pPr marL="514350" indent="-514350">
              <a:lnSpc>
                <a:spcPct val="100000"/>
              </a:lnSpc>
              <a:buAutoNum type="arabicPeriod"/>
            </a:pPr>
            <a:r>
              <a:rPr lang="en-US" sz="3200" dirty="0"/>
              <a:t>Use chores and school/community activities to build work skills</a:t>
            </a:r>
          </a:p>
          <a:p>
            <a:pPr marL="514350" indent="-514350">
              <a:lnSpc>
                <a:spcPct val="100000"/>
              </a:lnSpc>
              <a:buAutoNum type="arabicPeriod"/>
            </a:pPr>
            <a:r>
              <a:rPr lang="en-US" sz="3200" dirty="0"/>
              <a:t>Benefits counseling is available </a:t>
            </a:r>
          </a:p>
          <a:p>
            <a:pPr marL="514350" indent="-514350">
              <a:lnSpc>
                <a:spcPct val="100000"/>
              </a:lnSpc>
              <a:buAutoNum type="arabicPeriod"/>
            </a:pPr>
            <a:r>
              <a:rPr lang="en-US" sz="3200" dirty="0"/>
              <a:t>Explore employment supports through your state’s vocational rehabilitation program</a:t>
            </a:r>
          </a:p>
        </p:txBody>
      </p:sp>
    </p:spTree>
    <p:extLst>
      <p:ext uri="{BB962C8B-B14F-4D97-AF65-F5344CB8AC3E}">
        <p14:creationId xmlns:p14="http://schemas.microsoft.com/office/powerpoint/2010/main" val="409702155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05A06D-C8E7-85AF-6D63-DF005EBC3F48}"/>
              </a:ext>
            </a:extLst>
          </p:cNvPr>
          <p:cNvSpPr>
            <a:spLocks noGrp="1"/>
          </p:cNvSpPr>
          <p:nvPr>
            <p:ph type="title"/>
          </p:nvPr>
        </p:nvSpPr>
        <p:spPr/>
        <p:txBody>
          <a:bodyPr/>
          <a:lstStyle/>
          <a:p>
            <a:r>
              <a:rPr lang="en-US" dirty="0"/>
              <a:t>Imagine the Possibilities Modules</a:t>
            </a:r>
          </a:p>
        </p:txBody>
      </p:sp>
      <p:sp>
        <p:nvSpPr>
          <p:cNvPr id="7" name="Content Placeholder 6">
            <a:extLst>
              <a:ext uri="{FF2B5EF4-FFF2-40B4-BE49-F238E27FC236}">
                <a16:creationId xmlns:a16="http://schemas.microsoft.com/office/drawing/2014/main" id="{1ECE6BC4-769F-5921-F5AF-60FBF28057C7}"/>
              </a:ext>
            </a:extLst>
          </p:cNvPr>
          <p:cNvSpPr>
            <a:spLocks noGrp="1"/>
          </p:cNvSpPr>
          <p:nvPr>
            <p:ph idx="1"/>
          </p:nvPr>
        </p:nvSpPr>
        <p:spPr/>
        <p:txBody>
          <a:bodyPr/>
          <a:lstStyle/>
          <a:p>
            <a:pPr marL="0" indent="0">
              <a:buNone/>
            </a:pPr>
            <a:endParaRPr lang="en-US" dirty="0"/>
          </a:p>
          <a:p>
            <a:pPr marL="0" indent="0">
              <a:buNone/>
            </a:pPr>
            <a:r>
              <a:rPr lang="en-US" b="1" dirty="0">
                <a:solidFill>
                  <a:srgbClr val="520975"/>
                </a:solidFill>
              </a:rPr>
              <a:t>Module 1: </a:t>
            </a:r>
            <a:r>
              <a:rPr lang="en-US" dirty="0"/>
              <a:t>Setting a vision for a “good life” and examining expectations.</a:t>
            </a:r>
          </a:p>
          <a:p>
            <a:pPr marL="0" indent="0">
              <a:buNone/>
            </a:pPr>
            <a:endParaRPr lang="en-US" b="1" dirty="0"/>
          </a:p>
          <a:p>
            <a:pPr marL="0" indent="0">
              <a:buNone/>
            </a:pPr>
            <a:r>
              <a:rPr lang="en-US" b="1" dirty="0">
                <a:solidFill>
                  <a:srgbClr val="520975"/>
                </a:solidFill>
              </a:rPr>
              <a:t>Module 2:</a:t>
            </a:r>
            <a:r>
              <a:rPr lang="en-US" dirty="0">
                <a:solidFill>
                  <a:srgbClr val="520975"/>
                </a:solidFill>
              </a:rPr>
              <a:t> </a:t>
            </a:r>
            <a:r>
              <a:rPr lang="en-US" dirty="0"/>
              <a:t>Preparing youth and young adults for employment success.</a:t>
            </a:r>
          </a:p>
          <a:p>
            <a:pPr marL="0" indent="0">
              <a:buNone/>
            </a:pPr>
            <a:endParaRPr lang="en-US" b="1" dirty="0"/>
          </a:p>
          <a:p>
            <a:pPr marL="0" indent="0">
              <a:buNone/>
            </a:pPr>
            <a:r>
              <a:rPr lang="en-US" b="1" dirty="0">
                <a:solidFill>
                  <a:srgbClr val="520975"/>
                </a:solidFill>
              </a:rPr>
              <a:t>Module 3: </a:t>
            </a:r>
            <a:r>
              <a:rPr lang="en-US" dirty="0"/>
              <a:t>Empowering youth and young adults while addressing family concerns. </a:t>
            </a:r>
          </a:p>
        </p:txBody>
      </p:sp>
      <p:sp>
        <p:nvSpPr>
          <p:cNvPr id="5" name="Slide Number Placeholder 4">
            <a:extLst>
              <a:ext uri="{FF2B5EF4-FFF2-40B4-BE49-F238E27FC236}">
                <a16:creationId xmlns:a16="http://schemas.microsoft.com/office/drawing/2014/main" id="{B177AB56-3BD5-F92D-3C2A-037844FD3742}"/>
              </a:ext>
            </a:extLst>
          </p:cNvPr>
          <p:cNvSpPr>
            <a:spLocks noGrp="1"/>
          </p:cNvSpPr>
          <p:nvPr>
            <p:ph type="sldNum" sz="quarter" idx="12"/>
          </p:nvPr>
        </p:nvSpPr>
        <p:spPr/>
        <p:txBody>
          <a:bodyPr/>
          <a:lstStyle/>
          <a:p>
            <a:fld id="{D1DDEDF4-883C-4159-966D-7CEF8ED53DD3}" type="slidenum">
              <a:rPr lang="en-US" smtClean="0"/>
              <a:t>46</a:t>
            </a:fld>
            <a:endParaRPr lang="en-US"/>
          </a:p>
        </p:txBody>
      </p:sp>
    </p:spTree>
    <p:extLst>
      <p:ext uri="{BB962C8B-B14F-4D97-AF65-F5344CB8AC3E}">
        <p14:creationId xmlns:p14="http://schemas.microsoft.com/office/powerpoint/2010/main" val="3378220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31C486-B3CA-9644-ABD9-846ADFB3AC53}"/>
              </a:ext>
            </a:extLst>
          </p:cNvPr>
          <p:cNvSpPr>
            <a:spLocks noGrp="1"/>
          </p:cNvSpPr>
          <p:nvPr>
            <p:ph type="sldNum" sz="quarter" idx="12"/>
          </p:nvPr>
        </p:nvSpPr>
        <p:spPr/>
        <p:txBody>
          <a:bodyPr/>
          <a:lstStyle/>
          <a:p>
            <a:fld id="{D1DDEDF4-883C-4159-966D-7CEF8ED53DD3}" type="slidenum">
              <a:rPr lang="en-US" smtClean="0"/>
              <a:t>47</a:t>
            </a:fld>
            <a:endParaRPr lang="en-US"/>
          </a:p>
        </p:txBody>
      </p:sp>
      <p:sp>
        <p:nvSpPr>
          <p:cNvPr id="2" name="Title 1"/>
          <p:cNvSpPr>
            <a:spLocks noGrp="1"/>
          </p:cNvSpPr>
          <p:nvPr>
            <p:ph type="title"/>
          </p:nvPr>
        </p:nvSpPr>
        <p:spPr/>
        <p:txBody>
          <a:bodyPr/>
          <a:lstStyle/>
          <a:p>
            <a:pPr algn="ctr"/>
            <a:r>
              <a:rPr lang="en-US" dirty="0"/>
              <a:t>Questions</a:t>
            </a:r>
          </a:p>
        </p:txBody>
      </p:sp>
      <p:pic>
        <p:nvPicPr>
          <p:cNvPr id="7" name="Content Placeholder 6" descr="A drawing of questions marks in circles ">
            <a:extLst>
              <a:ext uri="{FF2B5EF4-FFF2-40B4-BE49-F238E27FC236}">
                <a16:creationId xmlns:a16="http://schemas.microsoft.com/office/drawing/2014/main" id="{60A6B738-4728-CE49-A41F-E998F6D4F1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469" t="8905" r="14469" b="7647"/>
          <a:stretch/>
        </p:blipFill>
        <p:spPr>
          <a:xfrm>
            <a:off x="2925418" y="1347673"/>
            <a:ext cx="6341164" cy="4964227"/>
          </a:xfrm>
        </p:spPr>
      </p:pic>
    </p:spTree>
    <p:extLst>
      <p:ext uri="{BB962C8B-B14F-4D97-AF65-F5344CB8AC3E}">
        <p14:creationId xmlns:p14="http://schemas.microsoft.com/office/powerpoint/2010/main" val="426089691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D26054-7065-E448-A472-EE6904C9B619}"/>
              </a:ext>
            </a:extLst>
          </p:cNvPr>
          <p:cNvSpPr>
            <a:spLocks noGrp="1"/>
          </p:cNvSpPr>
          <p:nvPr>
            <p:ph type="sldNum" sz="quarter" idx="12"/>
          </p:nvPr>
        </p:nvSpPr>
        <p:spPr/>
        <p:txBody>
          <a:bodyPr/>
          <a:lstStyle/>
          <a:p>
            <a:fld id="{D1DDEDF4-883C-4159-966D-7CEF8ED53DD3}" type="slidenum">
              <a:rPr lang="en-US" smtClean="0"/>
              <a:t>48</a:t>
            </a:fld>
            <a:endParaRPr lang="en-US"/>
          </a:p>
        </p:txBody>
      </p:sp>
      <p:sp>
        <p:nvSpPr>
          <p:cNvPr id="2" name="Title 1"/>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76C60742-BDCC-9845-BF21-F44CE2D80433}"/>
              </a:ext>
            </a:extLst>
          </p:cNvPr>
          <p:cNvSpPr>
            <a:spLocks noGrp="1"/>
          </p:cNvSpPr>
          <p:nvPr>
            <p:ph idx="1"/>
          </p:nvPr>
        </p:nvSpPr>
        <p:spPr/>
        <p:txBody>
          <a:bodyPr/>
          <a:lstStyle/>
          <a:p>
            <a:pPr>
              <a:lnSpc>
                <a:spcPct val="100000"/>
              </a:lnSpc>
            </a:pPr>
            <a:r>
              <a:rPr lang="en-US" dirty="0"/>
              <a:t>Presenters, add your contact information here so attendees can reach you with any questions.</a:t>
            </a:r>
          </a:p>
          <a:p>
            <a:endParaRPr lang="en-US" dirty="0"/>
          </a:p>
        </p:txBody>
      </p:sp>
    </p:spTree>
    <p:extLst>
      <p:ext uri="{BB962C8B-B14F-4D97-AF65-F5344CB8AC3E}">
        <p14:creationId xmlns:p14="http://schemas.microsoft.com/office/powerpoint/2010/main" val="115782167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C8A1BA-9B20-8D47-A483-674672E1784E}"/>
              </a:ext>
            </a:extLst>
          </p:cNvPr>
          <p:cNvSpPr>
            <a:spLocks noGrp="1"/>
          </p:cNvSpPr>
          <p:nvPr>
            <p:ph type="sldNum" sz="quarter" idx="4"/>
          </p:nvPr>
        </p:nvSpPr>
        <p:spPr/>
        <p:txBody>
          <a:bodyPr/>
          <a:lstStyle/>
          <a:p>
            <a:fld id="{D1DDEDF4-883C-4159-966D-7CEF8ED53DD3}" type="slidenum">
              <a:rPr lang="en-US" smtClean="0"/>
              <a:pPr/>
              <a:t>49</a:t>
            </a:fld>
            <a:endParaRPr lang="en-US"/>
          </a:p>
        </p:txBody>
      </p:sp>
      <p:sp>
        <p:nvSpPr>
          <p:cNvPr id="2" name="Title 1"/>
          <p:cNvSpPr>
            <a:spLocks noGrp="1"/>
          </p:cNvSpPr>
          <p:nvPr>
            <p:ph type="ctrTitle"/>
          </p:nvPr>
        </p:nvSpPr>
        <p:spPr/>
        <p:txBody>
          <a:bodyPr>
            <a:noAutofit/>
          </a:bodyPr>
          <a:lstStyle/>
          <a:p>
            <a:r>
              <a:rPr lang="en-US" sz="4000" b="1" dirty="0"/>
              <a:t>Imagine the Possibilities: </a:t>
            </a:r>
            <a:br>
              <a:rPr lang="en-US" sz="4000" dirty="0"/>
            </a:br>
            <a:r>
              <a:rPr lang="en-US" sz="4000" dirty="0"/>
              <a:t>A Path to Employment Success</a:t>
            </a:r>
            <a:br>
              <a:rPr lang="en-US" sz="4000" dirty="0"/>
            </a:br>
            <a:br>
              <a:rPr lang="en-US" sz="4000" dirty="0"/>
            </a:br>
            <a:r>
              <a:rPr lang="en-US" sz="4000" dirty="0"/>
              <a:t>Module 3: Empowering Youth and Addressing Concerns</a:t>
            </a:r>
            <a:br>
              <a:rPr lang="en-US" sz="4000" dirty="0"/>
            </a:br>
            <a:endParaRPr lang="en-US" sz="4000" dirty="0"/>
          </a:p>
        </p:txBody>
      </p:sp>
      <p:sp>
        <p:nvSpPr>
          <p:cNvPr id="3" name="Subtitle 2"/>
          <p:cNvSpPr>
            <a:spLocks noGrp="1"/>
          </p:cNvSpPr>
          <p:nvPr>
            <p:ph type="subTitle" idx="1"/>
          </p:nvPr>
        </p:nvSpPr>
        <p:spPr/>
        <p:txBody>
          <a:bodyPr>
            <a:normAutofit fontScale="92500" lnSpcReduction="20000"/>
          </a:bodyPr>
          <a:lstStyle/>
          <a:p>
            <a:endParaRPr lang="en-US" dirty="0"/>
          </a:p>
          <a:p>
            <a:pPr>
              <a:lnSpc>
                <a:spcPct val="110000"/>
              </a:lnSpc>
            </a:pPr>
            <a:r>
              <a:rPr lang="en-US" dirty="0"/>
              <a:t>Presenters: add information such as presenter’s names, location, date or event. </a:t>
            </a:r>
          </a:p>
        </p:txBody>
      </p:sp>
    </p:spTree>
    <p:extLst>
      <p:ext uri="{BB962C8B-B14F-4D97-AF65-F5344CB8AC3E}">
        <p14:creationId xmlns:p14="http://schemas.microsoft.com/office/powerpoint/2010/main" val="362288140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A24F-1E4D-B302-1F25-7EB69738D08E}"/>
              </a:ext>
            </a:extLst>
          </p:cNvPr>
          <p:cNvSpPr>
            <a:spLocks noGrp="1"/>
          </p:cNvSpPr>
          <p:nvPr>
            <p:ph type="title"/>
          </p:nvPr>
        </p:nvSpPr>
        <p:spPr/>
        <p:txBody>
          <a:bodyPr/>
          <a:lstStyle/>
          <a:p>
            <a:r>
              <a:rPr lang="en-US" dirty="0"/>
              <a:t>What We Are Up Against</a:t>
            </a:r>
          </a:p>
        </p:txBody>
      </p:sp>
      <p:sp>
        <p:nvSpPr>
          <p:cNvPr id="6" name="Content Placeholder 5">
            <a:extLst>
              <a:ext uri="{FF2B5EF4-FFF2-40B4-BE49-F238E27FC236}">
                <a16:creationId xmlns:a16="http://schemas.microsoft.com/office/drawing/2014/main" id="{C6C98037-0034-0FB7-D901-A4ADC3A1C4CE}"/>
              </a:ext>
            </a:extLst>
          </p:cNvPr>
          <p:cNvSpPr>
            <a:spLocks noGrp="1"/>
          </p:cNvSpPr>
          <p:nvPr>
            <p:ph idx="1"/>
          </p:nvPr>
        </p:nvSpPr>
        <p:spPr/>
        <p:txBody>
          <a:bodyPr/>
          <a:lstStyle/>
          <a:p>
            <a:r>
              <a:rPr lang="en-US" dirty="0"/>
              <a:t>Deficit-based systems</a:t>
            </a:r>
          </a:p>
          <a:p>
            <a:r>
              <a:rPr lang="en-US" dirty="0"/>
              <a:t>Families getting mixed messages about CIE</a:t>
            </a:r>
          </a:p>
          <a:p>
            <a:r>
              <a:rPr lang="en-US" dirty="0"/>
              <a:t>Families being forced to choose (day program or CIE)</a:t>
            </a:r>
          </a:p>
          <a:p>
            <a:r>
              <a:rPr lang="en-US" dirty="0"/>
              <a:t>Inflexible service options </a:t>
            </a:r>
          </a:p>
          <a:p>
            <a:r>
              <a:rPr lang="en-US" dirty="0"/>
              <a:t>Myths about Social Security benefits</a:t>
            </a:r>
          </a:p>
          <a:p>
            <a:r>
              <a:rPr lang="en-US" dirty="0"/>
              <a:t>The school-to-day program pipeline</a:t>
            </a:r>
          </a:p>
          <a:p>
            <a:r>
              <a:rPr lang="en-US" dirty="0"/>
              <a:t>Lack of capacity to provide quality employment services</a:t>
            </a:r>
          </a:p>
          <a:p>
            <a:pPr marL="0" indent="0">
              <a:buNone/>
            </a:pPr>
            <a:endParaRPr lang="en-US" dirty="0"/>
          </a:p>
        </p:txBody>
      </p:sp>
      <p:sp>
        <p:nvSpPr>
          <p:cNvPr id="5" name="Slide Number Placeholder 4">
            <a:extLst>
              <a:ext uri="{FF2B5EF4-FFF2-40B4-BE49-F238E27FC236}">
                <a16:creationId xmlns:a16="http://schemas.microsoft.com/office/drawing/2014/main" id="{066DFA14-8366-9448-9E86-DE6B304BA36B}"/>
              </a:ext>
            </a:extLst>
          </p:cNvPr>
          <p:cNvSpPr>
            <a:spLocks noGrp="1"/>
          </p:cNvSpPr>
          <p:nvPr>
            <p:ph type="sldNum" sz="quarter" idx="12"/>
          </p:nvPr>
        </p:nvSpPr>
        <p:spPr/>
        <p:txBody>
          <a:bodyPr/>
          <a:lstStyle/>
          <a:p>
            <a:fld id="{D1DDEDF4-883C-4159-966D-7CEF8ED53DD3}" type="slidenum">
              <a:rPr lang="en-US" smtClean="0"/>
              <a:t>5</a:t>
            </a:fld>
            <a:endParaRPr lang="en-US"/>
          </a:p>
        </p:txBody>
      </p:sp>
    </p:spTree>
    <p:extLst>
      <p:ext uri="{BB962C8B-B14F-4D97-AF65-F5344CB8AC3E}">
        <p14:creationId xmlns:p14="http://schemas.microsoft.com/office/powerpoint/2010/main" val="4027149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6326A2-3A6A-9C48-8C36-25F1F4FB7314}"/>
              </a:ext>
            </a:extLst>
          </p:cNvPr>
          <p:cNvSpPr>
            <a:spLocks noGrp="1"/>
          </p:cNvSpPr>
          <p:nvPr>
            <p:ph type="sldNum" sz="quarter" idx="12"/>
          </p:nvPr>
        </p:nvSpPr>
        <p:spPr>
          <a:xfrm>
            <a:off x="4724400"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243A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DDEDF4-883C-4159-966D-7CEF8ED53DD3}" type="slidenum">
              <a:rPr lang="en-US" smtClean="0"/>
              <a:pPr/>
              <a:t>50</a:t>
            </a:fld>
            <a:endParaRPr lang="en-US"/>
          </a:p>
        </p:txBody>
      </p:sp>
      <p:sp>
        <p:nvSpPr>
          <p:cNvPr id="2" name="Title 1"/>
          <p:cNvSpPr>
            <a:spLocks noGrp="1"/>
          </p:cNvSpPr>
          <p:nvPr>
            <p:ph type="title"/>
          </p:nvPr>
        </p:nvSpPr>
        <p:spPr/>
        <p:txBody>
          <a:bodyPr/>
          <a:lstStyle/>
          <a:p>
            <a:pPr algn="ctr"/>
            <a:r>
              <a:rPr lang="en-US" dirty="0"/>
              <a:t>Module 3 Agenda</a:t>
            </a:r>
          </a:p>
        </p:txBody>
      </p:sp>
      <p:sp>
        <p:nvSpPr>
          <p:cNvPr id="3" name="Content Placeholder 2"/>
          <p:cNvSpPr>
            <a:spLocks noGrp="1"/>
          </p:cNvSpPr>
          <p:nvPr>
            <p:ph idx="1"/>
          </p:nvPr>
        </p:nvSpPr>
        <p:spPr/>
        <p:txBody>
          <a:bodyPr>
            <a:normAutofit/>
          </a:bodyPr>
          <a:lstStyle/>
          <a:p>
            <a:r>
              <a:rPr lang="en-US" dirty="0"/>
              <a:t>The importance of self-determination</a:t>
            </a:r>
          </a:p>
          <a:p>
            <a:r>
              <a:rPr lang="en-US" dirty="0"/>
              <a:t>The elements of self-determination</a:t>
            </a:r>
          </a:p>
          <a:p>
            <a:r>
              <a:rPr lang="en-US" dirty="0"/>
              <a:t>Addressing your questions and concerns</a:t>
            </a:r>
          </a:p>
          <a:p>
            <a:r>
              <a:rPr lang="en-US" dirty="0"/>
              <a:t>Setting your action steps</a:t>
            </a:r>
          </a:p>
          <a:p>
            <a:r>
              <a:rPr lang="en-US" dirty="0"/>
              <a:t>Questions and connections</a:t>
            </a:r>
          </a:p>
          <a:p>
            <a:pPr marL="0" indent="0">
              <a:buNone/>
            </a:pPr>
            <a:r>
              <a:rPr lang="en-US" dirty="0"/>
              <a:t>               </a:t>
            </a:r>
          </a:p>
          <a:p>
            <a:pPr marL="0" indent="0" algn="ctr">
              <a:buNone/>
            </a:pPr>
            <a:r>
              <a:rPr lang="en-US" dirty="0"/>
              <a:t>Remember to use your worksheet as we move along    </a:t>
            </a:r>
          </a:p>
        </p:txBody>
      </p:sp>
      <p:sp>
        <p:nvSpPr>
          <p:cNvPr id="4" name="Explosion 1 3" descr="explosion icon " title="Explosion icon"/>
          <p:cNvSpPr/>
          <p:nvPr/>
        </p:nvSpPr>
        <p:spPr>
          <a:xfrm>
            <a:off x="748989" y="4535571"/>
            <a:ext cx="1018852" cy="1069193"/>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981614"/>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425F9F-DE26-6949-B77E-592FB8765192}"/>
              </a:ext>
            </a:extLst>
          </p:cNvPr>
          <p:cNvSpPr>
            <a:spLocks noGrp="1"/>
          </p:cNvSpPr>
          <p:nvPr>
            <p:ph type="sldNum" sz="quarter" idx="12"/>
          </p:nvPr>
        </p:nvSpPr>
        <p:spPr/>
        <p:txBody>
          <a:bodyPr/>
          <a:lstStyle/>
          <a:p>
            <a:fld id="{D1DDEDF4-883C-4159-966D-7CEF8ED53DD3}" type="slidenum">
              <a:rPr lang="en-US" smtClean="0"/>
              <a:t>51</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solidFill>
                  <a:srgbClr val="883D38"/>
                </a:solidFill>
              </a:rPr>
              <a:t>WORKSHEET QUESTION 1</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199" y="1825625"/>
            <a:ext cx="5325533" cy="4351338"/>
          </a:xfrm>
        </p:spPr>
        <p:txBody>
          <a:bodyPr>
            <a:normAutofit/>
          </a:bodyPr>
          <a:lstStyle/>
          <a:p>
            <a:pPr marL="0" indent="0">
              <a:lnSpc>
                <a:spcPct val="100000"/>
              </a:lnSpc>
              <a:buNone/>
            </a:pPr>
            <a:r>
              <a:rPr lang="en-US" sz="4000" dirty="0"/>
              <a:t>What do you hope adult life will look like for your family member?</a:t>
            </a:r>
          </a:p>
        </p:txBody>
      </p:sp>
      <p:pic>
        <p:nvPicPr>
          <p:cNvPr id="6" name="Picture 5" descr="Screenshot of the Imagine the Possibilities: A Path to Employment: A Workshop for Families session worksheet">
            <a:extLst>
              <a:ext uri="{FF2B5EF4-FFF2-40B4-BE49-F238E27FC236}">
                <a16:creationId xmlns:a16="http://schemas.microsoft.com/office/drawing/2014/main" id="{D1712545-F498-474E-82BE-2D33CB405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356" y="250297"/>
            <a:ext cx="4540443" cy="5875867"/>
          </a:xfrm>
          <a:prstGeom prst="rect">
            <a:avLst/>
          </a:prstGeom>
          <a:ln>
            <a:solidFill>
              <a:srgbClr val="EFD54E"/>
            </a:solidFill>
          </a:ln>
        </p:spPr>
      </p:pic>
      <p:pic>
        <p:nvPicPr>
          <p:cNvPr id="4" name="Picture 3">
            <a:extLst>
              <a:ext uri="{FF2B5EF4-FFF2-40B4-BE49-F238E27FC236}">
                <a16:creationId xmlns:a16="http://schemas.microsoft.com/office/drawing/2014/main" id="{0DF635F1-3F12-DB8F-0EF2-14AF924F330A}"/>
              </a:ext>
            </a:extLst>
          </p:cNvPr>
          <p:cNvPicPr>
            <a:picLocks noChangeAspect="1"/>
          </p:cNvPicPr>
          <p:nvPr/>
        </p:nvPicPr>
        <p:blipFill>
          <a:blip r:embed="rId4"/>
          <a:srcRect/>
          <a:stretch/>
        </p:blipFill>
        <p:spPr>
          <a:xfrm>
            <a:off x="0" y="0"/>
            <a:ext cx="12192000" cy="6858000"/>
          </a:xfrm>
          <a:prstGeom prst="rect">
            <a:avLst/>
          </a:prstGeom>
        </p:spPr>
      </p:pic>
    </p:spTree>
    <p:extLst>
      <p:ext uri="{BB962C8B-B14F-4D97-AF65-F5344CB8AC3E}">
        <p14:creationId xmlns:p14="http://schemas.microsoft.com/office/powerpoint/2010/main" val="70705573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106D-E009-60DE-120E-603FA71B2744}"/>
              </a:ext>
            </a:extLst>
          </p:cNvPr>
          <p:cNvSpPr>
            <a:spLocks noGrp="1"/>
          </p:cNvSpPr>
          <p:nvPr>
            <p:ph type="title"/>
          </p:nvPr>
        </p:nvSpPr>
        <p:spPr/>
        <p:txBody>
          <a:bodyPr/>
          <a:lstStyle/>
          <a:p>
            <a:r>
              <a:rPr lang="en-US" dirty="0"/>
              <a:t>Self-Determination and Self-Advocacy</a:t>
            </a:r>
          </a:p>
        </p:txBody>
      </p:sp>
      <p:sp>
        <p:nvSpPr>
          <p:cNvPr id="3" name="Content Placeholder 2">
            <a:extLst>
              <a:ext uri="{FF2B5EF4-FFF2-40B4-BE49-F238E27FC236}">
                <a16:creationId xmlns:a16="http://schemas.microsoft.com/office/drawing/2014/main" id="{4062083E-FD7C-3FBD-112D-B868BE404059}"/>
              </a:ext>
            </a:extLst>
          </p:cNvPr>
          <p:cNvSpPr>
            <a:spLocks noGrp="1"/>
          </p:cNvSpPr>
          <p:nvPr>
            <p:ph idx="1"/>
          </p:nvPr>
        </p:nvSpPr>
        <p:spPr/>
        <p:txBody>
          <a:bodyPr/>
          <a:lstStyle/>
          <a:p>
            <a:pPr marL="0" indent="0">
              <a:buNone/>
            </a:pPr>
            <a:r>
              <a:rPr lang="en-US" b="1" dirty="0">
                <a:solidFill>
                  <a:srgbClr val="520975"/>
                </a:solidFill>
              </a:rPr>
              <a:t>Self Determination </a:t>
            </a:r>
            <a:r>
              <a:rPr lang="en-US" dirty="0"/>
              <a:t>- </a:t>
            </a:r>
            <a:r>
              <a:rPr lang="en-US" dirty="0">
                <a:effectLst/>
                <a:ea typeface="Calibri" panose="020F0502020204030204" pitchFamily="34" charset="0"/>
              </a:rPr>
              <a:t>Self-determination is generally understood to be the ability for an individual to be the primary decision maker in regards to the path of their life. </a:t>
            </a:r>
          </a:p>
          <a:p>
            <a:pPr marL="0" indent="0">
              <a:buNone/>
            </a:pPr>
            <a:endParaRPr lang="en-US" dirty="0">
              <a:ea typeface="Calibri" panose="020F0502020204030204" pitchFamily="34" charset="0"/>
            </a:endParaRPr>
          </a:p>
          <a:p>
            <a:pPr marL="0" indent="0">
              <a:buNone/>
            </a:pPr>
            <a:r>
              <a:rPr lang="en-US" b="1" dirty="0">
                <a:solidFill>
                  <a:srgbClr val="520975"/>
                </a:solidFill>
                <a:ea typeface="Calibri" panose="020F0502020204030204" pitchFamily="34" charset="0"/>
              </a:rPr>
              <a:t>Self-Advocacy</a:t>
            </a:r>
            <a:r>
              <a:rPr lang="en-US" b="1" dirty="0">
                <a:ea typeface="Calibri" panose="020F0502020204030204" pitchFamily="34" charset="0"/>
              </a:rPr>
              <a:t> </a:t>
            </a:r>
            <a:r>
              <a:rPr lang="en-US" dirty="0">
                <a:ea typeface="Calibri" panose="020F0502020204030204" pitchFamily="34" charset="0"/>
              </a:rPr>
              <a:t>- </a:t>
            </a:r>
            <a:r>
              <a:rPr lang="en-US" dirty="0">
                <a:solidFill>
                  <a:schemeClr val="tx1">
                    <a:lumMod val="95000"/>
                    <a:lumOff val="5000"/>
                  </a:schemeClr>
                </a:solidFill>
              </a:rPr>
              <a:t>Self-advocacy is the ability to assert or communicate one’s preferences, desires, and needs effectively. </a:t>
            </a:r>
            <a:endParaRPr lang="en-US" dirty="0"/>
          </a:p>
          <a:p>
            <a:pPr marL="0" indent="0">
              <a:buNone/>
            </a:pPr>
            <a:endParaRPr lang="en-US" dirty="0"/>
          </a:p>
          <a:p>
            <a:pPr marL="0" indent="0">
              <a:buNone/>
            </a:pPr>
            <a:endParaRPr lang="en-US" b="1" dirty="0"/>
          </a:p>
        </p:txBody>
      </p:sp>
      <p:sp>
        <p:nvSpPr>
          <p:cNvPr id="4" name="Slide Number Placeholder 3">
            <a:extLst>
              <a:ext uri="{FF2B5EF4-FFF2-40B4-BE49-F238E27FC236}">
                <a16:creationId xmlns:a16="http://schemas.microsoft.com/office/drawing/2014/main" id="{67B7678F-E125-A7C2-699A-CC769C238F4A}"/>
              </a:ext>
            </a:extLst>
          </p:cNvPr>
          <p:cNvSpPr>
            <a:spLocks noGrp="1"/>
          </p:cNvSpPr>
          <p:nvPr>
            <p:ph type="sldNum" sz="quarter" idx="12"/>
          </p:nvPr>
        </p:nvSpPr>
        <p:spPr/>
        <p:txBody>
          <a:bodyPr/>
          <a:lstStyle/>
          <a:p>
            <a:fld id="{D1DDEDF4-883C-4159-966D-7CEF8ED53DD3}" type="slidenum">
              <a:rPr lang="en-US" smtClean="0"/>
              <a:t>52</a:t>
            </a:fld>
            <a:endParaRPr lang="en-US"/>
          </a:p>
        </p:txBody>
      </p:sp>
    </p:spTree>
    <p:extLst>
      <p:ext uri="{BB962C8B-B14F-4D97-AF65-F5344CB8AC3E}">
        <p14:creationId xmlns:p14="http://schemas.microsoft.com/office/powerpoint/2010/main" val="2929598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AB4A40-66EB-0C32-B127-977DD936C7FE}"/>
              </a:ext>
            </a:extLst>
          </p:cNvPr>
          <p:cNvSpPr>
            <a:spLocks noGrp="1"/>
          </p:cNvSpPr>
          <p:nvPr>
            <p:ph type="title"/>
          </p:nvPr>
        </p:nvSpPr>
        <p:spPr/>
        <p:txBody>
          <a:bodyPr>
            <a:normAutofit/>
          </a:bodyPr>
          <a:lstStyle/>
          <a:p>
            <a:r>
              <a:rPr lang="en-US" dirty="0"/>
              <a:t>Why is Self-Determination Important?</a:t>
            </a:r>
          </a:p>
        </p:txBody>
      </p:sp>
      <p:sp>
        <p:nvSpPr>
          <p:cNvPr id="7" name="Content Placeholder 6">
            <a:extLst>
              <a:ext uri="{FF2B5EF4-FFF2-40B4-BE49-F238E27FC236}">
                <a16:creationId xmlns:a16="http://schemas.microsoft.com/office/drawing/2014/main" id="{D47F3FB7-9FCA-D33E-0FB5-228A12BBE2E7}"/>
              </a:ext>
            </a:extLst>
          </p:cNvPr>
          <p:cNvSpPr>
            <a:spLocks noGrp="1"/>
          </p:cNvSpPr>
          <p:nvPr>
            <p:ph idx="1"/>
          </p:nvPr>
        </p:nvSpPr>
        <p:spPr>
          <a:xfrm>
            <a:off x="838200" y="1425039"/>
            <a:ext cx="10515600" cy="2407763"/>
          </a:xfrm>
        </p:spPr>
        <p:txBody>
          <a:bodyPr>
            <a:normAutofit/>
          </a:bodyPr>
          <a:lstStyle/>
          <a:p>
            <a:pPr marL="0" indent="0" algn="ctr">
              <a:buNone/>
            </a:pPr>
            <a:endParaRPr lang="en-US" sz="2800" b="1" dirty="0">
              <a:solidFill>
                <a:srgbClr val="2264A2"/>
              </a:solidFill>
            </a:endParaRPr>
          </a:p>
          <a:p>
            <a:pPr marL="0" indent="0">
              <a:buNone/>
            </a:pPr>
            <a:r>
              <a:rPr lang="en-US" sz="2400" b="1" dirty="0">
                <a:solidFill>
                  <a:srgbClr val="520975"/>
                </a:solidFill>
              </a:rPr>
              <a:t>One aspect of living a “good life” is having the ability to make decisions for yourself. </a:t>
            </a:r>
          </a:p>
          <a:p>
            <a:pPr marL="0" indent="0" algn="ctr">
              <a:buNone/>
            </a:pPr>
            <a:endParaRPr lang="en-US" sz="2800" b="1" dirty="0"/>
          </a:p>
        </p:txBody>
      </p:sp>
      <p:sp>
        <p:nvSpPr>
          <p:cNvPr id="3" name="Content Placeholder 2">
            <a:extLst>
              <a:ext uri="{FF2B5EF4-FFF2-40B4-BE49-F238E27FC236}">
                <a16:creationId xmlns:a16="http://schemas.microsoft.com/office/drawing/2014/main" id="{41AEACCD-1B46-931E-955B-24355171C024}"/>
              </a:ext>
            </a:extLst>
          </p:cNvPr>
          <p:cNvSpPr>
            <a:spLocks noGrp="1"/>
          </p:cNvSpPr>
          <p:nvPr>
            <p:ph idx="4294967295"/>
          </p:nvPr>
        </p:nvSpPr>
        <p:spPr>
          <a:xfrm>
            <a:off x="838200" y="2750602"/>
            <a:ext cx="9232392" cy="2682359"/>
          </a:xfrm>
        </p:spPr>
        <p:txBody>
          <a:bodyPr>
            <a:normAutofit/>
          </a:bodyPr>
          <a:lstStyle/>
          <a:p>
            <a:pPr marL="0" indent="0">
              <a:buNone/>
            </a:pPr>
            <a:endParaRPr lang="en-US" sz="2400" dirty="0"/>
          </a:p>
          <a:p>
            <a:r>
              <a:rPr lang="en-US" sz="2400" dirty="0"/>
              <a:t>Enhances quality of life</a:t>
            </a:r>
          </a:p>
          <a:p>
            <a:r>
              <a:rPr lang="en-US" sz="2400" dirty="0"/>
              <a:t>Increases life satisfaction</a:t>
            </a:r>
          </a:p>
          <a:p>
            <a:r>
              <a:rPr lang="en-US" sz="2400" dirty="0"/>
              <a:t>Increases self-confidence</a:t>
            </a:r>
          </a:p>
          <a:p>
            <a:r>
              <a:rPr lang="en-US" sz="2400" dirty="0"/>
              <a:t>Linked to improved employment outcomes</a:t>
            </a:r>
          </a:p>
        </p:txBody>
      </p:sp>
    </p:spTree>
    <p:extLst>
      <p:ext uri="{BB962C8B-B14F-4D97-AF65-F5344CB8AC3E}">
        <p14:creationId xmlns:p14="http://schemas.microsoft.com/office/powerpoint/2010/main" val="3972428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Diagram, calendar&#10;&#10;Description automatically generated">
            <a:extLst>
              <a:ext uri="{FF2B5EF4-FFF2-40B4-BE49-F238E27FC236}">
                <a16:creationId xmlns:a16="http://schemas.microsoft.com/office/drawing/2014/main" id="{4C5E2595-3B89-6DC5-8C62-C15C7E195096}"/>
              </a:ext>
            </a:extLst>
          </p:cNvPr>
          <p:cNvPicPr>
            <a:picLocks noChangeAspect="1"/>
          </p:cNvPicPr>
          <p:nvPr/>
        </p:nvPicPr>
        <p:blipFill>
          <a:blip r:embed="rId2"/>
          <a:stretch>
            <a:fillRect/>
          </a:stretch>
        </p:blipFill>
        <p:spPr>
          <a:xfrm>
            <a:off x="2962656" y="401646"/>
            <a:ext cx="5713614" cy="5772390"/>
          </a:xfrm>
          <a:prstGeom prst="rect">
            <a:avLst/>
          </a:prstGeom>
        </p:spPr>
      </p:pic>
      <p:sp>
        <p:nvSpPr>
          <p:cNvPr id="9" name="Title 8">
            <a:extLst>
              <a:ext uri="{FF2B5EF4-FFF2-40B4-BE49-F238E27FC236}">
                <a16:creationId xmlns:a16="http://schemas.microsoft.com/office/drawing/2014/main" id="{9BB8DE89-23F6-9E4A-308F-B99B0E253384}"/>
              </a:ext>
            </a:extLst>
          </p:cNvPr>
          <p:cNvSpPr>
            <a:spLocks noGrp="1"/>
          </p:cNvSpPr>
          <p:nvPr>
            <p:ph type="title" idx="4294967295"/>
          </p:nvPr>
        </p:nvSpPr>
        <p:spPr>
          <a:xfrm>
            <a:off x="0" y="1906588"/>
            <a:ext cx="3255963" cy="2179637"/>
          </a:xfrm>
        </p:spPr>
        <p:txBody>
          <a:bodyPr>
            <a:normAutofit fontScale="90000"/>
          </a:bodyPr>
          <a:lstStyle/>
          <a:p>
            <a:pPr algn="ctr"/>
            <a:r>
              <a:rPr lang="en-US" sz="4000" dirty="0">
                <a:solidFill>
                  <a:schemeClr val="bg1"/>
                </a:solidFill>
              </a:rPr>
              <a:t>Elements of Self-Determination </a:t>
            </a:r>
          </a:p>
        </p:txBody>
      </p:sp>
    </p:spTree>
    <p:extLst>
      <p:ext uri="{BB962C8B-B14F-4D97-AF65-F5344CB8AC3E}">
        <p14:creationId xmlns:p14="http://schemas.microsoft.com/office/powerpoint/2010/main" val="2230685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AA889E-BB2F-DED0-6F11-CD76235ADB83}"/>
              </a:ext>
            </a:extLst>
          </p:cNvPr>
          <p:cNvSpPr>
            <a:spLocks noGrp="1"/>
          </p:cNvSpPr>
          <p:nvPr>
            <p:ph type="title" idx="4294967295"/>
          </p:nvPr>
        </p:nvSpPr>
        <p:spPr>
          <a:xfrm>
            <a:off x="3344323" y="1096784"/>
            <a:ext cx="10515600" cy="2852737"/>
          </a:xfrm>
        </p:spPr>
        <p:txBody>
          <a:bodyPr>
            <a:normAutofit/>
          </a:bodyPr>
          <a:lstStyle/>
          <a:p>
            <a:r>
              <a:rPr lang="en-US" sz="3200" dirty="0"/>
              <a:t>Group Question</a:t>
            </a:r>
          </a:p>
        </p:txBody>
      </p:sp>
      <p:sp>
        <p:nvSpPr>
          <p:cNvPr id="6" name="Text Placeholder 5">
            <a:extLst>
              <a:ext uri="{FF2B5EF4-FFF2-40B4-BE49-F238E27FC236}">
                <a16:creationId xmlns:a16="http://schemas.microsoft.com/office/drawing/2014/main" id="{3FA6178A-36B8-471F-6526-48AF4601BA14}"/>
              </a:ext>
            </a:extLst>
          </p:cNvPr>
          <p:cNvSpPr>
            <a:spLocks noGrp="1"/>
          </p:cNvSpPr>
          <p:nvPr>
            <p:ph type="body" idx="4294967295"/>
          </p:nvPr>
        </p:nvSpPr>
        <p:spPr>
          <a:xfrm>
            <a:off x="3344323" y="2060702"/>
            <a:ext cx="6405562" cy="2882900"/>
          </a:xfrm>
        </p:spPr>
        <p:txBody>
          <a:bodyPr/>
          <a:lstStyle/>
          <a:p>
            <a:endParaRPr lang="en-US" dirty="0"/>
          </a:p>
          <a:p>
            <a:endParaRPr lang="en-US" sz="2400" dirty="0"/>
          </a:p>
          <a:p>
            <a:pPr marL="0" indent="0">
              <a:buNone/>
            </a:pPr>
            <a:r>
              <a:rPr lang="en-US" sz="2400" dirty="0"/>
              <a:t>Think back to your transition years (12-22). How did you develop skills around these “elements of self-determination</a:t>
            </a:r>
            <a:r>
              <a:rPr lang="en-US" sz="2400"/>
              <a:t>”? </a:t>
            </a:r>
            <a:endParaRPr lang="en-US" sz="2400" dirty="0"/>
          </a:p>
        </p:txBody>
      </p:sp>
      <p:grpSp>
        <p:nvGrpSpPr>
          <p:cNvPr id="4" name="Group 5">
            <a:extLst>
              <a:ext uri="{FF2B5EF4-FFF2-40B4-BE49-F238E27FC236}">
                <a16:creationId xmlns:a16="http://schemas.microsoft.com/office/drawing/2014/main" id="{4E70B76C-ADB8-5063-B9A4-AFA51EC8A522}"/>
              </a:ext>
            </a:extLst>
          </p:cNvPr>
          <p:cNvGrpSpPr/>
          <p:nvPr/>
        </p:nvGrpSpPr>
        <p:grpSpPr>
          <a:xfrm>
            <a:off x="2714054" y="2304288"/>
            <a:ext cx="237308" cy="1815921"/>
            <a:chOff x="0" y="0"/>
            <a:chExt cx="1913890" cy="1913890"/>
          </a:xfrm>
          <a:solidFill>
            <a:srgbClr val="520975"/>
          </a:solidFill>
        </p:grpSpPr>
        <p:sp>
          <p:nvSpPr>
            <p:cNvPr id="7" name="Freeform 6">
              <a:extLst>
                <a:ext uri="{FF2B5EF4-FFF2-40B4-BE49-F238E27FC236}">
                  <a16:creationId xmlns:a16="http://schemas.microsoft.com/office/drawing/2014/main" id="{F791796B-0F7C-FB0A-09A7-89BB7043FE5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endParaRPr lang="en-US"/>
            </a:p>
          </p:txBody>
        </p:sp>
      </p:grpSp>
    </p:spTree>
    <p:extLst>
      <p:ext uri="{BB962C8B-B14F-4D97-AF65-F5344CB8AC3E}">
        <p14:creationId xmlns:p14="http://schemas.microsoft.com/office/powerpoint/2010/main" val="1771415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37E565F-306B-601C-D8FC-72C1D356DF52}"/>
              </a:ext>
              <a:ext uri="{C183D7F6-B498-43B3-948B-1728B52AA6E4}">
                <adec:decorative xmlns:adec="http://schemas.microsoft.com/office/drawing/2017/decorative" val="1"/>
              </a:ext>
            </a:extLst>
          </p:cNvPr>
          <p:cNvGrpSpPr/>
          <p:nvPr/>
        </p:nvGrpSpPr>
        <p:grpSpPr>
          <a:xfrm rot="16200000">
            <a:off x="5919630" y="-5329230"/>
            <a:ext cx="718494" cy="11728706"/>
            <a:chOff x="0" y="0"/>
            <a:chExt cx="525269" cy="2771574"/>
          </a:xfrm>
          <a:solidFill>
            <a:srgbClr val="00795F"/>
          </a:solidFill>
        </p:grpSpPr>
        <p:sp>
          <p:nvSpPr>
            <p:cNvPr id="5" name="Freeform 3">
              <a:extLst>
                <a:ext uri="{FF2B5EF4-FFF2-40B4-BE49-F238E27FC236}">
                  <a16:creationId xmlns:a16="http://schemas.microsoft.com/office/drawing/2014/main" id="{EE174514-D664-3648-362C-E1A057EB1679}"/>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grpFill/>
          </p:spPr>
          <p:txBody>
            <a:bodyPr/>
            <a:lstStyle/>
            <a:p>
              <a:endParaRPr lang="en-US"/>
            </a:p>
          </p:txBody>
        </p:sp>
      </p:grpSp>
      <p:sp>
        <p:nvSpPr>
          <p:cNvPr id="2" name="Title 1">
            <a:extLst>
              <a:ext uri="{FF2B5EF4-FFF2-40B4-BE49-F238E27FC236}">
                <a16:creationId xmlns:a16="http://schemas.microsoft.com/office/drawing/2014/main" id="{D2EF5E15-64E7-0C4E-7B11-1CDDCB456760}"/>
              </a:ext>
            </a:extLst>
          </p:cNvPr>
          <p:cNvSpPr>
            <a:spLocks noGrp="1"/>
          </p:cNvSpPr>
          <p:nvPr>
            <p:ph type="title" idx="4294967295"/>
          </p:nvPr>
        </p:nvSpPr>
        <p:spPr>
          <a:xfrm>
            <a:off x="1252724" y="305729"/>
            <a:ext cx="10515600" cy="458788"/>
          </a:xfrm>
        </p:spPr>
        <p:txBody>
          <a:bodyPr>
            <a:normAutofit/>
          </a:bodyPr>
          <a:lstStyle/>
          <a:p>
            <a:r>
              <a:rPr lang="en-US" sz="2400" dirty="0">
                <a:solidFill>
                  <a:schemeClr val="bg1"/>
                </a:solidFill>
              </a:rPr>
              <a:t>Strategies to Address the Elements of Self-Determination</a:t>
            </a:r>
          </a:p>
        </p:txBody>
      </p:sp>
      <p:graphicFrame>
        <p:nvGraphicFramePr>
          <p:cNvPr id="11" name="Diagram 10">
            <a:extLst>
              <a:ext uri="{FF2B5EF4-FFF2-40B4-BE49-F238E27FC236}">
                <a16:creationId xmlns:a16="http://schemas.microsoft.com/office/drawing/2014/main" id="{8B25EAA9-F611-7A7F-3E32-D5EEFEDA0ACA}"/>
              </a:ext>
            </a:extLst>
          </p:cNvPr>
          <p:cNvGraphicFramePr/>
          <p:nvPr/>
        </p:nvGraphicFramePr>
        <p:xfrm>
          <a:off x="1358900" y="1219199"/>
          <a:ext cx="9525000" cy="4919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1196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793252C-E908-BA8F-A417-5CDBB0E6EA3D}"/>
              </a:ext>
            </a:extLst>
          </p:cNvPr>
          <p:cNvGraphicFramePr/>
          <p:nvPr/>
        </p:nvGraphicFramePr>
        <p:xfrm>
          <a:off x="1358900" y="1219199"/>
          <a:ext cx="9525000"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FB98389-D9EA-8C79-B6D1-52EE3FB96BFF}"/>
              </a:ext>
              <a:ext uri="{C183D7F6-B498-43B3-948B-1728B52AA6E4}">
                <adec:decorative xmlns:adec="http://schemas.microsoft.com/office/drawing/2017/decorative" val="1"/>
              </a:ext>
            </a:extLst>
          </p:cNvPr>
          <p:cNvGrpSpPr/>
          <p:nvPr/>
        </p:nvGrpSpPr>
        <p:grpSpPr>
          <a:xfrm rot="16200000">
            <a:off x="5919630" y="-5329230"/>
            <a:ext cx="718494" cy="11728706"/>
            <a:chOff x="0" y="0"/>
            <a:chExt cx="525269" cy="2771574"/>
          </a:xfrm>
          <a:solidFill>
            <a:srgbClr val="00795F"/>
          </a:solidFill>
        </p:grpSpPr>
        <p:sp>
          <p:nvSpPr>
            <p:cNvPr id="4" name="Freeform 3">
              <a:extLst>
                <a:ext uri="{FF2B5EF4-FFF2-40B4-BE49-F238E27FC236}">
                  <a16:creationId xmlns:a16="http://schemas.microsoft.com/office/drawing/2014/main" id="{D11CD998-8A01-13E4-1C42-569AEAF50C43}"/>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grpFill/>
          </p:spPr>
          <p:txBody>
            <a:bodyPr/>
            <a:lstStyle/>
            <a:p>
              <a:endParaRPr lang="en-US"/>
            </a:p>
          </p:txBody>
        </p:sp>
      </p:grpSp>
      <p:sp>
        <p:nvSpPr>
          <p:cNvPr id="5" name="Title 1">
            <a:extLst>
              <a:ext uri="{FF2B5EF4-FFF2-40B4-BE49-F238E27FC236}">
                <a16:creationId xmlns:a16="http://schemas.microsoft.com/office/drawing/2014/main" id="{BC07701D-CAF9-6CD2-763D-5310DC3501EA}"/>
              </a:ext>
            </a:extLst>
          </p:cNvPr>
          <p:cNvSpPr txBox="1">
            <a:spLocks/>
          </p:cNvSpPr>
          <p:nvPr/>
        </p:nvSpPr>
        <p:spPr>
          <a:xfrm>
            <a:off x="1252724" y="305729"/>
            <a:ext cx="10515600" cy="458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95F"/>
                </a:solidFill>
                <a:latin typeface="Arial" panose="020B0604020202020204" pitchFamily="34" charset="0"/>
                <a:ea typeface="+mj-ea"/>
                <a:cs typeface="Arial" panose="020B0604020202020204" pitchFamily="34" charset="0"/>
              </a:defRPr>
            </a:lvl1pPr>
          </a:lstStyle>
          <a:p>
            <a:r>
              <a:rPr lang="en-US" sz="2400">
                <a:solidFill>
                  <a:schemeClr val="bg1"/>
                </a:solidFill>
              </a:rPr>
              <a:t>Strategies to Address the Elements of Self-Determination</a:t>
            </a:r>
            <a:endParaRPr lang="en-US" sz="2400" dirty="0">
              <a:solidFill>
                <a:schemeClr val="bg1"/>
              </a:solidFill>
            </a:endParaRPr>
          </a:p>
        </p:txBody>
      </p:sp>
    </p:spTree>
    <p:extLst>
      <p:ext uri="{BB962C8B-B14F-4D97-AF65-F5344CB8AC3E}">
        <p14:creationId xmlns:p14="http://schemas.microsoft.com/office/powerpoint/2010/main" val="3711107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2B8B-66F8-F1D1-DC12-33B2E01D65FF}"/>
              </a:ext>
            </a:extLst>
          </p:cNvPr>
          <p:cNvSpPr>
            <a:spLocks noGrp="1"/>
          </p:cNvSpPr>
          <p:nvPr>
            <p:ph type="title"/>
          </p:nvPr>
        </p:nvSpPr>
        <p:spPr/>
        <p:txBody>
          <a:bodyPr>
            <a:normAutofit fontScale="90000"/>
          </a:bodyPr>
          <a:lstStyle/>
          <a:p>
            <a:r>
              <a:rPr lang="en-US" dirty="0"/>
              <a:t>The Final Elements of Self-Determination</a:t>
            </a:r>
          </a:p>
        </p:txBody>
      </p:sp>
      <p:graphicFrame>
        <p:nvGraphicFramePr>
          <p:cNvPr id="7" name="Diagram 6">
            <a:extLst>
              <a:ext uri="{FF2B5EF4-FFF2-40B4-BE49-F238E27FC236}">
                <a16:creationId xmlns:a16="http://schemas.microsoft.com/office/drawing/2014/main" id="{E793252C-E908-BA8F-A417-5CDBB0E6EA3D}"/>
              </a:ext>
            </a:extLst>
          </p:cNvPr>
          <p:cNvGraphicFramePr/>
          <p:nvPr/>
        </p:nvGraphicFramePr>
        <p:xfrm>
          <a:off x="838200" y="1219199"/>
          <a:ext cx="10998200"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60387A3D-537A-8322-E11D-1BDFE79143C2}"/>
              </a:ext>
            </a:extLst>
          </p:cNvPr>
          <p:cNvSpPr/>
          <p:nvPr/>
        </p:nvSpPr>
        <p:spPr>
          <a:xfrm>
            <a:off x="-6099" y="-62285"/>
            <a:ext cx="12198099" cy="1194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6D01CB5-FC60-BB9F-A37D-6B3D14CBAE4D}"/>
              </a:ext>
              <a:ext uri="{C183D7F6-B498-43B3-948B-1728B52AA6E4}">
                <adec:decorative xmlns:adec="http://schemas.microsoft.com/office/drawing/2017/decorative" val="1"/>
              </a:ext>
            </a:extLst>
          </p:cNvPr>
          <p:cNvGrpSpPr/>
          <p:nvPr/>
        </p:nvGrpSpPr>
        <p:grpSpPr>
          <a:xfrm rot="16200000">
            <a:off x="5919630" y="-5329230"/>
            <a:ext cx="718494" cy="11728706"/>
            <a:chOff x="0" y="0"/>
            <a:chExt cx="525269" cy="2771574"/>
          </a:xfrm>
          <a:solidFill>
            <a:srgbClr val="00795F"/>
          </a:solidFill>
        </p:grpSpPr>
        <p:sp>
          <p:nvSpPr>
            <p:cNvPr id="4" name="Freeform 3">
              <a:extLst>
                <a:ext uri="{FF2B5EF4-FFF2-40B4-BE49-F238E27FC236}">
                  <a16:creationId xmlns:a16="http://schemas.microsoft.com/office/drawing/2014/main" id="{5AB33025-CD92-8A94-FD18-EA355384E0E7}"/>
                </a:ext>
              </a:extLst>
            </p:cNvPr>
            <p:cNvSpPr/>
            <p:nvPr/>
          </p:nvSpPr>
          <p:spPr>
            <a:xfrm>
              <a:off x="0" y="0"/>
              <a:ext cx="525269" cy="2771574"/>
            </a:xfrm>
            <a:custGeom>
              <a:avLst/>
              <a:gdLst/>
              <a:ahLst/>
              <a:cxnLst/>
              <a:rect l="l" t="t" r="r" b="b"/>
              <a:pathLst>
                <a:path w="525269" h="2771574">
                  <a:moveTo>
                    <a:pt x="0" y="0"/>
                  </a:moveTo>
                  <a:lnTo>
                    <a:pt x="525269" y="0"/>
                  </a:lnTo>
                  <a:lnTo>
                    <a:pt x="525269" y="2771574"/>
                  </a:lnTo>
                  <a:lnTo>
                    <a:pt x="0" y="2771574"/>
                  </a:lnTo>
                  <a:close/>
                </a:path>
              </a:pathLst>
            </a:custGeom>
            <a:grpFill/>
          </p:spPr>
          <p:txBody>
            <a:bodyPr/>
            <a:lstStyle/>
            <a:p>
              <a:endParaRPr lang="en-US"/>
            </a:p>
          </p:txBody>
        </p:sp>
      </p:grpSp>
      <p:sp>
        <p:nvSpPr>
          <p:cNvPr id="5" name="Title 1">
            <a:extLst>
              <a:ext uri="{FF2B5EF4-FFF2-40B4-BE49-F238E27FC236}">
                <a16:creationId xmlns:a16="http://schemas.microsoft.com/office/drawing/2014/main" id="{473AA259-B6FF-31B9-262B-8B300AD7F57B}"/>
              </a:ext>
            </a:extLst>
          </p:cNvPr>
          <p:cNvSpPr txBox="1">
            <a:spLocks/>
          </p:cNvSpPr>
          <p:nvPr/>
        </p:nvSpPr>
        <p:spPr>
          <a:xfrm>
            <a:off x="1252724" y="305729"/>
            <a:ext cx="10515600" cy="458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95F"/>
                </a:solidFill>
                <a:latin typeface="Arial" panose="020B0604020202020204" pitchFamily="34" charset="0"/>
                <a:ea typeface="+mj-ea"/>
                <a:cs typeface="Arial" panose="020B0604020202020204" pitchFamily="34" charset="0"/>
              </a:defRPr>
            </a:lvl1pPr>
          </a:lstStyle>
          <a:p>
            <a:r>
              <a:rPr lang="en-US" sz="2400">
                <a:solidFill>
                  <a:schemeClr val="bg1"/>
                </a:solidFill>
              </a:rPr>
              <a:t>Strategies to Address the Elements of Self-Determination</a:t>
            </a:r>
            <a:endParaRPr lang="en-US" sz="2400" dirty="0">
              <a:solidFill>
                <a:schemeClr val="bg1"/>
              </a:solidFill>
            </a:endParaRPr>
          </a:p>
        </p:txBody>
      </p:sp>
      <p:pic>
        <p:nvPicPr>
          <p:cNvPr id="9" name="Picture 6" descr="RAISE logo">
            <a:extLst>
              <a:ext uri="{FF2B5EF4-FFF2-40B4-BE49-F238E27FC236}">
                <a16:creationId xmlns:a16="http://schemas.microsoft.com/office/drawing/2014/main" id="{B6384613-338E-76C5-81F3-055433F70447}"/>
              </a:ext>
            </a:extLst>
          </p:cNvPr>
          <p:cNvPicPr>
            <a:picLocks noChangeAspect="1"/>
          </p:cNvPicPr>
          <p:nvPr/>
        </p:nvPicPr>
        <p:blipFill>
          <a:blip r:embed="rId8" cstate="print"/>
          <a:srcRect/>
          <a:stretch>
            <a:fillRect/>
          </a:stretch>
        </p:blipFill>
        <p:spPr>
          <a:xfrm>
            <a:off x="8623147" y="6247732"/>
            <a:ext cx="1137625" cy="475945"/>
          </a:xfrm>
          <a:prstGeom prst="rect">
            <a:avLst/>
          </a:prstGeom>
        </p:spPr>
      </p:pic>
      <p:pic>
        <p:nvPicPr>
          <p:cNvPr id="10" name="Picture 9">
            <a:extLst>
              <a:ext uri="{FF2B5EF4-FFF2-40B4-BE49-F238E27FC236}">
                <a16:creationId xmlns:a16="http://schemas.microsoft.com/office/drawing/2014/main" id="{9706E12B-2F25-2AC4-1EC1-0714411C79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0435" y="6275397"/>
            <a:ext cx="1902385" cy="486657"/>
          </a:xfrm>
          <a:prstGeom prst="rect">
            <a:avLst/>
          </a:prstGeom>
        </p:spPr>
      </p:pic>
    </p:spTree>
    <p:extLst>
      <p:ext uri="{BB962C8B-B14F-4D97-AF65-F5344CB8AC3E}">
        <p14:creationId xmlns:p14="http://schemas.microsoft.com/office/powerpoint/2010/main" val="1165314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B8DE89-23F6-9E4A-308F-B99B0E253384}"/>
              </a:ext>
            </a:extLst>
          </p:cNvPr>
          <p:cNvSpPr>
            <a:spLocks noGrp="1"/>
          </p:cNvSpPr>
          <p:nvPr>
            <p:ph type="title"/>
          </p:nvPr>
        </p:nvSpPr>
        <p:spPr>
          <a:xfrm>
            <a:off x="570191" y="286512"/>
            <a:ext cx="3932237" cy="1600200"/>
          </a:xfrm>
        </p:spPr>
        <p:txBody>
          <a:bodyPr>
            <a:normAutofit/>
          </a:bodyPr>
          <a:lstStyle/>
          <a:p>
            <a:r>
              <a:rPr lang="en-US" sz="4000" dirty="0"/>
              <a:t>I’m Determined</a:t>
            </a:r>
            <a:br>
              <a:rPr lang="en-US" sz="4000" dirty="0"/>
            </a:br>
            <a:r>
              <a:rPr lang="en-US" sz="4000" dirty="0"/>
              <a:t>Goal Template</a:t>
            </a:r>
          </a:p>
        </p:txBody>
      </p:sp>
      <p:sp>
        <p:nvSpPr>
          <p:cNvPr id="3" name="Picture Placeholder 2">
            <a:extLst>
              <a:ext uri="{FF2B5EF4-FFF2-40B4-BE49-F238E27FC236}">
                <a16:creationId xmlns:a16="http://schemas.microsoft.com/office/drawing/2014/main" id="{A27E040E-9838-2575-335D-355CF60D97DC}"/>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C063F26B-BC34-C9BD-4E05-19F00E29B53C}"/>
              </a:ext>
            </a:extLst>
          </p:cNvPr>
          <p:cNvSpPr>
            <a:spLocks noGrp="1"/>
          </p:cNvSpPr>
          <p:nvPr>
            <p:ph type="body" sz="half" idx="2"/>
          </p:nvPr>
        </p:nvSpPr>
        <p:spPr>
          <a:xfrm>
            <a:off x="669100" y="2223015"/>
            <a:ext cx="3932237" cy="3811588"/>
          </a:xfrm>
        </p:spPr>
        <p:txBody>
          <a:bodyPr/>
          <a:lstStyle/>
          <a:p>
            <a:r>
              <a:rPr lang="en-US" dirty="0">
                <a:solidFill>
                  <a:srgbClr val="520975"/>
                </a:solidFill>
              </a:rPr>
              <a:t>https://www.imdetermined.org/</a:t>
            </a:r>
          </a:p>
        </p:txBody>
      </p:sp>
      <p:pic>
        <p:nvPicPr>
          <p:cNvPr id="2" name="Content Placeholder 5" descr="Timeline&#10;&#10;Description automatically generated">
            <a:extLst>
              <a:ext uri="{FF2B5EF4-FFF2-40B4-BE49-F238E27FC236}">
                <a16:creationId xmlns:a16="http://schemas.microsoft.com/office/drawing/2014/main" id="{2FCE9F31-1A9F-C84C-9216-6C7CBA000894}"/>
              </a:ext>
            </a:extLst>
          </p:cNvPr>
          <p:cNvPicPr>
            <a:picLocks noChangeAspect="1"/>
          </p:cNvPicPr>
          <p:nvPr/>
        </p:nvPicPr>
        <p:blipFill>
          <a:blip r:embed="rId2"/>
          <a:stretch>
            <a:fillRect/>
          </a:stretch>
        </p:blipFill>
        <p:spPr>
          <a:xfrm>
            <a:off x="4502428" y="638055"/>
            <a:ext cx="7225748" cy="5581890"/>
          </a:xfrm>
          <a:prstGeom prst="rect">
            <a:avLst/>
          </a:prstGeom>
        </p:spPr>
      </p:pic>
    </p:spTree>
    <p:extLst>
      <p:ext uri="{BB962C8B-B14F-4D97-AF65-F5344CB8AC3E}">
        <p14:creationId xmlns:p14="http://schemas.microsoft.com/office/powerpoint/2010/main" val="4776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C8A1BA-9B20-8D47-A483-674672E1784E}"/>
              </a:ext>
            </a:extLst>
          </p:cNvPr>
          <p:cNvSpPr>
            <a:spLocks noGrp="1"/>
          </p:cNvSpPr>
          <p:nvPr>
            <p:ph type="sldNum" sz="quarter" idx="4"/>
          </p:nvPr>
        </p:nvSpPr>
        <p:spPr/>
        <p:txBody>
          <a:bodyPr/>
          <a:lstStyle/>
          <a:p>
            <a:fld id="{D1DDEDF4-883C-4159-966D-7CEF8ED53DD3}" type="slidenum">
              <a:rPr lang="en-US" smtClean="0"/>
              <a:pPr/>
              <a:t>6</a:t>
            </a:fld>
            <a:endParaRPr lang="en-US"/>
          </a:p>
        </p:txBody>
      </p:sp>
      <p:sp>
        <p:nvSpPr>
          <p:cNvPr id="2" name="Title 1"/>
          <p:cNvSpPr>
            <a:spLocks noGrp="1"/>
          </p:cNvSpPr>
          <p:nvPr>
            <p:ph type="ctrTitle"/>
          </p:nvPr>
        </p:nvSpPr>
        <p:spPr/>
        <p:txBody>
          <a:bodyPr>
            <a:noAutofit/>
          </a:bodyPr>
          <a:lstStyle/>
          <a:p>
            <a:r>
              <a:rPr lang="en-US" sz="4000" b="1" dirty="0"/>
              <a:t>Imagine the Possibilities: </a:t>
            </a:r>
            <a:br>
              <a:rPr lang="en-US" sz="4000" dirty="0"/>
            </a:br>
            <a:r>
              <a:rPr lang="en-US" sz="4000" dirty="0"/>
              <a:t>A Path to Employment Success</a:t>
            </a:r>
            <a:br>
              <a:rPr lang="en-US" sz="4000" dirty="0"/>
            </a:br>
            <a:br>
              <a:rPr lang="en-US" sz="4000" dirty="0"/>
            </a:br>
            <a:r>
              <a:rPr lang="en-US" sz="4000" dirty="0"/>
              <a:t>Module 1: Employment as Part of a Good Life</a:t>
            </a:r>
            <a:br>
              <a:rPr lang="en-US" sz="4000" dirty="0"/>
            </a:br>
            <a:endParaRPr lang="en-US" sz="4000" dirty="0"/>
          </a:p>
        </p:txBody>
      </p:sp>
      <p:sp>
        <p:nvSpPr>
          <p:cNvPr id="3" name="Subtitle 2"/>
          <p:cNvSpPr>
            <a:spLocks noGrp="1"/>
          </p:cNvSpPr>
          <p:nvPr>
            <p:ph type="subTitle" idx="1"/>
          </p:nvPr>
        </p:nvSpPr>
        <p:spPr/>
        <p:txBody>
          <a:bodyPr>
            <a:normAutofit fontScale="92500" lnSpcReduction="20000"/>
          </a:bodyPr>
          <a:lstStyle/>
          <a:p>
            <a:endParaRPr lang="en-US" dirty="0">
              <a:solidFill>
                <a:schemeClr val="tx1"/>
              </a:solidFill>
            </a:endParaRPr>
          </a:p>
          <a:p>
            <a:pPr>
              <a:lnSpc>
                <a:spcPct val="110000"/>
              </a:lnSpc>
            </a:pPr>
            <a:r>
              <a:rPr lang="en-US" dirty="0">
                <a:solidFill>
                  <a:schemeClr val="tx1"/>
                </a:solidFill>
              </a:rPr>
              <a:t>Presenters: add information such as presenter’s names, location, date or event. </a:t>
            </a:r>
          </a:p>
        </p:txBody>
      </p:sp>
    </p:spTree>
    <p:extLst>
      <p:ext uri="{BB962C8B-B14F-4D97-AF65-F5344CB8AC3E}">
        <p14:creationId xmlns:p14="http://schemas.microsoft.com/office/powerpoint/2010/main" val="1847378901"/>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Diagram&#10;&#10;Description automatically generated">
            <a:extLst>
              <a:ext uri="{FF2B5EF4-FFF2-40B4-BE49-F238E27FC236}">
                <a16:creationId xmlns:a16="http://schemas.microsoft.com/office/drawing/2014/main" id="{488EA3C8-16F0-4275-E632-9C968E33F2A4}"/>
              </a:ext>
            </a:extLst>
          </p:cNvPr>
          <p:cNvPicPr>
            <a:picLocks noChangeAspect="1"/>
          </p:cNvPicPr>
          <p:nvPr/>
        </p:nvPicPr>
        <p:blipFill>
          <a:blip r:embed="rId2"/>
          <a:stretch>
            <a:fillRect/>
          </a:stretch>
        </p:blipFill>
        <p:spPr>
          <a:xfrm>
            <a:off x="2095928" y="895350"/>
            <a:ext cx="8000143" cy="5067300"/>
          </a:xfrm>
          <a:prstGeom prst="rect">
            <a:avLst/>
          </a:prstGeom>
        </p:spPr>
      </p:pic>
    </p:spTree>
    <p:extLst>
      <p:ext uri="{BB962C8B-B14F-4D97-AF65-F5344CB8AC3E}">
        <p14:creationId xmlns:p14="http://schemas.microsoft.com/office/powerpoint/2010/main" val="2640522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DDEDF4-883C-4159-966D-7CEF8ED53DD3}" type="slidenum">
              <a:rPr lang="en-US" smtClean="0"/>
              <a:t>61</a:t>
            </a:fld>
            <a:endParaRPr lang="en-US"/>
          </a:p>
        </p:txBody>
      </p:sp>
      <p:sp>
        <p:nvSpPr>
          <p:cNvPr id="2" name="Title 1"/>
          <p:cNvSpPr>
            <a:spLocks noGrp="1"/>
          </p:cNvSpPr>
          <p:nvPr>
            <p:ph type="title"/>
          </p:nvPr>
        </p:nvSpPr>
        <p:spPr/>
        <p:txBody>
          <a:bodyPr/>
          <a:lstStyle/>
          <a:p>
            <a:r>
              <a:rPr lang="en-US" dirty="0"/>
              <a:t>Having Questions or Concerns is Normal</a:t>
            </a:r>
          </a:p>
        </p:txBody>
      </p:sp>
      <p:sp>
        <p:nvSpPr>
          <p:cNvPr id="3" name="Content Placeholder 2"/>
          <p:cNvSpPr>
            <a:spLocks noGrp="1"/>
          </p:cNvSpPr>
          <p:nvPr>
            <p:ph idx="1"/>
          </p:nvPr>
        </p:nvSpPr>
        <p:spPr/>
        <p:txBody>
          <a:bodyPr>
            <a:normAutofit lnSpcReduction="10000"/>
          </a:bodyPr>
          <a:lstStyle/>
          <a:p>
            <a:pPr marL="0" indent="0">
              <a:lnSpc>
                <a:spcPct val="100000"/>
              </a:lnSpc>
              <a:buNone/>
            </a:pPr>
            <a:r>
              <a:rPr lang="en-US" b="1" dirty="0">
                <a:solidFill>
                  <a:srgbClr val="520975"/>
                </a:solidFill>
              </a:rPr>
              <a:t>When thinking about a real job in the community for your family member, is there anything that makes you worried or concerned?</a:t>
            </a:r>
          </a:p>
          <a:p>
            <a:pPr marL="0" indent="0">
              <a:buNone/>
            </a:pPr>
            <a:r>
              <a:rPr lang="en-US" dirty="0"/>
              <a:t> </a:t>
            </a:r>
          </a:p>
          <a:p>
            <a:r>
              <a:rPr lang="en-US" dirty="0"/>
              <a:t>Vulnerability</a:t>
            </a:r>
          </a:p>
          <a:p>
            <a:r>
              <a:rPr lang="en-US" dirty="0"/>
              <a:t>Safety</a:t>
            </a:r>
          </a:p>
          <a:p>
            <a:r>
              <a:rPr lang="en-US" dirty="0"/>
              <a:t>Can they do the job?</a:t>
            </a:r>
          </a:p>
          <a:p>
            <a:r>
              <a:rPr lang="en-US" dirty="0"/>
              <a:t>Who will hire them?</a:t>
            </a:r>
          </a:p>
          <a:p>
            <a:r>
              <a:rPr lang="en-US" dirty="0"/>
              <a:t>Will they lose benefits? </a:t>
            </a:r>
          </a:p>
        </p:txBody>
      </p:sp>
    </p:spTree>
    <p:extLst>
      <p:ext uri="{BB962C8B-B14F-4D97-AF65-F5344CB8AC3E}">
        <p14:creationId xmlns:p14="http://schemas.microsoft.com/office/powerpoint/2010/main" val="310206375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8D2F33-3557-024E-86C6-AA4E12D707D3}"/>
              </a:ext>
            </a:extLst>
          </p:cNvPr>
          <p:cNvSpPr>
            <a:spLocks noGrp="1"/>
          </p:cNvSpPr>
          <p:nvPr>
            <p:ph type="sldNum" sz="quarter" idx="12"/>
          </p:nvPr>
        </p:nvSpPr>
        <p:spPr/>
        <p:txBody>
          <a:bodyPr/>
          <a:lstStyle/>
          <a:p>
            <a:fld id="{D1DDEDF4-883C-4159-966D-7CEF8ED53DD3}" type="slidenum">
              <a:rPr lang="en-US" smtClean="0"/>
              <a:t>62</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t>WORKSHEET QUESTION 4</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25625"/>
            <a:ext cx="5308600" cy="4351338"/>
          </a:xfrm>
        </p:spPr>
        <p:txBody>
          <a:bodyPr>
            <a:normAutofit/>
          </a:bodyPr>
          <a:lstStyle/>
          <a:p>
            <a:pPr marL="0" indent="0">
              <a:lnSpc>
                <a:spcPct val="100000"/>
              </a:lnSpc>
              <a:buNone/>
            </a:pPr>
            <a:r>
              <a:rPr lang="en-US" sz="4000" dirty="0"/>
              <a:t>What is your greatest concern when thinking about employment for your family member?</a:t>
            </a:r>
          </a:p>
        </p:txBody>
      </p:sp>
      <p:pic>
        <p:nvPicPr>
          <p:cNvPr id="6" name="Picture 5">
            <a:extLst>
              <a:ext uri="{FF2B5EF4-FFF2-40B4-BE49-F238E27FC236}">
                <a16:creationId xmlns:a16="http://schemas.microsoft.com/office/drawing/2014/main" id="{129A0FB2-F8D6-A22F-10A9-7235F35FB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236" y="337601"/>
            <a:ext cx="4512235" cy="5839362"/>
          </a:xfrm>
          <a:prstGeom prst="rect">
            <a:avLst/>
          </a:prstGeom>
          <a:ln>
            <a:solidFill>
              <a:schemeClr val="bg2">
                <a:lumMod val="90000"/>
              </a:schemeClr>
            </a:solidFill>
          </a:ln>
        </p:spPr>
      </p:pic>
    </p:spTree>
    <p:extLst>
      <p:ext uri="{BB962C8B-B14F-4D97-AF65-F5344CB8AC3E}">
        <p14:creationId xmlns:p14="http://schemas.microsoft.com/office/powerpoint/2010/main" val="3518471063"/>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Steps: Getting Started</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91047877"/>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Possible Next Steps</a:t>
            </a:r>
          </a:p>
        </p:txBody>
      </p:sp>
      <p:sp>
        <p:nvSpPr>
          <p:cNvPr id="6" name="Content Placeholder 5"/>
          <p:cNvSpPr>
            <a:spLocks noGrp="1"/>
          </p:cNvSpPr>
          <p:nvPr>
            <p:ph idx="1"/>
          </p:nvPr>
        </p:nvSpPr>
        <p:spPr/>
        <p:txBody>
          <a:bodyPr/>
          <a:lstStyle/>
          <a:p>
            <a:r>
              <a:rPr lang="en-US" dirty="0"/>
              <a:t>Set the expectation that employment will be part of the future</a:t>
            </a:r>
          </a:p>
          <a:p>
            <a:endParaRPr lang="en-US" dirty="0"/>
          </a:p>
          <a:p>
            <a:r>
              <a:rPr lang="en-US" dirty="0"/>
              <a:t>Help your student explore interests </a:t>
            </a:r>
          </a:p>
          <a:p>
            <a:endParaRPr lang="en-US" dirty="0"/>
          </a:p>
          <a:p>
            <a:r>
              <a:rPr lang="en-US" dirty="0"/>
              <a:t>Make sure employment-related goals are in the IEP</a:t>
            </a:r>
          </a:p>
          <a:p>
            <a:endParaRPr lang="en-US" dirty="0"/>
          </a:p>
          <a:p>
            <a:r>
              <a:rPr lang="en-US" dirty="0"/>
              <a:t>Community-based work experiences last 2 years of HS</a:t>
            </a:r>
          </a:p>
        </p:txBody>
      </p:sp>
    </p:spTree>
    <p:extLst>
      <p:ext uri="{BB962C8B-B14F-4D97-AF65-F5344CB8AC3E}">
        <p14:creationId xmlns:p14="http://schemas.microsoft.com/office/powerpoint/2010/main" val="3504651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Next Steps</a:t>
            </a:r>
          </a:p>
        </p:txBody>
      </p:sp>
      <p:sp>
        <p:nvSpPr>
          <p:cNvPr id="3" name="Content Placeholder 2"/>
          <p:cNvSpPr>
            <a:spLocks noGrp="1"/>
          </p:cNvSpPr>
          <p:nvPr>
            <p:ph idx="1"/>
          </p:nvPr>
        </p:nvSpPr>
        <p:spPr/>
        <p:txBody>
          <a:bodyPr/>
          <a:lstStyle/>
          <a:p>
            <a:r>
              <a:rPr lang="en-US" dirty="0"/>
              <a:t>Talk about disability disclosure with your student</a:t>
            </a:r>
          </a:p>
          <a:p>
            <a:endParaRPr lang="en-US" dirty="0"/>
          </a:p>
          <a:p>
            <a:r>
              <a:rPr lang="en-US" dirty="0"/>
              <a:t>Learn about skills needed to do jobs they are interested in</a:t>
            </a:r>
          </a:p>
          <a:p>
            <a:endParaRPr lang="en-US" dirty="0"/>
          </a:p>
          <a:p>
            <a:r>
              <a:rPr lang="en-US" dirty="0"/>
              <a:t>Increase responsibility at home</a:t>
            </a:r>
          </a:p>
          <a:p>
            <a:endParaRPr lang="en-US" dirty="0"/>
          </a:p>
          <a:p>
            <a:r>
              <a:rPr lang="en-US" dirty="0"/>
              <a:t>Ask about </a:t>
            </a:r>
            <a:r>
              <a:rPr lang="en-US"/>
              <a:t>vocational rehabilitation </a:t>
            </a:r>
            <a:r>
              <a:rPr lang="en-US" dirty="0"/>
              <a:t>services</a:t>
            </a:r>
          </a:p>
        </p:txBody>
      </p:sp>
      <p:sp>
        <p:nvSpPr>
          <p:cNvPr id="4" name="Slide Number Placeholder 3"/>
          <p:cNvSpPr>
            <a:spLocks noGrp="1"/>
          </p:cNvSpPr>
          <p:nvPr>
            <p:ph type="sldNum" sz="quarter" idx="12"/>
          </p:nvPr>
        </p:nvSpPr>
        <p:spPr/>
        <p:txBody>
          <a:bodyPr/>
          <a:lstStyle/>
          <a:p>
            <a:fld id="{A2D20681-AC86-7B49-819F-B7126BFEEB91}" type="slidenum">
              <a:rPr lang="en-US" smtClean="0"/>
              <a:pPr/>
              <a:t>65</a:t>
            </a:fld>
            <a:endParaRPr lang="en-US"/>
          </a:p>
        </p:txBody>
      </p:sp>
    </p:spTree>
    <p:extLst>
      <p:ext uri="{BB962C8B-B14F-4D97-AF65-F5344CB8AC3E}">
        <p14:creationId xmlns:p14="http://schemas.microsoft.com/office/powerpoint/2010/main" val="16533785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6B326B-8585-2344-AA7D-780E5955E3F2}"/>
              </a:ext>
            </a:extLst>
          </p:cNvPr>
          <p:cNvSpPr>
            <a:spLocks noGrp="1"/>
          </p:cNvSpPr>
          <p:nvPr>
            <p:ph type="sldNum" sz="quarter" idx="12"/>
          </p:nvPr>
        </p:nvSpPr>
        <p:spPr/>
        <p:txBody>
          <a:bodyPr/>
          <a:lstStyle/>
          <a:p>
            <a:fld id="{D1DDEDF4-883C-4159-966D-7CEF8ED53DD3}" type="slidenum">
              <a:rPr lang="en-US" smtClean="0"/>
              <a:t>66</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t>WORKSHEET QUESTION 5</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25625"/>
            <a:ext cx="5325533" cy="4351338"/>
          </a:xfrm>
        </p:spPr>
        <p:txBody>
          <a:bodyPr>
            <a:normAutofit/>
          </a:bodyPr>
          <a:lstStyle/>
          <a:p>
            <a:pPr marL="0" indent="0">
              <a:lnSpc>
                <a:spcPct val="110000"/>
              </a:lnSpc>
              <a:buNone/>
            </a:pPr>
            <a:r>
              <a:rPr lang="en-US" sz="3600" dirty="0"/>
              <a:t>Based on the information in this workshop, what are 3 action steps you will take to help start your family member on the path to employment success?</a:t>
            </a:r>
          </a:p>
        </p:txBody>
      </p:sp>
      <p:pic>
        <p:nvPicPr>
          <p:cNvPr id="6" name="Picture 5">
            <a:extLst>
              <a:ext uri="{FF2B5EF4-FFF2-40B4-BE49-F238E27FC236}">
                <a16:creationId xmlns:a16="http://schemas.microsoft.com/office/drawing/2014/main" id="{CAFB6D1B-1A7C-E72F-F714-1D4924992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799" y="180975"/>
            <a:ext cx="4512235" cy="5839362"/>
          </a:xfrm>
          <a:prstGeom prst="rect">
            <a:avLst/>
          </a:prstGeom>
          <a:ln>
            <a:solidFill>
              <a:schemeClr val="bg2">
                <a:lumMod val="90000"/>
              </a:schemeClr>
            </a:solidFill>
          </a:ln>
        </p:spPr>
      </p:pic>
    </p:spTree>
    <p:extLst>
      <p:ext uri="{BB962C8B-B14F-4D97-AF65-F5344CB8AC3E}">
        <p14:creationId xmlns:p14="http://schemas.microsoft.com/office/powerpoint/2010/main" val="26448324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FF6444-5961-1247-8E1F-C79A6EF9B3F7}"/>
              </a:ext>
            </a:extLst>
          </p:cNvPr>
          <p:cNvSpPr>
            <a:spLocks noGrp="1"/>
          </p:cNvSpPr>
          <p:nvPr>
            <p:ph type="sldNum" sz="quarter" idx="12"/>
          </p:nvPr>
        </p:nvSpPr>
        <p:spPr/>
        <p:txBody>
          <a:bodyPr/>
          <a:lstStyle/>
          <a:p>
            <a:fld id="{D1DDEDF4-883C-4159-966D-7CEF8ED53DD3}" type="slidenum">
              <a:rPr lang="en-US" smtClean="0"/>
              <a:t>67</a:t>
            </a:fld>
            <a:endParaRPr lang="en-US"/>
          </a:p>
        </p:txBody>
      </p:sp>
      <p:sp>
        <p:nvSpPr>
          <p:cNvPr id="2" name="Title 1"/>
          <p:cNvSpPr>
            <a:spLocks noGrp="1"/>
          </p:cNvSpPr>
          <p:nvPr>
            <p:ph type="title"/>
          </p:nvPr>
        </p:nvSpPr>
        <p:spPr/>
        <p:txBody>
          <a:bodyPr/>
          <a:lstStyle/>
          <a:p>
            <a:pPr algn="ctr"/>
            <a:r>
              <a:rPr lang="en-US" dirty="0"/>
              <a:t>Takeaways</a:t>
            </a:r>
          </a:p>
        </p:txBody>
      </p:sp>
      <p:sp>
        <p:nvSpPr>
          <p:cNvPr id="3" name="Content Placeholder 2"/>
          <p:cNvSpPr>
            <a:spLocks noGrp="1"/>
          </p:cNvSpPr>
          <p:nvPr>
            <p:ph idx="1"/>
          </p:nvPr>
        </p:nvSpPr>
        <p:spPr/>
        <p:txBody>
          <a:bodyPr>
            <a:normAutofit/>
          </a:bodyPr>
          <a:lstStyle/>
          <a:p>
            <a:pPr marL="514350" indent="-514350">
              <a:lnSpc>
                <a:spcPct val="100000"/>
              </a:lnSpc>
              <a:buAutoNum type="arabicPeriod"/>
            </a:pPr>
            <a:r>
              <a:rPr lang="en-US" sz="3200" dirty="0"/>
              <a:t>Self-determination includes skills that allow individuals with disabilities to take control of their employment future</a:t>
            </a:r>
          </a:p>
          <a:p>
            <a:pPr marL="514350" indent="-514350">
              <a:lnSpc>
                <a:spcPct val="100000"/>
              </a:lnSpc>
              <a:buAutoNum type="arabicPeriod"/>
            </a:pPr>
            <a:r>
              <a:rPr lang="en-US" sz="3200" dirty="0"/>
              <a:t>Having questions and concerns about employment is normal</a:t>
            </a:r>
          </a:p>
          <a:p>
            <a:pPr marL="514350" indent="-514350">
              <a:lnSpc>
                <a:spcPct val="100000"/>
              </a:lnSpc>
              <a:buAutoNum type="arabicPeriod"/>
            </a:pPr>
            <a:r>
              <a:rPr lang="en-US" sz="3200" dirty="0"/>
              <a:t>Plan your action steps. Great things are ahead!</a:t>
            </a:r>
          </a:p>
        </p:txBody>
      </p:sp>
    </p:spTree>
    <p:extLst>
      <p:ext uri="{BB962C8B-B14F-4D97-AF65-F5344CB8AC3E}">
        <p14:creationId xmlns:p14="http://schemas.microsoft.com/office/powerpoint/2010/main" val="3874142852"/>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05A06D-C8E7-85AF-6D63-DF005EBC3F48}"/>
              </a:ext>
            </a:extLst>
          </p:cNvPr>
          <p:cNvSpPr>
            <a:spLocks noGrp="1"/>
          </p:cNvSpPr>
          <p:nvPr>
            <p:ph type="title"/>
          </p:nvPr>
        </p:nvSpPr>
        <p:spPr/>
        <p:txBody>
          <a:bodyPr/>
          <a:lstStyle/>
          <a:p>
            <a:r>
              <a:rPr lang="en-US" dirty="0"/>
              <a:t>Imagine the Possibilities Modules</a:t>
            </a:r>
          </a:p>
        </p:txBody>
      </p:sp>
      <p:sp>
        <p:nvSpPr>
          <p:cNvPr id="7" name="Content Placeholder 6">
            <a:extLst>
              <a:ext uri="{FF2B5EF4-FFF2-40B4-BE49-F238E27FC236}">
                <a16:creationId xmlns:a16="http://schemas.microsoft.com/office/drawing/2014/main" id="{1ECE6BC4-769F-5921-F5AF-60FBF28057C7}"/>
              </a:ext>
            </a:extLst>
          </p:cNvPr>
          <p:cNvSpPr>
            <a:spLocks noGrp="1"/>
          </p:cNvSpPr>
          <p:nvPr>
            <p:ph idx="1"/>
          </p:nvPr>
        </p:nvSpPr>
        <p:spPr/>
        <p:txBody>
          <a:bodyPr/>
          <a:lstStyle/>
          <a:p>
            <a:pPr marL="0" indent="0">
              <a:buNone/>
            </a:pPr>
            <a:endParaRPr lang="en-US" dirty="0"/>
          </a:p>
          <a:p>
            <a:pPr marL="0" indent="0">
              <a:buNone/>
            </a:pPr>
            <a:r>
              <a:rPr lang="en-US" b="1" dirty="0"/>
              <a:t>Module 1: Setting a vision for a “good life” and examining expectations.</a:t>
            </a:r>
          </a:p>
          <a:p>
            <a:pPr marL="0" indent="0">
              <a:buNone/>
            </a:pPr>
            <a:endParaRPr lang="en-US" b="1" dirty="0"/>
          </a:p>
          <a:p>
            <a:pPr marL="0" indent="0">
              <a:buNone/>
            </a:pPr>
            <a:r>
              <a:rPr lang="en-US" b="1" dirty="0"/>
              <a:t>Module 2: Preparing youth and young adults for employment success.</a:t>
            </a:r>
          </a:p>
          <a:p>
            <a:pPr marL="0" indent="0">
              <a:buNone/>
            </a:pPr>
            <a:endParaRPr lang="en-US" b="1" dirty="0"/>
          </a:p>
          <a:p>
            <a:pPr marL="0" indent="0">
              <a:buNone/>
            </a:pPr>
            <a:r>
              <a:rPr lang="en-US" b="1" dirty="0"/>
              <a:t>Module 3: Empowering youth and young adults while addressing family concerns. </a:t>
            </a:r>
          </a:p>
        </p:txBody>
      </p:sp>
      <p:sp>
        <p:nvSpPr>
          <p:cNvPr id="5" name="Slide Number Placeholder 4">
            <a:extLst>
              <a:ext uri="{FF2B5EF4-FFF2-40B4-BE49-F238E27FC236}">
                <a16:creationId xmlns:a16="http://schemas.microsoft.com/office/drawing/2014/main" id="{B177AB56-3BD5-F92D-3C2A-037844FD3742}"/>
              </a:ext>
            </a:extLst>
          </p:cNvPr>
          <p:cNvSpPr>
            <a:spLocks noGrp="1"/>
          </p:cNvSpPr>
          <p:nvPr>
            <p:ph type="sldNum" sz="quarter" idx="12"/>
          </p:nvPr>
        </p:nvSpPr>
        <p:spPr/>
        <p:txBody>
          <a:bodyPr/>
          <a:lstStyle/>
          <a:p>
            <a:fld id="{D1DDEDF4-883C-4159-966D-7CEF8ED53DD3}" type="slidenum">
              <a:rPr lang="en-US" smtClean="0"/>
              <a:t>68</a:t>
            </a:fld>
            <a:endParaRPr lang="en-US"/>
          </a:p>
        </p:txBody>
      </p:sp>
    </p:spTree>
    <p:extLst>
      <p:ext uri="{BB962C8B-B14F-4D97-AF65-F5344CB8AC3E}">
        <p14:creationId xmlns:p14="http://schemas.microsoft.com/office/powerpoint/2010/main" val="1922840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31C486-B3CA-9644-ABD9-846ADFB3AC53}"/>
              </a:ext>
            </a:extLst>
          </p:cNvPr>
          <p:cNvSpPr>
            <a:spLocks noGrp="1"/>
          </p:cNvSpPr>
          <p:nvPr>
            <p:ph type="sldNum" sz="quarter" idx="12"/>
          </p:nvPr>
        </p:nvSpPr>
        <p:spPr/>
        <p:txBody>
          <a:bodyPr/>
          <a:lstStyle/>
          <a:p>
            <a:fld id="{D1DDEDF4-883C-4159-966D-7CEF8ED53DD3}" type="slidenum">
              <a:rPr lang="en-US" smtClean="0"/>
              <a:t>69</a:t>
            </a:fld>
            <a:endParaRPr lang="en-US"/>
          </a:p>
        </p:txBody>
      </p:sp>
      <p:sp>
        <p:nvSpPr>
          <p:cNvPr id="2" name="Title 1"/>
          <p:cNvSpPr>
            <a:spLocks noGrp="1"/>
          </p:cNvSpPr>
          <p:nvPr>
            <p:ph type="title"/>
          </p:nvPr>
        </p:nvSpPr>
        <p:spPr/>
        <p:txBody>
          <a:bodyPr/>
          <a:lstStyle/>
          <a:p>
            <a:pPr algn="ctr"/>
            <a:r>
              <a:rPr lang="en-US" dirty="0"/>
              <a:t>Questions</a:t>
            </a:r>
          </a:p>
        </p:txBody>
      </p:sp>
      <p:pic>
        <p:nvPicPr>
          <p:cNvPr id="7" name="Content Placeholder 6" descr="A drawing of questions marks in circles ">
            <a:extLst>
              <a:ext uri="{FF2B5EF4-FFF2-40B4-BE49-F238E27FC236}">
                <a16:creationId xmlns:a16="http://schemas.microsoft.com/office/drawing/2014/main" id="{60A6B738-4728-CE49-A41F-E998F6D4F1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469" t="8905" r="14469" b="7647"/>
          <a:stretch/>
        </p:blipFill>
        <p:spPr>
          <a:xfrm>
            <a:off x="2925418" y="1347673"/>
            <a:ext cx="6341164" cy="4964227"/>
          </a:xfrm>
        </p:spPr>
      </p:pic>
    </p:spTree>
    <p:extLst>
      <p:ext uri="{BB962C8B-B14F-4D97-AF65-F5344CB8AC3E}">
        <p14:creationId xmlns:p14="http://schemas.microsoft.com/office/powerpoint/2010/main" val="324446668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6326A2-3A6A-9C48-8C36-25F1F4FB7314}"/>
              </a:ext>
            </a:extLst>
          </p:cNvPr>
          <p:cNvSpPr>
            <a:spLocks noGrp="1"/>
          </p:cNvSpPr>
          <p:nvPr>
            <p:ph type="sldNum" sz="quarter" idx="4294967295"/>
          </p:nvPr>
        </p:nvSpPr>
        <p:spPr>
          <a:xfrm>
            <a:off x="4724400" y="6311900"/>
            <a:ext cx="2743200" cy="365125"/>
          </a:xfrm>
        </p:spPr>
        <p:txBody>
          <a:bodyPr/>
          <a:lstStyle/>
          <a:p>
            <a:fld id="{D1DDEDF4-883C-4159-966D-7CEF8ED53DD3}" type="slidenum">
              <a:rPr lang="en-US" smtClean="0"/>
              <a:t>7</a:t>
            </a:fld>
            <a:endParaRPr lang="en-US"/>
          </a:p>
        </p:txBody>
      </p:sp>
      <p:sp>
        <p:nvSpPr>
          <p:cNvPr id="2" name="Title 1"/>
          <p:cNvSpPr>
            <a:spLocks noGrp="1"/>
          </p:cNvSpPr>
          <p:nvPr>
            <p:ph type="title"/>
          </p:nvPr>
        </p:nvSpPr>
        <p:spPr/>
        <p:txBody>
          <a:bodyPr/>
          <a:lstStyle/>
          <a:p>
            <a:pPr algn="ctr"/>
            <a:r>
              <a:rPr lang="en-US"/>
              <a:t>Module 1 </a:t>
            </a:r>
            <a:r>
              <a:rPr lang="en-US" dirty="0"/>
              <a:t>Agenda</a:t>
            </a:r>
          </a:p>
        </p:txBody>
      </p:sp>
      <p:sp>
        <p:nvSpPr>
          <p:cNvPr id="3" name="Content Placeholder 2"/>
          <p:cNvSpPr>
            <a:spLocks noGrp="1"/>
          </p:cNvSpPr>
          <p:nvPr>
            <p:ph idx="1"/>
          </p:nvPr>
        </p:nvSpPr>
        <p:spPr/>
        <p:txBody>
          <a:bodyPr>
            <a:normAutofit/>
          </a:bodyPr>
          <a:lstStyle/>
          <a:p>
            <a:r>
              <a:rPr lang="en-US" dirty="0"/>
              <a:t>Employment core concepts</a:t>
            </a:r>
          </a:p>
          <a:p>
            <a:r>
              <a:rPr lang="en-US" dirty="0"/>
              <a:t>Why is work important?</a:t>
            </a:r>
          </a:p>
          <a:p>
            <a:r>
              <a:rPr lang="en-US" dirty="0"/>
              <a:t>Examining expectations</a:t>
            </a:r>
          </a:p>
          <a:p>
            <a:r>
              <a:rPr lang="en-US" dirty="0"/>
              <a:t>Taking a strengths-based approach</a:t>
            </a:r>
          </a:p>
          <a:p>
            <a:r>
              <a:rPr lang="en-US" dirty="0"/>
              <a:t>Building a vision</a:t>
            </a:r>
          </a:p>
          <a:p>
            <a:r>
              <a:rPr lang="en-US" dirty="0"/>
              <a:t>Questions and connections</a:t>
            </a:r>
          </a:p>
          <a:p>
            <a:pPr marL="0" indent="0">
              <a:buNone/>
            </a:pPr>
            <a:r>
              <a:rPr lang="en-US" dirty="0"/>
              <a:t>               </a:t>
            </a:r>
          </a:p>
          <a:p>
            <a:pPr marL="0" indent="0" algn="ctr">
              <a:buNone/>
            </a:pPr>
            <a:r>
              <a:rPr lang="en-US" dirty="0"/>
              <a:t>Remember to use your worksheet as we move along    </a:t>
            </a:r>
          </a:p>
        </p:txBody>
      </p:sp>
      <p:sp>
        <p:nvSpPr>
          <p:cNvPr id="4" name="Explosion 1 3" descr="explosion icon " title="Explosion icon"/>
          <p:cNvSpPr/>
          <p:nvPr/>
        </p:nvSpPr>
        <p:spPr>
          <a:xfrm>
            <a:off x="838200" y="5069305"/>
            <a:ext cx="1004047" cy="979321"/>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141598"/>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D26054-7065-E448-A472-EE6904C9B619}"/>
              </a:ext>
            </a:extLst>
          </p:cNvPr>
          <p:cNvSpPr>
            <a:spLocks noGrp="1"/>
          </p:cNvSpPr>
          <p:nvPr>
            <p:ph type="sldNum" sz="quarter" idx="12"/>
          </p:nvPr>
        </p:nvSpPr>
        <p:spPr/>
        <p:txBody>
          <a:bodyPr/>
          <a:lstStyle/>
          <a:p>
            <a:fld id="{D1DDEDF4-883C-4159-966D-7CEF8ED53DD3}" type="slidenum">
              <a:rPr lang="en-US" smtClean="0"/>
              <a:t>70</a:t>
            </a:fld>
            <a:endParaRPr lang="en-US"/>
          </a:p>
        </p:txBody>
      </p:sp>
      <p:sp>
        <p:nvSpPr>
          <p:cNvPr id="2" name="Title 1"/>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76C60742-BDCC-9845-BF21-F44CE2D80433}"/>
              </a:ext>
            </a:extLst>
          </p:cNvPr>
          <p:cNvSpPr>
            <a:spLocks noGrp="1"/>
          </p:cNvSpPr>
          <p:nvPr>
            <p:ph idx="1"/>
          </p:nvPr>
        </p:nvSpPr>
        <p:spPr/>
        <p:txBody>
          <a:bodyPr/>
          <a:lstStyle/>
          <a:p>
            <a:pPr>
              <a:lnSpc>
                <a:spcPct val="100000"/>
              </a:lnSpc>
            </a:pPr>
            <a:r>
              <a:rPr lang="en-US" dirty="0"/>
              <a:t>Presenters, add your contact information here so attendees can reach you with any questions.</a:t>
            </a:r>
          </a:p>
          <a:p>
            <a:endParaRPr lang="en-US" dirty="0"/>
          </a:p>
        </p:txBody>
      </p:sp>
    </p:spTree>
    <p:extLst>
      <p:ext uri="{BB962C8B-B14F-4D97-AF65-F5344CB8AC3E}">
        <p14:creationId xmlns:p14="http://schemas.microsoft.com/office/powerpoint/2010/main" val="352307274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Contact</a:t>
            </a:r>
          </a:p>
        </p:txBody>
      </p:sp>
      <p:sp>
        <p:nvSpPr>
          <p:cNvPr id="6" name="Content Placeholder 5"/>
          <p:cNvSpPr>
            <a:spLocks noGrp="1"/>
          </p:cNvSpPr>
          <p:nvPr>
            <p:ph sz="half" idx="2"/>
          </p:nvPr>
        </p:nvSpPr>
        <p:spPr/>
        <p:txBody>
          <a:bodyPr>
            <a:normAutofit/>
          </a:bodyPr>
          <a:lstStyle/>
          <a:p>
            <a:pPr marL="0" indent="0" algn="ctr">
              <a:buNone/>
            </a:pPr>
            <a:r>
              <a:rPr lang="en-US" sz="3600" dirty="0"/>
              <a:t>Sean Roy</a:t>
            </a:r>
          </a:p>
          <a:p>
            <a:pPr marL="0" indent="0" algn="ctr">
              <a:buNone/>
            </a:pPr>
            <a:r>
              <a:rPr lang="en-US" sz="3600" dirty="0">
                <a:hlinkClick r:id="rId2"/>
              </a:rPr>
              <a:t>sroy@transcen.org</a:t>
            </a:r>
            <a:endParaRPr lang="en-US" sz="3600" dirty="0"/>
          </a:p>
          <a:p>
            <a:pPr marL="0" indent="0" algn="ctr">
              <a:buNone/>
            </a:pPr>
            <a:endParaRPr lang="en-US" sz="3600" dirty="0"/>
          </a:p>
          <a:p>
            <a:pPr marL="0" indent="0" algn="ctr">
              <a:buNone/>
            </a:pPr>
            <a:r>
              <a:rPr lang="en-US" sz="3600" dirty="0"/>
              <a:t>www.transcen.org</a:t>
            </a:r>
          </a:p>
        </p:txBody>
      </p:sp>
      <p:sp>
        <p:nvSpPr>
          <p:cNvPr id="4" name="Slide Number Placeholder 3"/>
          <p:cNvSpPr>
            <a:spLocks noGrp="1"/>
          </p:cNvSpPr>
          <p:nvPr>
            <p:ph type="sldNum" sz="quarter" idx="12"/>
          </p:nvPr>
        </p:nvSpPr>
        <p:spPr/>
        <p:txBody>
          <a:bodyPr/>
          <a:lstStyle/>
          <a:p>
            <a:fld id="{DAB2635A-69B3-0346-A51E-80F2DF4B156A}" type="slidenum">
              <a:rPr lang="en-US" smtClean="0"/>
              <a:t>71</a:t>
            </a:fld>
            <a:endParaRPr lang="en-US"/>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p:spPr>
      </p:pic>
    </p:spTree>
    <p:extLst>
      <p:ext uri="{BB962C8B-B14F-4D97-AF65-F5344CB8AC3E}">
        <p14:creationId xmlns:p14="http://schemas.microsoft.com/office/powerpoint/2010/main" val="316390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425F9F-DE26-6949-B77E-592FB8765192}"/>
              </a:ext>
            </a:extLst>
          </p:cNvPr>
          <p:cNvSpPr>
            <a:spLocks noGrp="1"/>
          </p:cNvSpPr>
          <p:nvPr>
            <p:ph type="sldNum" sz="quarter" idx="12"/>
          </p:nvPr>
        </p:nvSpPr>
        <p:spPr/>
        <p:txBody>
          <a:bodyPr/>
          <a:lstStyle/>
          <a:p>
            <a:fld id="{D1DDEDF4-883C-4159-966D-7CEF8ED53DD3}" type="slidenum">
              <a:rPr lang="en-US" smtClean="0"/>
              <a:t>8</a:t>
            </a:fld>
            <a:endParaRPr lang="en-US"/>
          </a:p>
        </p:txBody>
      </p:sp>
      <p:sp>
        <p:nvSpPr>
          <p:cNvPr id="2" name="Title 1">
            <a:extLst>
              <a:ext uri="{FF2B5EF4-FFF2-40B4-BE49-F238E27FC236}">
                <a16:creationId xmlns:a16="http://schemas.microsoft.com/office/drawing/2014/main" id="{B7D62F85-A61A-0F4B-8440-6B1A23A439DB}"/>
              </a:ext>
            </a:extLst>
          </p:cNvPr>
          <p:cNvSpPr>
            <a:spLocks noGrp="1"/>
          </p:cNvSpPr>
          <p:nvPr>
            <p:ph type="title"/>
          </p:nvPr>
        </p:nvSpPr>
        <p:spPr/>
        <p:txBody>
          <a:bodyPr>
            <a:normAutofit/>
          </a:bodyPr>
          <a:lstStyle/>
          <a:p>
            <a:r>
              <a:rPr lang="en-US" sz="2800" dirty="0">
                <a:solidFill>
                  <a:srgbClr val="00795F"/>
                </a:solidFill>
              </a:rPr>
              <a:t>WORKSHEET QUESTION 1</a:t>
            </a:r>
          </a:p>
        </p:txBody>
      </p:sp>
      <p:sp>
        <p:nvSpPr>
          <p:cNvPr id="3" name="Content Placeholder 2">
            <a:extLst>
              <a:ext uri="{FF2B5EF4-FFF2-40B4-BE49-F238E27FC236}">
                <a16:creationId xmlns:a16="http://schemas.microsoft.com/office/drawing/2014/main" id="{D789BD1A-EDDD-004D-95FB-7F3FB11A697B}"/>
              </a:ext>
            </a:extLst>
          </p:cNvPr>
          <p:cNvSpPr>
            <a:spLocks noGrp="1"/>
          </p:cNvSpPr>
          <p:nvPr>
            <p:ph idx="1"/>
          </p:nvPr>
        </p:nvSpPr>
        <p:spPr>
          <a:xfrm>
            <a:off x="838200" y="1874838"/>
            <a:ext cx="5325533" cy="4351338"/>
          </a:xfrm>
        </p:spPr>
        <p:txBody>
          <a:bodyPr>
            <a:normAutofit/>
          </a:bodyPr>
          <a:lstStyle/>
          <a:p>
            <a:pPr marL="0" indent="0">
              <a:lnSpc>
                <a:spcPct val="100000"/>
              </a:lnSpc>
              <a:buNone/>
            </a:pPr>
            <a:r>
              <a:rPr lang="en-US" sz="4000" dirty="0">
                <a:solidFill>
                  <a:schemeClr val="tx1"/>
                </a:solidFill>
              </a:rPr>
              <a:t>What do you hope adult life will look like for your family member?</a:t>
            </a:r>
          </a:p>
        </p:txBody>
      </p:sp>
      <p:pic>
        <p:nvPicPr>
          <p:cNvPr id="6" name="Picture 5">
            <a:extLst>
              <a:ext uri="{FF2B5EF4-FFF2-40B4-BE49-F238E27FC236}">
                <a16:creationId xmlns:a16="http://schemas.microsoft.com/office/drawing/2014/main" id="{B3FBA412-8211-95B6-6163-696721822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9" y="180975"/>
            <a:ext cx="4512235" cy="5839362"/>
          </a:xfrm>
          <a:prstGeom prst="rect">
            <a:avLst/>
          </a:prstGeom>
          <a:ln>
            <a:solidFill>
              <a:schemeClr val="bg2">
                <a:lumMod val="90000"/>
              </a:schemeClr>
            </a:solidFill>
          </a:ln>
        </p:spPr>
      </p:pic>
    </p:spTree>
    <p:extLst>
      <p:ext uri="{BB962C8B-B14F-4D97-AF65-F5344CB8AC3E}">
        <p14:creationId xmlns:p14="http://schemas.microsoft.com/office/powerpoint/2010/main" val="406771611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C129B9-C53E-7D40-9782-18A621206574}"/>
              </a:ext>
            </a:extLst>
          </p:cNvPr>
          <p:cNvSpPr>
            <a:spLocks noGrp="1"/>
          </p:cNvSpPr>
          <p:nvPr>
            <p:ph type="sldNum" sz="quarter" idx="12"/>
          </p:nvPr>
        </p:nvSpPr>
        <p:spPr/>
        <p:txBody>
          <a:bodyPr/>
          <a:lstStyle/>
          <a:p>
            <a:fld id="{D1DDEDF4-883C-4159-966D-7CEF8ED53DD3}" type="slidenum">
              <a:rPr lang="en-US" smtClean="0"/>
              <a:t>9</a:t>
            </a:fld>
            <a:endParaRPr lang="en-US"/>
          </a:p>
        </p:txBody>
      </p:sp>
      <p:sp>
        <p:nvSpPr>
          <p:cNvPr id="2" name="Title 1"/>
          <p:cNvSpPr>
            <a:spLocks noGrp="1"/>
          </p:cNvSpPr>
          <p:nvPr>
            <p:ph type="title"/>
          </p:nvPr>
        </p:nvSpPr>
        <p:spPr/>
        <p:txBody>
          <a:bodyPr/>
          <a:lstStyle/>
          <a:p>
            <a:pPr algn="ctr"/>
            <a:r>
              <a:rPr lang="en-US" dirty="0"/>
              <a:t>Today, People with Disabilities…</a:t>
            </a:r>
          </a:p>
        </p:txBody>
      </p:sp>
      <p:pic>
        <p:nvPicPr>
          <p:cNvPr id="7" name="Picture 6" descr="youth in softball uniform hugging mother" title="youth with mom">
            <a:extLst>
              <a:ext uri="{FF2B5EF4-FFF2-40B4-BE49-F238E27FC236}">
                <a16:creationId xmlns:a16="http://schemas.microsoft.com/office/drawing/2014/main" id="{033DB7F2-F672-E343-9EDD-C3F33C449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88560"/>
            <a:ext cx="2870200" cy="1909307"/>
          </a:xfrm>
          <a:prstGeom prst="rect">
            <a:avLst/>
          </a:prstGeom>
        </p:spPr>
      </p:pic>
      <p:pic>
        <p:nvPicPr>
          <p:cNvPr id="15" name="Picture 14" descr="Youth at work carrying crates " title="Youth carrying crates ">
            <a:extLst>
              <a:ext uri="{FF2B5EF4-FFF2-40B4-BE49-F238E27FC236}">
                <a16:creationId xmlns:a16="http://schemas.microsoft.com/office/drawing/2014/main" id="{0FA9FA24-23F4-C245-A5EF-E687E4EEAA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25"/>
          <a:stretch/>
        </p:blipFill>
        <p:spPr>
          <a:xfrm>
            <a:off x="3802137" y="1588560"/>
            <a:ext cx="1693336" cy="2234647"/>
          </a:xfrm>
          <a:prstGeom prst="rect">
            <a:avLst/>
          </a:prstGeom>
        </p:spPr>
      </p:pic>
      <p:pic>
        <p:nvPicPr>
          <p:cNvPr id="8" name="Picture 7" descr="Youth at work holding a rolled up poster" title="Youth at work">
            <a:extLst>
              <a:ext uri="{FF2B5EF4-FFF2-40B4-BE49-F238E27FC236}">
                <a16:creationId xmlns:a16="http://schemas.microsoft.com/office/drawing/2014/main" id="{2893EC34-50AB-2B40-B579-80E69FCA94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6" b="38306"/>
          <a:stretch/>
        </p:blipFill>
        <p:spPr>
          <a:xfrm>
            <a:off x="5609061" y="1588560"/>
            <a:ext cx="2688271" cy="2234647"/>
          </a:xfrm>
          <a:prstGeom prst="rect">
            <a:avLst/>
          </a:prstGeom>
        </p:spPr>
      </p:pic>
      <p:pic>
        <p:nvPicPr>
          <p:cNvPr id="11" name="Picture 10" descr="Youth separating sheets of parchment paper " title="Youth working ">
            <a:extLst>
              <a:ext uri="{FF2B5EF4-FFF2-40B4-BE49-F238E27FC236}">
                <a16:creationId xmlns:a16="http://schemas.microsoft.com/office/drawing/2014/main" id="{56D5B5D6-A6C2-4948-997D-75164116D8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91"/>
          <a:stretch/>
        </p:blipFill>
        <p:spPr>
          <a:xfrm>
            <a:off x="8405894" y="1580451"/>
            <a:ext cx="2963333" cy="4346214"/>
          </a:xfrm>
          <a:prstGeom prst="rect">
            <a:avLst/>
          </a:prstGeom>
        </p:spPr>
      </p:pic>
      <p:pic>
        <p:nvPicPr>
          <p:cNvPr id="9" name="Picture 8" descr="Person riding a handcycle " title="Person with a disability riding ">
            <a:extLst>
              <a:ext uri="{FF2B5EF4-FFF2-40B4-BE49-F238E27FC236}">
                <a16:creationId xmlns:a16="http://schemas.microsoft.com/office/drawing/2014/main" id="{056EE91B-AEAE-D94D-9711-CB3B3F2DCB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806" b="13952"/>
          <a:stretch/>
        </p:blipFill>
        <p:spPr>
          <a:xfrm>
            <a:off x="3802142" y="3904263"/>
            <a:ext cx="4512733" cy="2022402"/>
          </a:xfrm>
          <a:prstGeom prst="rect">
            <a:avLst/>
          </a:prstGeom>
        </p:spPr>
      </p:pic>
      <p:pic>
        <p:nvPicPr>
          <p:cNvPr id="13" name="Picture 12" descr="Dad and son hugging " title="Dad and son ">
            <a:extLst>
              <a:ext uri="{FF2B5EF4-FFF2-40B4-BE49-F238E27FC236}">
                <a16:creationId xmlns:a16="http://schemas.microsoft.com/office/drawing/2014/main" id="{F16C4F46-4715-3347-8FCB-AD7DA38AE3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18"/>
          <a:stretch/>
        </p:blipFill>
        <p:spPr>
          <a:xfrm>
            <a:off x="838200" y="3600160"/>
            <a:ext cx="2870200" cy="2328603"/>
          </a:xfrm>
          <a:prstGeom prst="rect">
            <a:avLst/>
          </a:prstGeom>
        </p:spPr>
      </p:pic>
    </p:spTree>
    <p:extLst>
      <p:ext uri="{BB962C8B-B14F-4D97-AF65-F5344CB8AC3E}">
        <p14:creationId xmlns:p14="http://schemas.microsoft.com/office/powerpoint/2010/main" val="229372313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17879</TotalTime>
  <Words>2834</Words>
  <Application>Microsoft Macintosh PowerPoint</Application>
  <PresentationFormat>Widescreen</PresentationFormat>
  <Paragraphs>442</Paragraphs>
  <Slides>71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Calibri Light</vt:lpstr>
      <vt:lpstr>Calisto MT</vt:lpstr>
      <vt:lpstr>Office Theme</vt:lpstr>
      <vt:lpstr>A New Parent Training Resource: Helping Families See Possibilities in Employment</vt:lpstr>
      <vt:lpstr>PowerPoint Presentation</vt:lpstr>
      <vt:lpstr> Sean Roy </vt:lpstr>
      <vt:lpstr>The Goal</vt:lpstr>
      <vt:lpstr>What We Are Up Against</vt:lpstr>
      <vt:lpstr>Imagine the Possibilities:  A Path to Employment Success  Module 1: Employment as Part of a Good Life </vt:lpstr>
      <vt:lpstr>Module 1 Agenda</vt:lpstr>
      <vt:lpstr>WORKSHEET QUESTION 1</vt:lpstr>
      <vt:lpstr>Today, People with Disabilities…</vt:lpstr>
      <vt:lpstr>But There is Still Work to be Done…</vt:lpstr>
      <vt:lpstr>Employment:  So Much Is Possible</vt:lpstr>
      <vt:lpstr>Employment: Core Concepts</vt:lpstr>
      <vt:lpstr>“Employment First”</vt:lpstr>
      <vt:lpstr>Why Should Your Family Member Work?</vt:lpstr>
      <vt:lpstr>Seeing Your Family Member in a New Way</vt:lpstr>
      <vt:lpstr>How do We Define Expectations? </vt:lpstr>
      <vt:lpstr>Where Do Low Expectations Come From?</vt:lpstr>
      <vt:lpstr>Think back… </vt:lpstr>
      <vt:lpstr>Examining the Roots of Our Expectations</vt:lpstr>
      <vt:lpstr>The Importance of Having High Expectations</vt:lpstr>
      <vt:lpstr>The Balancing Act</vt:lpstr>
      <vt:lpstr>Patience is Key</vt:lpstr>
      <vt:lpstr>What is Success?</vt:lpstr>
      <vt:lpstr>HELPFUL TOOL</vt:lpstr>
      <vt:lpstr>Building a Vision Statement </vt:lpstr>
      <vt:lpstr>Takeaways</vt:lpstr>
      <vt:lpstr>Imagine the Possibilities Modules</vt:lpstr>
      <vt:lpstr>Questions</vt:lpstr>
      <vt:lpstr>Contact Information</vt:lpstr>
      <vt:lpstr>Imagine the Possibilities:  A Path to Employment Success  Module 2: Preparing for Employment Success </vt:lpstr>
      <vt:lpstr>Module 2 Agenda</vt:lpstr>
      <vt:lpstr>The Goal: A Good Job Match </vt:lpstr>
      <vt:lpstr>Everyone Needs Skills</vt:lpstr>
      <vt:lpstr>WORKSHEET QUESTION 2</vt:lpstr>
      <vt:lpstr>The Power of Work Experiences</vt:lpstr>
      <vt:lpstr>Using Your Networks</vt:lpstr>
      <vt:lpstr>Building Responsibility</vt:lpstr>
      <vt:lpstr>Getting Involved </vt:lpstr>
      <vt:lpstr>School and Employment</vt:lpstr>
      <vt:lpstr>Myths about Employment</vt:lpstr>
      <vt:lpstr>Social Security Benefits: Myths and Resources</vt:lpstr>
      <vt:lpstr>Employment Supports</vt:lpstr>
      <vt:lpstr>Maximizing Services</vt:lpstr>
      <vt:lpstr>WORKSHEET QUESTION 3</vt:lpstr>
      <vt:lpstr>Takeaways</vt:lpstr>
      <vt:lpstr>Imagine the Possibilities Modules</vt:lpstr>
      <vt:lpstr>Questions</vt:lpstr>
      <vt:lpstr>Contact Information</vt:lpstr>
      <vt:lpstr>Imagine the Possibilities:  A Path to Employment Success  Module 3: Empowering Youth and Addressing Concerns </vt:lpstr>
      <vt:lpstr>Module 3 Agenda</vt:lpstr>
      <vt:lpstr>WORKSHEET QUESTION 1</vt:lpstr>
      <vt:lpstr>Self-Determination and Self-Advocacy</vt:lpstr>
      <vt:lpstr>Why is Self-Determination Important?</vt:lpstr>
      <vt:lpstr>Elements of Self-Determination </vt:lpstr>
      <vt:lpstr>Group Question</vt:lpstr>
      <vt:lpstr>Strategies to Address the Elements of Self-Determination</vt:lpstr>
      <vt:lpstr>PowerPoint Presentation</vt:lpstr>
      <vt:lpstr>The Final Elements of Self-Determination</vt:lpstr>
      <vt:lpstr>I’m Determined Goal Template</vt:lpstr>
      <vt:lpstr>PowerPoint Presentation</vt:lpstr>
      <vt:lpstr>Having Questions or Concerns is Normal</vt:lpstr>
      <vt:lpstr>WORKSHEET QUESTION 4</vt:lpstr>
      <vt:lpstr>Action Steps: Getting Started</vt:lpstr>
      <vt:lpstr>Possible Next Steps</vt:lpstr>
      <vt:lpstr>More Next Steps</vt:lpstr>
      <vt:lpstr>WORKSHEET QUESTION 5</vt:lpstr>
      <vt:lpstr>Takeaways</vt:lpstr>
      <vt:lpstr>Imagine the Possibilities Modules</vt:lpstr>
      <vt:lpstr>Questions</vt:lpstr>
      <vt:lpstr>Contact Information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Future that Includes Employment: A Workshop for Families</dc:title>
  <dc:creator>Sean Roy</dc:creator>
  <cp:lastModifiedBy>Miriam Alizo</cp:lastModifiedBy>
  <cp:revision>160</cp:revision>
  <cp:lastPrinted>2018-09-10T02:07:06Z</cp:lastPrinted>
  <dcterms:created xsi:type="dcterms:W3CDTF">2018-09-06T20:26:57Z</dcterms:created>
  <dcterms:modified xsi:type="dcterms:W3CDTF">2023-10-31T19:51:18Z</dcterms:modified>
</cp:coreProperties>
</file>