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33"/>
  </p:notesMasterIdLst>
  <p:sldIdLst>
    <p:sldId id="256" r:id="rId2"/>
    <p:sldId id="7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789" r:id="rId32"/>
  </p:sldIdLst>
  <p:sldSz cx="9144000" cy="5143500" type="screen16x9"/>
  <p:notesSz cx="6858000" cy="9144000"/>
  <p:embeddedFontLst>
    <p:embeddedFont>
      <p:font typeface="Arimo" panose="020B0604020202020204" pitchFamily="34" charset="0"/>
      <p:regular r:id="rId34"/>
      <p:bold r:id="rId35"/>
      <p:italic r:id="rId36"/>
      <p:boldItalic r:id="rId37"/>
    </p:embeddedFont>
    <p:embeddedFont>
      <p:font typeface="Playfair Display"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28">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42" d="100"/>
          <a:sy n="142" d="100"/>
        </p:scale>
        <p:origin x="760" y="168"/>
      </p:cViewPr>
      <p:guideLst>
        <p:guide orient="horz" pos="1428"/>
        <p:guide pos="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0f58d766b9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43" name="Google Shape;343;g10f58d766b9_0_5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f58d766b9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51" name="Google Shape;351;g10f58d766b9_0_5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0f58d766b9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59" name="Google Shape;359;g10f58d766b9_0_6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0f58d766b9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67" name="Google Shape;367;g10f58d766b9_0_6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f58d766b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75" name="Google Shape;375;g10f58d766b9_0_6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c79c0a8b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83" name="Google Shape;383;g10c79c0a8b9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0c79c0a8b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91" name="Google Shape;391;g10c79c0a8b9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0c79c0a8b9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99" name="Google Shape;399;g10c79c0a8b9_1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0c79c0a8b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07" name="Google Shape;407;g10c79c0a8b9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0c79c0a8b9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15" name="Google Shape;415;g10c79c0a8b9_1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noProof="0"/>
          </a:p>
          <a:p>
            <a:r>
              <a:rPr lang="es-ES_tradnl" sz="1200" b="0" i="0" u="none" strike="noStrike" kern="1200" noProof="0">
                <a:solidFill>
                  <a:schemeClr val="tx1"/>
                </a:solidFill>
                <a:effectLst/>
                <a:latin typeface="+mn-lt"/>
                <a:ea typeface="+mn-ea"/>
                <a:cs typeface="+mn-cs"/>
              </a:rPr>
              <a:t>Para accede al canal en español, van a ver en la banda o cinta negra un globo que indica "interpretation". Hagan click alli. Luego seleccionan español, y opriman donde dice "mute original audio". Esto último filtra completamente la presentación en inglés para que puedan escuchar con claridad a nuestro intérprete XXXXXX</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Using ASL- we will pin the interpreter on our side, but you can do that:</a:t>
            </a:r>
          </a:p>
          <a:p>
            <a:pPr marL="171450" indent="-171450" defTabSz="685800">
              <a:spcBef>
                <a:spcPts val="750"/>
              </a:spcBef>
            </a:pPr>
            <a:r>
              <a:rPr lang="en-US" sz="1200" dirty="0">
                <a:solidFill>
                  <a:prstClr val="black"/>
                </a:solidFill>
              </a:rPr>
              <a:t>To pin the interpreter, h</a:t>
            </a:r>
            <a:r>
              <a:rPr lang="en-US" sz="1200" dirty="0">
                <a:solidFill>
                  <a:prstClr val="black"/>
                </a:solidFill>
                <a:latin typeface="+mn-lt"/>
              </a:rPr>
              <a:t>over over the video of the participant you want to pin and click ...You will see three little dots over the person you would like to pin.</a:t>
            </a:r>
          </a:p>
          <a:p>
            <a:pPr marL="171450" indent="-171450" defTabSz="685800">
              <a:spcBef>
                <a:spcPts val="750"/>
              </a:spcBef>
            </a:pPr>
            <a:r>
              <a:rPr lang="en-US" sz="1200" dirty="0">
                <a:solidFill>
                  <a:prstClr val="black"/>
                </a:solidFill>
                <a:latin typeface="+mn-lt"/>
              </a:rPr>
              <a:t>From the menu, click Pin.</a:t>
            </a:r>
            <a:endParaRPr lang="en-US" sz="1600" dirty="0">
              <a:solidFill>
                <a:prstClr val="black"/>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4136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0c79c0a8b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23" name="Google Shape;423;g10c79c0a8b9_1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0c79c0a8b9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31" name="Google Shape;431;g10c79c0a8b9_1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0c79c0a8b9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39" name="Google Shape;439;g10c79c0a8b9_1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0c79c0a8b9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48" name="Google Shape;448;g10c79c0a8b9_1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0c79c0a8b9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57" name="Google Shape;457;g10c79c0a8b9_1_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0c79c0a8b9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65" name="Google Shape;465;g10c79c0a8b9_1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0c79c0a8b9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73" name="Google Shape;473;g10c79c0a8b9_1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0c79c0a8b9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81" name="Google Shape;481;g10c79c0a8b9_1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c79c0a8b9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g10c79c0a8b9_1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Create a strategy</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What are your goals? To educate? Activate?</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Think about your audience. What channels do they use?</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How much time can your team devote to social media?</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Make a schedule</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Plan your content out by week or month.</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Know what you want to promote in advance and have your assets (messages, photos, registration links, etc.) ready to go.</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Build in time to monitor your posts and engage with any comments or shares.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Check yourself</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After working your strategy for two or three months, examine how it’s going. Are you meeting your goals? Is your audience growing? Are you happy with the results?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you’re not seeing the desired outcomes, consider changes you could make and implement them into your strategy.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07" name="Google Shape;50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Katy - VP and COO at Blender, Inc. Graduated from Point Park University with a degree in PR and Advertising. Hootsuite certified social media manager with eight years of experience and a passion for helping others use social media for good.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Blender - Established in 2004 to “do good work for organizations that do good works.” Blender is the home of bold ideas, smart strategies, and people who love what they do. Work with our region’s leading nonprofits, education, and human service entities. Through communication, messaging, social media, graphic design, website creation, and marketing campaigns, we’ve played a small role in helping improve people’s lives.</a:t>
            </a:r>
            <a:endParaRPr/>
          </a:p>
        </p:txBody>
      </p:sp>
      <p:sp>
        <p:nvSpPr>
          <p:cNvPr id="279" name="Google Shape;27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2" name="Shape 692"/>
          <p:cNvSpPr>
            <a:spLocks noGrp="1" noRot="1" noChangeAspect="1"/>
          </p:cNvSpPr>
          <p:nvPr>
            <p:ph type="sldImg" idx="2"/>
          </p:nvPr>
        </p:nvSpPr>
        <p:spPr>
          <a:xfrm>
            <a:off x="476250" y="693738"/>
            <a:ext cx="6165850" cy="3468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3" name="Shape 693"/>
          <p:cNvSpPr txBox="1">
            <a:spLocks noGrp="1"/>
          </p:cNvSpPr>
          <p:nvPr>
            <p:ph type="body" idx="1"/>
          </p:nvPr>
        </p:nvSpPr>
        <p:spPr>
          <a:xfrm>
            <a:off x="712064" y="4393845"/>
            <a:ext cx="5693260" cy="4161753"/>
          </a:xfrm>
          <a:prstGeom prst="rect">
            <a:avLst/>
          </a:prstGeom>
          <a:noFill/>
          <a:ln>
            <a:noFill/>
          </a:ln>
        </p:spPr>
        <p:txBody>
          <a:bodyPr wrap="square" lIns="0" tIns="0" rIns="0" bIns="0" anchor="t" anchorCtr="0">
            <a:noAutofit/>
          </a:bodyPr>
          <a:lstStyle/>
          <a:p>
            <a:pPr>
              <a:lnSpc>
                <a:spcPct val="95000"/>
              </a:lnSpc>
              <a:buClr>
                <a:srgbClr val="000000"/>
              </a:buClr>
              <a:buSzPct val="25000"/>
            </a:pPr>
            <a:r>
              <a:rPr lang="en-US" sz="1600" b="1" dirty="0">
                <a:solidFill>
                  <a:srgbClr val="000000"/>
                </a:solidFill>
                <a:latin typeface="Arial"/>
                <a:ea typeface="Arial"/>
                <a:cs typeface="Arial"/>
                <a:sym typeface="Arial"/>
              </a:rPr>
              <a:t>[SPEAKER]</a:t>
            </a:r>
            <a:endParaRPr lang="en-US" sz="1600" b="1" dirty="0"/>
          </a:p>
          <a:p>
            <a:pPr indent="-70618">
              <a:lnSpc>
                <a:spcPct val="115000"/>
              </a:lnSpc>
              <a:buClr>
                <a:schemeClr val="dk1"/>
              </a:buClr>
              <a:buSzPct val="100000"/>
            </a:pPr>
            <a:r>
              <a:rPr lang="en-US" dirty="0">
                <a:uFillTx/>
              </a:rPr>
              <a:t>● You will get a survey</a:t>
            </a:r>
            <a:r>
              <a:rPr lang="en-US" baseline="0" dirty="0">
                <a:uFillTx/>
              </a:rPr>
              <a:t> immediately after the webinar is over. Please complete our survey</a:t>
            </a:r>
            <a:r>
              <a:rPr lang="en-US" dirty="0">
                <a:uFillTx/>
              </a:rPr>
              <a:t>.</a:t>
            </a:r>
          </a:p>
          <a:p>
            <a:pPr indent="-70618">
              <a:lnSpc>
                <a:spcPct val="115000"/>
              </a:lnSpc>
              <a:buClr>
                <a:schemeClr val="dk1"/>
              </a:buClr>
              <a:buSzPct val="100000"/>
            </a:pPr>
            <a:endParaRPr lang="en-US" dirty="0">
              <a:uFillTx/>
            </a:endParaRPr>
          </a:p>
          <a:p>
            <a:pPr indent="-70618">
              <a:lnSpc>
                <a:spcPct val="115000"/>
              </a:lnSpc>
              <a:buClr>
                <a:schemeClr val="dk1"/>
              </a:buClr>
              <a:buSzPct val="100000"/>
            </a:pPr>
            <a:r>
              <a:rPr lang="en-US" dirty="0">
                <a:uFillTx/>
              </a:rPr>
              <a:t>Thank you!</a:t>
            </a:r>
            <a:endParaRPr dirty="0">
              <a:uFillTx/>
            </a:endParaRPr>
          </a:p>
          <a:p>
            <a:pPr>
              <a:lnSpc>
                <a:spcPct val="95000"/>
              </a:lnSpc>
              <a:buClr>
                <a:srgbClr val="000000"/>
              </a:buClr>
              <a:buSzPct val="25000"/>
            </a:pPr>
            <a:endParaRPr dirty="0">
              <a:uFillTx/>
            </a:endParaRPr>
          </a:p>
        </p:txBody>
      </p:sp>
    </p:spTree>
    <p:extLst>
      <p:ext uri="{BB962C8B-B14F-4D97-AF65-F5344CB8AC3E}">
        <p14:creationId xmlns:p14="http://schemas.microsoft.com/office/powerpoint/2010/main" val="420992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Blender was honored with the 2017 PRSA Renaissance Award for United Way of Southwestern Pennsylvania’s #IWantToWork self advocacy campaign that empowered young adults with disabilities to use social media to connect with legislators and create legislative change.</a:t>
            </a:r>
            <a:endParaRPr/>
          </a:p>
        </p:txBody>
      </p:sp>
      <p:sp>
        <p:nvSpPr>
          <p:cNvPr id="288" name="Google Shape;28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The first social media networking site, Six Degrees, launched in 1997 and offered profiles where you could list interests or school affiliations, create a friends lists and upload photos.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Those basic functions have evolved and diversified over the last 24 years. Today, there are a variety of social media platforms (more than 100!) that each serve a unique purpose.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No matter the platform, the heart of social media lies in connection and community. Regardless of location and circumstance, everyone is welcome to create a profile and join any of the countless global conversations happening on social media.</a:t>
            </a:r>
            <a:endParaRPr/>
          </a:p>
        </p:txBody>
      </p:sp>
      <p:sp>
        <p:nvSpPr>
          <p:cNvPr id="296" name="Google Shape;29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average US teenager can spent 3-9 hours on social media per day.</a:t>
            </a:r>
            <a:endParaRPr/>
          </a:p>
          <a:p>
            <a:pPr marL="0" lvl="0" indent="0" algn="l" rtl="0">
              <a:spcBef>
                <a:spcPts val="0"/>
              </a:spcBef>
              <a:spcAft>
                <a:spcPts val="0"/>
              </a:spcAft>
              <a:buNone/>
            </a:pPr>
            <a:endParaRPr/>
          </a:p>
          <a:p>
            <a:pPr marL="0" lvl="0" indent="0" algn="l" rtl="0">
              <a:spcBef>
                <a:spcPts val="0"/>
              </a:spcBef>
              <a:spcAft>
                <a:spcPts val="0"/>
              </a:spcAft>
              <a:buNone/>
            </a:pPr>
            <a:r>
              <a:rPr lang="en-US"/>
              <a:t>Facebook, Instagram, and Tiktok lead with the most daily time spent on those channels.</a:t>
            </a:r>
            <a:endParaRPr/>
          </a:p>
        </p:txBody>
      </p:sp>
      <p:sp>
        <p:nvSpPr>
          <p:cNvPr id="304" name="Google Shape;30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f58d766b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18" name="Google Shape;318;g10f58d766b9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There were, of course, several popular social media networking sites between Six Degrees and where we are today. For our purposes, we’ll be skipping over Friendster, Myspace, and others to focus on the big six: Facebook, Twitter, LinkedIn, Instagram, Snapchat, and TikTok.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The core function of any social media networking site is to engage: to post content; to like, comment, share; and to connect with others. While those core functions hold the social media world together, it is interesting to note the differences and unique purposes of each platform.</a:t>
            </a:r>
            <a:endParaRPr/>
          </a:p>
        </p:txBody>
      </p:sp>
      <p:sp>
        <p:nvSpPr>
          <p:cNvPr id="326" name="Google Shape;32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f58d766b9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335" name="Google Shape;335;g10f58d766b9_0_5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600201"/>
            <a:ext cx="8229600" cy="7429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56882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6291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6291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body" idx="2"/>
          </p:nvPr>
        </p:nvSpPr>
        <p:spPr>
          <a:xfrm>
            <a:off x="457200" y="2571750"/>
            <a:ext cx="8382000" cy="1295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body" idx="3"/>
          </p:nvPr>
        </p:nvSpPr>
        <p:spPr>
          <a:xfrm>
            <a:off x="457200" y="4095750"/>
            <a:ext cx="8382000" cy="838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2"/>
          <p:cNvSpPr/>
          <p:nvPr/>
        </p:nvSpPr>
        <p:spPr>
          <a:xfrm>
            <a:off x="354549" y="4446418"/>
            <a:ext cx="7696649" cy="29253"/>
          </a:xfrm>
          <a:prstGeom prst="rect">
            <a:avLst/>
          </a:prstGeom>
          <a:solidFill>
            <a:srgbClr val="520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2067" y="0"/>
            <a:ext cx="921933" cy="5143500"/>
          </a:xfrm>
          <a:custGeom>
            <a:avLst/>
            <a:gdLst/>
            <a:ahLst/>
            <a:cxnLst/>
            <a:rect l="l" t="t" r="r" b="b"/>
            <a:pathLst>
              <a:path w="525269" h="2771574" extrusionOk="0">
                <a:moveTo>
                  <a:pt x="0" y="0"/>
                </a:moveTo>
                <a:lnTo>
                  <a:pt x="525269" y="0"/>
                </a:lnTo>
                <a:lnTo>
                  <a:pt x="525269" y="2771574"/>
                </a:lnTo>
                <a:lnTo>
                  <a:pt x="0" y="2771574"/>
                </a:lnTo>
                <a:close/>
              </a:path>
            </a:pathLst>
          </a:custGeom>
          <a:solidFill>
            <a:srgbClr val="520975"/>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13"/>
        <p:cNvGrpSpPr/>
        <p:nvPr/>
      </p:nvGrpSpPr>
      <p:grpSpPr>
        <a:xfrm>
          <a:off x="0" y="0"/>
          <a:ext cx="0" cy="0"/>
          <a:chOff x="0" y="0"/>
          <a:chExt cx="0" cy="0"/>
        </a:xfrm>
      </p:grpSpPr>
      <p:sp>
        <p:nvSpPr>
          <p:cNvPr id="114" name="Google Shape;114;p11"/>
          <p:cNvSpPr txBox="1">
            <a:spLocks noGrp="1"/>
          </p:cNvSpPr>
          <p:nvPr>
            <p:ph type="body" idx="1"/>
          </p:nvPr>
        </p:nvSpPr>
        <p:spPr>
          <a:xfrm>
            <a:off x="457200" y="514351"/>
            <a:ext cx="8229600" cy="5333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11"/>
          <p:cNvSpPr txBox="1">
            <a:spLocks noGrp="1"/>
          </p:cNvSpPr>
          <p:nvPr>
            <p:ph type="dt" idx="10"/>
          </p:nvPr>
        </p:nvSpPr>
        <p:spPr>
          <a:xfrm>
            <a:off x="457200" y="49339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
          <p:cNvSpPr txBox="1">
            <a:spLocks noGrp="1"/>
          </p:cNvSpPr>
          <p:nvPr>
            <p:ph type="ftr" idx="11"/>
          </p:nvPr>
        </p:nvSpPr>
        <p:spPr>
          <a:xfrm>
            <a:off x="3124200" y="48577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sldNum" idx="12"/>
          </p:nvPr>
        </p:nvSpPr>
        <p:spPr>
          <a:xfrm>
            <a:off x="6553200" y="46291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1"/>
          <p:cNvSpPr txBox="1">
            <a:spLocks noGrp="1"/>
          </p:cNvSpPr>
          <p:nvPr>
            <p:ph type="body" idx="2"/>
          </p:nvPr>
        </p:nvSpPr>
        <p:spPr>
          <a:xfrm>
            <a:off x="457200" y="1185147"/>
            <a:ext cx="8229600" cy="45720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11"/>
          <p:cNvSpPr txBox="1">
            <a:spLocks noGrp="1"/>
          </p:cNvSpPr>
          <p:nvPr>
            <p:ph type="body" idx="3"/>
          </p:nvPr>
        </p:nvSpPr>
        <p:spPr>
          <a:xfrm>
            <a:off x="457200" y="1728946"/>
            <a:ext cx="8229600" cy="53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11"/>
          <p:cNvSpPr txBox="1">
            <a:spLocks noGrp="1"/>
          </p:cNvSpPr>
          <p:nvPr>
            <p:ph type="body" idx="4"/>
          </p:nvPr>
        </p:nvSpPr>
        <p:spPr>
          <a:xfrm>
            <a:off x="457200" y="2348944"/>
            <a:ext cx="8382000" cy="60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1"/>
          <p:cNvSpPr txBox="1">
            <a:spLocks noGrp="1"/>
          </p:cNvSpPr>
          <p:nvPr>
            <p:ph type="body" idx="5"/>
          </p:nvPr>
        </p:nvSpPr>
        <p:spPr>
          <a:xfrm>
            <a:off x="457200" y="3069352"/>
            <a:ext cx="8458200" cy="431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11"/>
          <p:cNvSpPr txBox="1">
            <a:spLocks noGrp="1"/>
          </p:cNvSpPr>
          <p:nvPr>
            <p:ph type="body" idx="6"/>
          </p:nvPr>
        </p:nvSpPr>
        <p:spPr>
          <a:xfrm>
            <a:off x="457200" y="3903663"/>
            <a:ext cx="8153400" cy="355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1"/>
          <p:cNvSpPr txBox="1">
            <a:spLocks noGrp="1"/>
          </p:cNvSpPr>
          <p:nvPr>
            <p:ph type="body" idx="7"/>
          </p:nvPr>
        </p:nvSpPr>
        <p:spPr>
          <a:xfrm>
            <a:off x="457200" y="4324350"/>
            <a:ext cx="8077200" cy="457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25"/>
        <p:cNvGrpSpPr/>
        <p:nvPr/>
      </p:nvGrpSpPr>
      <p:grpSpPr>
        <a:xfrm>
          <a:off x="0" y="0"/>
          <a:ext cx="0" cy="0"/>
          <a:chOff x="0" y="0"/>
          <a:chExt cx="0" cy="0"/>
        </a:xfrm>
      </p:grpSpPr>
      <p:sp>
        <p:nvSpPr>
          <p:cNvPr id="126" name="Google Shape;126;p12"/>
          <p:cNvSpPr txBox="1">
            <a:spLocks noGrp="1"/>
          </p:cNvSpPr>
          <p:nvPr>
            <p:ph type="body" idx="1"/>
          </p:nvPr>
        </p:nvSpPr>
        <p:spPr>
          <a:xfrm>
            <a:off x="457200" y="514351"/>
            <a:ext cx="8229600" cy="5333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12"/>
          <p:cNvSpPr txBox="1">
            <a:spLocks noGrp="1"/>
          </p:cNvSpPr>
          <p:nvPr>
            <p:ph type="dt" idx="10"/>
          </p:nvPr>
        </p:nvSpPr>
        <p:spPr>
          <a:xfrm>
            <a:off x="457200" y="49339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2"/>
          <p:cNvSpPr txBox="1">
            <a:spLocks noGrp="1"/>
          </p:cNvSpPr>
          <p:nvPr>
            <p:ph type="ftr" idx="11"/>
          </p:nvPr>
        </p:nvSpPr>
        <p:spPr>
          <a:xfrm>
            <a:off x="3124200" y="48577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2"/>
          <p:cNvSpPr txBox="1">
            <a:spLocks noGrp="1"/>
          </p:cNvSpPr>
          <p:nvPr>
            <p:ph type="sldNum" idx="12"/>
          </p:nvPr>
        </p:nvSpPr>
        <p:spPr>
          <a:xfrm>
            <a:off x="6553200" y="46291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12"/>
          <p:cNvSpPr txBox="1">
            <a:spLocks noGrp="1"/>
          </p:cNvSpPr>
          <p:nvPr>
            <p:ph type="body" idx="2"/>
          </p:nvPr>
        </p:nvSpPr>
        <p:spPr>
          <a:xfrm>
            <a:off x="457200" y="1185147"/>
            <a:ext cx="8229600" cy="45720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2"/>
          <p:cNvSpPr txBox="1">
            <a:spLocks noGrp="1"/>
          </p:cNvSpPr>
          <p:nvPr>
            <p:ph type="body" idx="3"/>
          </p:nvPr>
        </p:nvSpPr>
        <p:spPr>
          <a:xfrm>
            <a:off x="457200" y="1728946"/>
            <a:ext cx="8229600" cy="53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12"/>
          <p:cNvSpPr txBox="1">
            <a:spLocks noGrp="1"/>
          </p:cNvSpPr>
          <p:nvPr>
            <p:ph type="body" idx="4"/>
          </p:nvPr>
        </p:nvSpPr>
        <p:spPr>
          <a:xfrm>
            <a:off x="457200" y="2348944"/>
            <a:ext cx="8382000" cy="60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12"/>
          <p:cNvSpPr txBox="1">
            <a:spLocks noGrp="1"/>
          </p:cNvSpPr>
          <p:nvPr>
            <p:ph type="body" idx="5"/>
          </p:nvPr>
        </p:nvSpPr>
        <p:spPr>
          <a:xfrm>
            <a:off x="457200" y="3069352"/>
            <a:ext cx="8458200" cy="431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12"/>
          <p:cNvSpPr txBox="1">
            <a:spLocks noGrp="1"/>
          </p:cNvSpPr>
          <p:nvPr>
            <p:ph type="body" idx="6"/>
          </p:nvPr>
        </p:nvSpPr>
        <p:spPr>
          <a:xfrm>
            <a:off x="457200" y="3642137"/>
            <a:ext cx="8763000" cy="15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12"/>
          <p:cNvSpPr txBox="1">
            <a:spLocks noGrp="1"/>
          </p:cNvSpPr>
          <p:nvPr>
            <p:ph type="body" idx="7"/>
          </p:nvPr>
        </p:nvSpPr>
        <p:spPr>
          <a:xfrm>
            <a:off x="457200" y="3903663"/>
            <a:ext cx="8153400" cy="355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12"/>
          <p:cNvSpPr txBox="1">
            <a:spLocks noGrp="1"/>
          </p:cNvSpPr>
          <p:nvPr>
            <p:ph type="body" idx="8"/>
          </p:nvPr>
        </p:nvSpPr>
        <p:spPr>
          <a:xfrm>
            <a:off x="457200" y="4324350"/>
            <a:ext cx="8077200" cy="457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12"/>
          <p:cNvSpPr txBox="1">
            <a:spLocks noGrp="1"/>
          </p:cNvSpPr>
          <p:nvPr>
            <p:ph type="body" idx="9"/>
          </p:nvPr>
        </p:nvSpPr>
        <p:spPr>
          <a:xfrm>
            <a:off x="457200" y="4846638"/>
            <a:ext cx="8458200" cy="2968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12"/>
          <p:cNvSpPr/>
          <p:nvPr/>
        </p:nvSpPr>
        <p:spPr>
          <a:xfrm>
            <a:off x="0" y="0"/>
            <a:ext cx="5589568" cy="2201572"/>
          </a:xfrm>
          <a:prstGeom prst="rect">
            <a:avLst/>
          </a:prstGeom>
          <a:solidFill>
            <a:srgbClr val="00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140"/>
        <p:cNvGrpSpPr/>
        <p:nvPr/>
      </p:nvGrpSpPr>
      <p:grpSpPr>
        <a:xfrm>
          <a:off x="0" y="0"/>
          <a:ext cx="0" cy="0"/>
          <a:chOff x="0" y="0"/>
          <a:chExt cx="0" cy="0"/>
        </a:xfrm>
      </p:grpSpPr>
      <p:sp>
        <p:nvSpPr>
          <p:cNvPr id="141" name="Google Shape;141;p13"/>
          <p:cNvSpPr txBox="1">
            <a:spLocks noGrp="1"/>
          </p:cNvSpPr>
          <p:nvPr>
            <p:ph type="body" idx="1"/>
          </p:nvPr>
        </p:nvSpPr>
        <p:spPr>
          <a:xfrm>
            <a:off x="533400" y="361950"/>
            <a:ext cx="8229600" cy="129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13"/>
          <p:cNvSpPr txBox="1">
            <a:spLocks noGrp="1"/>
          </p:cNvSpPr>
          <p:nvPr>
            <p:ph type="dt" idx="10"/>
          </p:nvPr>
        </p:nvSpPr>
        <p:spPr>
          <a:xfrm>
            <a:off x="609600" y="4324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3"/>
          <p:cNvSpPr txBox="1">
            <a:spLocks noGrp="1"/>
          </p:cNvSpPr>
          <p:nvPr>
            <p:ph type="ftr" idx="11"/>
          </p:nvPr>
        </p:nvSpPr>
        <p:spPr>
          <a:xfrm>
            <a:off x="3124200" y="450691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3"/>
          <p:cNvSpPr txBox="1">
            <a:spLocks noGrp="1"/>
          </p:cNvSpPr>
          <p:nvPr>
            <p:ph type="sldNum" idx="12"/>
          </p:nvPr>
        </p:nvSpPr>
        <p:spPr>
          <a:xfrm>
            <a:off x="6363037" y="470166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13"/>
          <p:cNvSpPr txBox="1">
            <a:spLocks noGrp="1"/>
          </p:cNvSpPr>
          <p:nvPr>
            <p:ph type="body" idx="2"/>
          </p:nvPr>
        </p:nvSpPr>
        <p:spPr>
          <a:xfrm>
            <a:off x="457200" y="1885950"/>
            <a:ext cx="8153400" cy="1600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13"/>
          <p:cNvSpPr/>
          <p:nvPr/>
        </p:nvSpPr>
        <p:spPr>
          <a:xfrm>
            <a:off x="0" y="514350"/>
            <a:ext cx="9144000" cy="2997401"/>
          </a:xfrm>
          <a:prstGeom prst="rect">
            <a:avLst/>
          </a:prstGeom>
          <a:solidFill>
            <a:srgbClr val="6D6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422017" y="1079244"/>
            <a:ext cx="8721983" cy="2830891"/>
          </a:xfrm>
          <a:prstGeom prst="rect">
            <a:avLst/>
          </a:prstGeom>
          <a:solidFill>
            <a:srgbClr val="00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13" descr="RAISE logo"/>
          <p:cNvPicPr preferRelativeResize="0"/>
          <p:nvPr/>
        </p:nvPicPr>
        <p:blipFill rotWithShape="1">
          <a:blip r:embed="rId2">
            <a:alphaModFix/>
          </a:blip>
          <a:srcRect/>
          <a:stretch/>
        </p:blipFill>
        <p:spPr>
          <a:xfrm>
            <a:off x="7252063" y="4239844"/>
            <a:ext cx="1784274" cy="746482"/>
          </a:xfrm>
          <a:prstGeom prst="rect">
            <a:avLst/>
          </a:prstGeom>
          <a:noFill/>
          <a:ln>
            <a:noFill/>
          </a:ln>
        </p:spPr>
      </p:pic>
      <p:sp>
        <p:nvSpPr>
          <p:cNvPr id="149" name="Google Shape;14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150"/>
        <p:cNvGrpSpPr/>
        <p:nvPr/>
      </p:nvGrpSpPr>
      <p:grpSpPr>
        <a:xfrm>
          <a:off x="0" y="0"/>
          <a:ext cx="0" cy="0"/>
          <a:chOff x="0" y="0"/>
          <a:chExt cx="0" cy="0"/>
        </a:xfrm>
      </p:grpSpPr>
      <p:sp>
        <p:nvSpPr>
          <p:cNvPr id="151" name="Google Shape;151;p14"/>
          <p:cNvSpPr txBox="1">
            <a:spLocks noGrp="1"/>
          </p:cNvSpPr>
          <p:nvPr>
            <p:ph type="body" idx="1"/>
          </p:nvPr>
        </p:nvSpPr>
        <p:spPr>
          <a:xfrm>
            <a:off x="533400" y="361950"/>
            <a:ext cx="8229600" cy="129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14"/>
          <p:cNvSpPr txBox="1">
            <a:spLocks noGrp="1"/>
          </p:cNvSpPr>
          <p:nvPr>
            <p:ph type="dt" idx="10"/>
          </p:nvPr>
        </p:nvSpPr>
        <p:spPr>
          <a:xfrm>
            <a:off x="609600" y="4324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4"/>
          <p:cNvSpPr txBox="1">
            <a:spLocks noGrp="1"/>
          </p:cNvSpPr>
          <p:nvPr>
            <p:ph type="ftr" idx="11"/>
          </p:nvPr>
        </p:nvSpPr>
        <p:spPr>
          <a:xfrm>
            <a:off x="3124200" y="450691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4"/>
          <p:cNvSpPr txBox="1">
            <a:spLocks noGrp="1"/>
          </p:cNvSpPr>
          <p:nvPr>
            <p:ph type="sldNum" idx="12"/>
          </p:nvPr>
        </p:nvSpPr>
        <p:spPr>
          <a:xfrm>
            <a:off x="6363037" y="470166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14"/>
          <p:cNvSpPr txBox="1">
            <a:spLocks noGrp="1"/>
          </p:cNvSpPr>
          <p:nvPr>
            <p:ph type="body" idx="2"/>
          </p:nvPr>
        </p:nvSpPr>
        <p:spPr>
          <a:xfrm>
            <a:off x="457200" y="1885950"/>
            <a:ext cx="8153400" cy="1600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56" name="Google Shape;156;p14" descr="RAISE logo"/>
          <p:cNvPicPr preferRelativeResize="0"/>
          <p:nvPr/>
        </p:nvPicPr>
        <p:blipFill rotWithShape="1">
          <a:blip r:embed="rId2">
            <a:alphaModFix/>
          </a:blip>
          <a:srcRect/>
          <a:stretch/>
        </p:blipFill>
        <p:spPr>
          <a:xfrm>
            <a:off x="7252063" y="4239844"/>
            <a:ext cx="1784274" cy="746482"/>
          </a:xfrm>
          <a:prstGeom prst="rect">
            <a:avLst/>
          </a:prstGeom>
          <a:noFill/>
          <a:ln>
            <a:noFill/>
          </a:ln>
        </p:spPr>
      </p:pic>
      <p:sp>
        <p:nvSpPr>
          <p:cNvPr id="157" name="Google Shape;157;p14"/>
          <p:cNvSpPr/>
          <p:nvPr/>
        </p:nvSpPr>
        <p:spPr>
          <a:xfrm>
            <a:off x="0" y="514350"/>
            <a:ext cx="9144000" cy="2997401"/>
          </a:xfrm>
          <a:prstGeom prst="rect">
            <a:avLst/>
          </a:prstGeom>
          <a:solidFill>
            <a:srgbClr val="520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422017" y="1079244"/>
            <a:ext cx="8721983" cy="2830891"/>
          </a:xfrm>
          <a:prstGeom prst="rect">
            <a:avLst/>
          </a:prstGeom>
          <a:solidFill>
            <a:srgbClr val="00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0"/>
        <p:cNvGrpSpPr/>
        <p:nvPr/>
      </p:nvGrpSpPr>
      <p:grpSpPr>
        <a:xfrm>
          <a:off x="0" y="0"/>
          <a:ext cx="0" cy="0"/>
          <a:chOff x="0" y="0"/>
          <a:chExt cx="0" cy="0"/>
        </a:xfrm>
      </p:grpSpPr>
      <p:sp>
        <p:nvSpPr>
          <p:cNvPr id="161" name="Google Shape;161;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3" name="Google Shape;16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72"/>
        <p:cNvGrpSpPr/>
        <p:nvPr/>
      </p:nvGrpSpPr>
      <p:grpSpPr>
        <a:xfrm>
          <a:off x="0" y="0"/>
          <a:ext cx="0" cy="0"/>
          <a:chOff x="0" y="0"/>
          <a:chExt cx="0" cy="0"/>
        </a:xfrm>
      </p:grpSpPr>
      <p:sp>
        <p:nvSpPr>
          <p:cNvPr id="173" name="Google Shape;173;p17"/>
          <p:cNvSpPr txBox="1">
            <a:spLocks noGrp="1"/>
          </p:cNvSpPr>
          <p:nvPr>
            <p:ph type="body" idx="1"/>
          </p:nvPr>
        </p:nvSpPr>
        <p:spPr>
          <a:xfrm>
            <a:off x="533400" y="361950"/>
            <a:ext cx="8229600" cy="129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17"/>
          <p:cNvSpPr txBox="1">
            <a:spLocks noGrp="1"/>
          </p:cNvSpPr>
          <p:nvPr>
            <p:ph type="dt" idx="10"/>
          </p:nvPr>
        </p:nvSpPr>
        <p:spPr>
          <a:xfrm>
            <a:off x="609600" y="4324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7"/>
          <p:cNvSpPr txBox="1">
            <a:spLocks noGrp="1"/>
          </p:cNvSpPr>
          <p:nvPr>
            <p:ph type="ftr" idx="11"/>
          </p:nvPr>
        </p:nvSpPr>
        <p:spPr>
          <a:xfrm>
            <a:off x="3124200" y="450691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17"/>
          <p:cNvSpPr txBox="1">
            <a:spLocks noGrp="1"/>
          </p:cNvSpPr>
          <p:nvPr>
            <p:ph type="sldNum" idx="12"/>
          </p:nvPr>
        </p:nvSpPr>
        <p:spPr>
          <a:xfrm>
            <a:off x="6363037" y="470166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17"/>
          <p:cNvSpPr txBox="1">
            <a:spLocks noGrp="1"/>
          </p:cNvSpPr>
          <p:nvPr>
            <p:ph type="body" idx="2"/>
          </p:nvPr>
        </p:nvSpPr>
        <p:spPr>
          <a:xfrm>
            <a:off x="457200" y="1885950"/>
            <a:ext cx="8153400" cy="1600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17"/>
          <p:cNvSpPr/>
          <p:nvPr/>
        </p:nvSpPr>
        <p:spPr>
          <a:xfrm>
            <a:off x="0" y="514350"/>
            <a:ext cx="9144000" cy="2997401"/>
          </a:xfrm>
          <a:prstGeom prst="rect">
            <a:avLst/>
          </a:prstGeom>
          <a:solidFill>
            <a:srgbClr val="6D6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422017" y="1079244"/>
            <a:ext cx="8721983" cy="2830891"/>
          </a:xfrm>
          <a:prstGeom prst="rect">
            <a:avLst/>
          </a:prstGeom>
          <a:solidFill>
            <a:srgbClr val="00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p17" descr="RAISE logo"/>
          <p:cNvPicPr preferRelativeResize="0"/>
          <p:nvPr/>
        </p:nvPicPr>
        <p:blipFill rotWithShape="1">
          <a:blip r:embed="rId2">
            <a:alphaModFix/>
          </a:blip>
          <a:srcRect/>
          <a:stretch/>
        </p:blipFill>
        <p:spPr>
          <a:xfrm>
            <a:off x="7252063" y="4239844"/>
            <a:ext cx="1784274" cy="74648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533400" y="361950"/>
            <a:ext cx="8229600" cy="129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18"/>
          <p:cNvSpPr txBox="1">
            <a:spLocks noGrp="1"/>
          </p:cNvSpPr>
          <p:nvPr>
            <p:ph type="dt" idx="10"/>
          </p:nvPr>
        </p:nvSpPr>
        <p:spPr>
          <a:xfrm>
            <a:off x="609600" y="4324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8"/>
          <p:cNvSpPr txBox="1">
            <a:spLocks noGrp="1"/>
          </p:cNvSpPr>
          <p:nvPr>
            <p:ph type="ftr" idx="11"/>
          </p:nvPr>
        </p:nvSpPr>
        <p:spPr>
          <a:xfrm>
            <a:off x="3124200" y="450691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8"/>
          <p:cNvSpPr txBox="1">
            <a:spLocks noGrp="1"/>
          </p:cNvSpPr>
          <p:nvPr>
            <p:ph type="sldNum" idx="12"/>
          </p:nvPr>
        </p:nvSpPr>
        <p:spPr>
          <a:xfrm>
            <a:off x="6363037" y="470166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18"/>
          <p:cNvSpPr txBox="1">
            <a:spLocks noGrp="1"/>
          </p:cNvSpPr>
          <p:nvPr>
            <p:ph type="body" idx="2"/>
          </p:nvPr>
        </p:nvSpPr>
        <p:spPr>
          <a:xfrm>
            <a:off x="457200" y="1885950"/>
            <a:ext cx="8153400" cy="1600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7" name="Google Shape;187;p18" descr="RAISE logo"/>
          <p:cNvPicPr preferRelativeResize="0"/>
          <p:nvPr/>
        </p:nvPicPr>
        <p:blipFill rotWithShape="1">
          <a:blip r:embed="rId2">
            <a:alphaModFix/>
          </a:blip>
          <a:srcRect/>
          <a:stretch/>
        </p:blipFill>
        <p:spPr>
          <a:xfrm>
            <a:off x="7252063" y="4239844"/>
            <a:ext cx="1784274" cy="746482"/>
          </a:xfrm>
          <a:prstGeom prst="rect">
            <a:avLst/>
          </a:prstGeom>
          <a:noFill/>
          <a:ln>
            <a:noFill/>
          </a:ln>
        </p:spPr>
      </p:pic>
      <p:sp>
        <p:nvSpPr>
          <p:cNvPr id="188" name="Google Shape;188;p18"/>
          <p:cNvSpPr/>
          <p:nvPr/>
        </p:nvSpPr>
        <p:spPr>
          <a:xfrm>
            <a:off x="0" y="514350"/>
            <a:ext cx="9144000" cy="2997401"/>
          </a:xfrm>
          <a:prstGeom prst="rect">
            <a:avLst/>
          </a:prstGeom>
          <a:solidFill>
            <a:srgbClr val="520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422017" y="1079244"/>
            <a:ext cx="8721983" cy="2830891"/>
          </a:xfrm>
          <a:prstGeom prst="rect">
            <a:avLst/>
          </a:prstGeom>
          <a:solidFill>
            <a:srgbClr val="00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90"/>
        <p:cNvGrpSpPr/>
        <p:nvPr/>
      </p:nvGrpSpPr>
      <p:grpSpPr>
        <a:xfrm>
          <a:off x="0" y="0"/>
          <a:ext cx="0" cy="0"/>
          <a:chOff x="0" y="0"/>
          <a:chExt cx="0" cy="0"/>
        </a:xfrm>
      </p:grpSpPr>
      <p:sp>
        <p:nvSpPr>
          <p:cNvPr id="191" name="Google Shape;191;p19"/>
          <p:cNvSpPr txBox="1">
            <a:spLocks noGrp="1"/>
          </p:cNvSpPr>
          <p:nvPr>
            <p:ph type="body" idx="1"/>
          </p:nvPr>
        </p:nvSpPr>
        <p:spPr>
          <a:xfrm>
            <a:off x="457200" y="514351"/>
            <a:ext cx="8229600" cy="5333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19"/>
          <p:cNvSpPr txBox="1">
            <a:spLocks noGrp="1"/>
          </p:cNvSpPr>
          <p:nvPr>
            <p:ph type="dt" idx="10"/>
          </p:nvPr>
        </p:nvSpPr>
        <p:spPr>
          <a:xfrm>
            <a:off x="457200" y="49339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9"/>
          <p:cNvSpPr txBox="1">
            <a:spLocks noGrp="1"/>
          </p:cNvSpPr>
          <p:nvPr>
            <p:ph type="ftr" idx="11"/>
          </p:nvPr>
        </p:nvSpPr>
        <p:spPr>
          <a:xfrm>
            <a:off x="3124200" y="48577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9"/>
          <p:cNvSpPr txBox="1">
            <a:spLocks noGrp="1"/>
          </p:cNvSpPr>
          <p:nvPr>
            <p:ph type="sldNum" idx="12"/>
          </p:nvPr>
        </p:nvSpPr>
        <p:spPr>
          <a:xfrm>
            <a:off x="6553200" y="46291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19"/>
          <p:cNvSpPr txBox="1">
            <a:spLocks noGrp="1"/>
          </p:cNvSpPr>
          <p:nvPr>
            <p:ph type="body" idx="2"/>
          </p:nvPr>
        </p:nvSpPr>
        <p:spPr>
          <a:xfrm>
            <a:off x="457200" y="1185147"/>
            <a:ext cx="8229600" cy="45720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19"/>
          <p:cNvSpPr txBox="1">
            <a:spLocks noGrp="1"/>
          </p:cNvSpPr>
          <p:nvPr>
            <p:ph type="body" idx="3"/>
          </p:nvPr>
        </p:nvSpPr>
        <p:spPr>
          <a:xfrm>
            <a:off x="457200" y="1728946"/>
            <a:ext cx="8229600" cy="53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19"/>
          <p:cNvSpPr txBox="1">
            <a:spLocks noGrp="1"/>
          </p:cNvSpPr>
          <p:nvPr>
            <p:ph type="body" idx="4"/>
          </p:nvPr>
        </p:nvSpPr>
        <p:spPr>
          <a:xfrm>
            <a:off x="457200" y="2348944"/>
            <a:ext cx="8382000" cy="60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19"/>
          <p:cNvSpPr txBox="1">
            <a:spLocks noGrp="1"/>
          </p:cNvSpPr>
          <p:nvPr>
            <p:ph type="body" idx="5"/>
          </p:nvPr>
        </p:nvSpPr>
        <p:spPr>
          <a:xfrm>
            <a:off x="457200" y="3069352"/>
            <a:ext cx="8458200" cy="431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9" name="Google Shape;199;p19"/>
          <p:cNvSpPr txBox="1">
            <a:spLocks noGrp="1"/>
          </p:cNvSpPr>
          <p:nvPr>
            <p:ph type="body" idx="6"/>
          </p:nvPr>
        </p:nvSpPr>
        <p:spPr>
          <a:xfrm>
            <a:off x="457200" y="3642137"/>
            <a:ext cx="8763000" cy="15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0" name="Google Shape;200;p19"/>
          <p:cNvSpPr txBox="1">
            <a:spLocks noGrp="1"/>
          </p:cNvSpPr>
          <p:nvPr>
            <p:ph type="body" idx="7"/>
          </p:nvPr>
        </p:nvSpPr>
        <p:spPr>
          <a:xfrm>
            <a:off x="457200" y="3903663"/>
            <a:ext cx="8153400" cy="355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19"/>
          <p:cNvSpPr txBox="1">
            <a:spLocks noGrp="1"/>
          </p:cNvSpPr>
          <p:nvPr>
            <p:ph type="body" idx="8"/>
          </p:nvPr>
        </p:nvSpPr>
        <p:spPr>
          <a:xfrm>
            <a:off x="457200" y="4324350"/>
            <a:ext cx="8077200" cy="457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2" name="Google Shape;202;p19"/>
          <p:cNvSpPr txBox="1">
            <a:spLocks noGrp="1"/>
          </p:cNvSpPr>
          <p:nvPr>
            <p:ph type="body" idx="9"/>
          </p:nvPr>
        </p:nvSpPr>
        <p:spPr>
          <a:xfrm>
            <a:off x="457200" y="4846638"/>
            <a:ext cx="8458200" cy="2968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03"/>
        <p:cNvGrpSpPr/>
        <p:nvPr/>
      </p:nvGrpSpPr>
      <p:grpSpPr>
        <a:xfrm>
          <a:off x="0" y="0"/>
          <a:ext cx="0" cy="0"/>
          <a:chOff x="0" y="0"/>
          <a:chExt cx="0" cy="0"/>
        </a:xfrm>
      </p:grpSpPr>
      <p:sp>
        <p:nvSpPr>
          <p:cNvPr id="204" name="Google Shape;204;p20"/>
          <p:cNvSpPr txBox="1">
            <a:spLocks noGrp="1"/>
          </p:cNvSpPr>
          <p:nvPr>
            <p:ph type="body" idx="1"/>
          </p:nvPr>
        </p:nvSpPr>
        <p:spPr>
          <a:xfrm>
            <a:off x="533400" y="438151"/>
            <a:ext cx="8229600" cy="685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20"/>
          <p:cNvSpPr txBox="1">
            <a:spLocks noGrp="1"/>
          </p:cNvSpPr>
          <p:nvPr>
            <p:ph type="dt" idx="10"/>
          </p:nvPr>
        </p:nvSpPr>
        <p:spPr>
          <a:xfrm>
            <a:off x="381000" y="44005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20"/>
          <p:cNvSpPr txBox="1">
            <a:spLocks noGrp="1"/>
          </p:cNvSpPr>
          <p:nvPr>
            <p:ph type="ftr" idx="11"/>
          </p:nvPr>
        </p:nvSpPr>
        <p:spPr>
          <a:xfrm>
            <a:off x="3124200" y="44005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20"/>
          <p:cNvSpPr txBox="1">
            <a:spLocks noGrp="1"/>
          </p:cNvSpPr>
          <p:nvPr>
            <p:ph type="sldNum" idx="12"/>
          </p:nvPr>
        </p:nvSpPr>
        <p:spPr>
          <a:xfrm>
            <a:off x="6400800" y="453866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20"/>
          <p:cNvSpPr txBox="1">
            <a:spLocks noGrp="1"/>
          </p:cNvSpPr>
          <p:nvPr>
            <p:ph type="body" idx="2"/>
          </p:nvPr>
        </p:nvSpPr>
        <p:spPr>
          <a:xfrm>
            <a:off x="533400" y="1352550"/>
            <a:ext cx="8534400" cy="838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20"/>
          <p:cNvSpPr txBox="1">
            <a:spLocks noGrp="1"/>
          </p:cNvSpPr>
          <p:nvPr>
            <p:ph type="body" idx="3"/>
          </p:nvPr>
        </p:nvSpPr>
        <p:spPr>
          <a:xfrm>
            <a:off x="533400" y="2343150"/>
            <a:ext cx="8001000" cy="838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20"/>
          <p:cNvSpPr txBox="1">
            <a:spLocks noGrp="1"/>
          </p:cNvSpPr>
          <p:nvPr>
            <p:ph type="body" idx="4"/>
          </p:nvPr>
        </p:nvSpPr>
        <p:spPr>
          <a:xfrm>
            <a:off x="533400" y="3333750"/>
            <a:ext cx="8001000" cy="914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20"/>
          <p:cNvSpPr/>
          <p:nvPr/>
        </p:nvSpPr>
        <p:spPr>
          <a:xfrm>
            <a:off x="2281214" y="0"/>
            <a:ext cx="6862786" cy="2571750"/>
          </a:xfrm>
          <a:prstGeom prst="rect">
            <a:avLst/>
          </a:prstGeom>
          <a:solidFill>
            <a:srgbClr val="0079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1"/>
            <a:ext cx="8229600" cy="5905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05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971800" y="46291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264322" y="4705349"/>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3"/>
          <p:cNvSpPr txBox="1">
            <a:spLocks noGrp="1"/>
          </p:cNvSpPr>
          <p:nvPr>
            <p:ph type="body" idx="2"/>
          </p:nvPr>
        </p:nvSpPr>
        <p:spPr>
          <a:xfrm>
            <a:off x="457200" y="2266950"/>
            <a:ext cx="8305800" cy="1371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8" name="Google Shape;28;p3"/>
          <p:cNvPicPr preferRelativeResize="0"/>
          <p:nvPr/>
        </p:nvPicPr>
        <p:blipFill rotWithShape="1">
          <a:blip r:embed="rId2">
            <a:alphaModFix/>
          </a:blip>
          <a:srcRect l="6439"/>
          <a:stretch/>
        </p:blipFill>
        <p:spPr>
          <a:xfrm>
            <a:off x="514350" y="384134"/>
            <a:ext cx="1803426" cy="806428"/>
          </a:xfrm>
          <a:prstGeom prst="rect">
            <a:avLst/>
          </a:prstGeom>
          <a:noFill/>
          <a:ln>
            <a:noFill/>
          </a:ln>
        </p:spPr>
      </p:pic>
      <p:sp>
        <p:nvSpPr>
          <p:cNvPr id="29" name="Google Shape;29;p3"/>
          <p:cNvSpPr/>
          <p:nvPr/>
        </p:nvSpPr>
        <p:spPr>
          <a:xfrm>
            <a:off x="8222067" y="0"/>
            <a:ext cx="921933" cy="5143500"/>
          </a:xfrm>
          <a:custGeom>
            <a:avLst/>
            <a:gdLst/>
            <a:ahLst/>
            <a:cxnLst/>
            <a:rect l="l" t="t" r="r" b="b"/>
            <a:pathLst>
              <a:path w="525269" h="2771574" extrusionOk="0">
                <a:moveTo>
                  <a:pt x="0" y="0"/>
                </a:moveTo>
                <a:lnTo>
                  <a:pt x="525269" y="0"/>
                </a:lnTo>
                <a:lnTo>
                  <a:pt x="525269" y="2771574"/>
                </a:lnTo>
                <a:lnTo>
                  <a:pt x="0" y="2771574"/>
                </a:lnTo>
                <a:close/>
              </a:path>
            </a:pathLst>
          </a:custGeom>
          <a:solidFill>
            <a:srgbClr val="00536B"/>
          </a:solidFill>
          <a:ln>
            <a:noFill/>
          </a:ln>
        </p:spPr>
      </p:sp>
      <p:sp>
        <p:nvSpPr>
          <p:cNvPr id="30" name="Google Shape;30;p3"/>
          <p:cNvSpPr/>
          <p:nvPr/>
        </p:nvSpPr>
        <p:spPr>
          <a:xfrm>
            <a:off x="354549" y="4446418"/>
            <a:ext cx="7696649" cy="29253"/>
          </a:xfrm>
          <a:prstGeom prst="rect">
            <a:avLst/>
          </a:prstGeom>
          <a:solidFill>
            <a:srgbClr val="005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2"/>
        <p:cNvGrpSpPr/>
        <p:nvPr/>
      </p:nvGrpSpPr>
      <p:grpSpPr>
        <a:xfrm>
          <a:off x="0" y="0"/>
          <a:ext cx="0" cy="0"/>
          <a:chOff x="0" y="0"/>
          <a:chExt cx="0" cy="0"/>
        </a:xfrm>
      </p:grpSpPr>
      <p:sp>
        <p:nvSpPr>
          <p:cNvPr id="213" name="Google Shape;213;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5" name="Google Shape;21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1" name="Google Shape;221;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2" name="Google Shape;22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5"/>
        <p:cNvGrpSpPr/>
        <p:nvPr/>
      </p:nvGrpSpPr>
      <p:grpSpPr>
        <a:xfrm>
          <a:off x="0" y="0"/>
          <a:ext cx="0" cy="0"/>
          <a:chOff x="0" y="0"/>
          <a:chExt cx="0" cy="0"/>
        </a:xfrm>
      </p:grpSpPr>
      <p:sp>
        <p:nvSpPr>
          <p:cNvPr id="226" name="Google Shape;22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8" name="Google Shape;228;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29" name="Google Shape;229;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0" name="Google Shape;230;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31" name="Google Shape;23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9"/>
        <p:cNvGrpSpPr/>
        <p:nvPr/>
      </p:nvGrpSpPr>
      <p:grpSpPr>
        <a:xfrm>
          <a:off x="0" y="0"/>
          <a:ext cx="0" cy="0"/>
          <a:chOff x="0" y="0"/>
          <a:chExt cx="0" cy="0"/>
        </a:xfrm>
      </p:grpSpPr>
      <p:sp>
        <p:nvSpPr>
          <p:cNvPr id="240" name="Google Shape;24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3"/>
        <p:cNvGrpSpPr/>
        <p:nvPr/>
      </p:nvGrpSpPr>
      <p:grpSpPr>
        <a:xfrm>
          <a:off x="0" y="0"/>
          <a:ext cx="0" cy="0"/>
          <a:chOff x="0" y="0"/>
          <a:chExt cx="0" cy="0"/>
        </a:xfrm>
      </p:grpSpPr>
      <p:sp>
        <p:nvSpPr>
          <p:cNvPr id="244" name="Google Shape;244;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46" name="Google Shape;246;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47" name="Google Shape;24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27"/>
          <p:cNvSpPr>
            <a:spLocks noGrp="1"/>
          </p:cNvSpPr>
          <p:nvPr>
            <p:ph type="pic" idx="2"/>
          </p:nvPr>
        </p:nvSpPr>
        <p:spPr>
          <a:xfrm>
            <a:off x="1792288" y="612775"/>
            <a:ext cx="5486400" cy="4114800"/>
          </a:xfrm>
          <a:prstGeom prst="rect">
            <a:avLst/>
          </a:prstGeom>
          <a:noFill/>
          <a:ln>
            <a:noFill/>
          </a:ln>
        </p:spPr>
      </p:sp>
      <p:sp>
        <p:nvSpPr>
          <p:cNvPr id="253" name="Google Shape;253;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54" name="Google Shape;25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7"/>
        <p:cNvGrpSpPr/>
        <p:nvPr/>
      </p:nvGrpSpPr>
      <p:grpSpPr>
        <a:xfrm>
          <a:off x="0" y="0"/>
          <a:ext cx="0" cy="0"/>
          <a:chOff x="0" y="0"/>
          <a:chExt cx="0" cy="0"/>
        </a:xfrm>
      </p:grpSpPr>
      <p:sp>
        <p:nvSpPr>
          <p:cNvPr id="258" name="Google Shape;25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0" name="Google Shape;26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3"/>
        <p:cNvGrpSpPr/>
        <p:nvPr/>
      </p:nvGrpSpPr>
      <p:grpSpPr>
        <a:xfrm>
          <a:off x="0" y="0"/>
          <a:ext cx="0" cy="0"/>
          <a:chOff x="0" y="0"/>
          <a:chExt cx="0" cy="0"/>
        </a:xfrm>
      </p:grpSpPr>
      <p:sp>
        <p:nvSpPr>
          <p:cNvPr id="264" name="Google Shape;264;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6" name="Google Shape;26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600201"/>
            <a:ext cx="8229600" cy="7429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228600" y="476122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2819400" y="475771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6324600" y="473184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4"/>
          <p:cNvSpPr txBox="1">
            <a:spLocks noGrp="1"/>
          </p:cNvSpPr>
          <p:nvPr>
            <p:ph type="body" idx="2"/>
          </p:nvPr>
        </p:nvSpPr>
        <p:spPr>
          <a:xfrm>
            <a:off x="457200" y="2441575"/>
            <a:ext cx="8229600" cy="11207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
          <p:cNvSpPr/>
          <p:nvPr/>
        </p:nvSpPr>
        <p:spPr>
          <a:xfrm>
            <a:off x="0" y="0"/>
            <a:ext cx="250538" cy="514350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FF6618"/>
          </a:solidFill>
          <a:ln>
            <a:noFill/>
          </a:ln>
        </p:spPr>
      </p:sp>
      <p:pic>
        <p:nvPicPr>
          <p:cNvPr id="39" name="Google Shape;39;p4"/>
          <p:cNvPicPr preferRelativeResize="0"/>
          <p:nvPr/>
        </p:nvPicPr>
        <p:blipFill rotWithShape="1">
          <a:blip r:embed="rId2">
            <a:alphaModFix/>
          </a:blip>
          <a:srcRect/>
          <a:stretch/>
        </p:blipFill>
        <p:spPr>
          <a:xfrm>
            <a:off x="7079410" y="252649"/>
            <a:ext cx="1814052" cy="758940"/>
          </a:xfrm>
          <a:prstGeom prst="rect">
            <a:avLst/>
          </a:prstGeom>
          <a:noFill/>
          <a:ln>
            <a:noFill/>
          </a:ln>
        </p:spPr>
      </p:pic>
      <p:sp>
        <p:nvSpPr>
          <p:cNvPr id="40" name="Google Shape;40;p4"/>
          <p:cNvSpPr/>
          <p:nvPr/>
        </p:nvSpPr>
        <p:spPr>
          <a:xfrm>
            <a:off x="514350" y="4453342"/>
            <a:ext cx="8459243" cy="16183"/>
          </a:xfrm>
          <a:prstGeom prst="rect">
            <a:avLst/>
          </a:prstGeom>
          <a:solidFill>
            <a:srgbClr val="FF6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457200" y="1600201"/>
            <a:ext cx="8229600" cy="12001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5"/>
          <p:cNvSpPr txBox="1">
            <a:spLocks noGrp="1"/>
          </p:cNvSpPr>
          <p:nvPr>
            <p:ph type="dt" idx="10"/>
          </p:nvPr>
        </p:nvSpPr>
        <p:spPr>
          <a:xfrm>
            <a:off x="457200" y="46291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2971800" y="45529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6324600" y="45529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5"/>
          <p:cNvSpPr txBox="1">
            <a:spLocks noGrp="1"/>
          </p:cNvSpPr>
          <p:nvPr>
            <p:ph type="body" idx="2"/>
          </p:nvPr>
        </p:nvSpPr>
        <p:spPr>
          <a:xfrm>
            <a:off x="457200" y="2982913"/>
            <a:ext cx="8305800" cy="118903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8" name="Google Shape;48;p5"/>
          <p:cNvPicPr preferRelativeResize="0"/>
          <p:nvPr/>
        </p:nvPicPr>
        <p:blipFill rotWithShape="1">
          <a:blip r:embed="rId2">
            <a:alphaModFix/>
          </a:blip>
          <a:srcRect/>
          <a:stretch/>
        </p:blipFill>
        <p:spPr>
          <a:xfrm>
            <a:off x="7085940" y="252649"/>
            <a:ext cx="1807522" cy="756208"/>
          </a:xfrm>
          <a:prstGeom prst="rect">
            <a:avLst/>
          </a:prstGeom>
          <a:noFill/>
          <a:ln>
            <a:noFill/>
          </a:ln>
        </p:spPr>
      </p:pic>
      <p:sp>
        <p:nvSpPr>
          <p:cNvPr id="49" name="Google Shape;49;p5"/>
          <p:cNvSpPr/>
          <p:nvPr/>
        </p:nvSpPr>
        <p:spPr>
          <a:xfrm>
            <a:off x="514350" y="4453342"/>
            <a:ext cx="8459243" cy="16183"/>
          </a:xfrm>
          <a:prstGeom prst="rect">
            <a:avLst/>
          </a:pr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78666" y="1"/>
            <a:ext cx="243829" cy="5157834"/>
          </a:xfrm>
          <a:custGeom>
            <a:avLst/>
            <a:gdLst/>
            <a:ahLst/>
            <a:cxnLst/>
            <a:rect l="l" t="t" r="r" b="b"/>
            <a:pathLst>
              <a:path w="1897514" h="4116424" extrusionOk="0">
                <a:moveTo>
                  <a:pt x="0" y="0"/>
                </a:moveTo>
                <a:lnTo>
                  <a:pt x="1897514" y="0"/>
                </a:lnTo>
                <a:lnTo>
                  <a:pt x="1897514" y="4116424"/>
                </a:lnTo>
                <a:lnTo>
                  <a:pt x="0" y="4116424"/>
                </a:lnTo>
                <a:close/>
              </a:path>
            </a:pathLst>
          </a:custGeom>
          <a:solidFill>
            <a:srgbClr val="231F20"/>
          </a:solidFill>
          <a:ln>
            <a:noFill/>
          </a:ln>
        </p:spPr>
      </p:sp>
      <p:sp>
        <p:nvSpPr>
          <p:cNvPr id="51" name="Google Shape;51;p5"/>
          <p:cNvSpPr/>
          <p:nvPr/>
        </p:nvSpPr>
        <p:spPr>
          <a:xfrm>
            <a:off x="0" y="-1"/>
            <a:ext cx="250538" cy="5157835"/>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0079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457200" y="1600201"/>
            <a:ext cx="8229600" cy="51434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6"/>
          <p:cNvSpPr txBox="1">
            <a:spLocks noGrp="1"/>
          </p:cNvSpPr>
          <p:nvPr>
            <p:ph type="dt" idx="10"/>
          </p:nvPr>
        </p:nvSpPr>
        <p:spPr>
          <a:xfrm>
            <a:off x="457200" y="45529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2895600" y="4552949"/>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sldNum" idx="12"/>
          </p:nvPr>
        </p:nvSpPr>
        <p:spPr>
          <a:xfrm>
            <a:off x="6172200" y="4552949"/>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6"/>
          <p:cNvSpPr txBox="1">
            <a:spLocks noGrp="1"/>
          </p:cNvSpPr>
          <p:nvPr>
            <p:ph type="body" idx="2"/>
          </p:nvPr>
        </p:nvSpPr>
        <p:spPr>
          <a:xfrm>
            <a:off x="381000" y="2265553"/>
            <a:ext cx="8382000" cy="533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6"/>
          <p:cNvSpPr txBox="1">
            <a:spLocks noGrp="1"/>
          </p:cNvSpPr>
          <p:nvPr>
            <p:ph type="body" idx="3"/>
          </p:nvPr>
        </p:nvSpPr>
        <p:spPr>
          <a:xfrm>
            <a:off x="381000" y="2952750"/>
            <a:ext cx="8458200" cy="60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6"/>
          <p:cNvSpPr txBox="1">
            <a:spLocks noGrp="1"/>
          </p:cNvSpPr>
          <p:nvPr>
            <p:ph type="body" idx="4"/>
          </p:nvPr>
        </p:nvSpPr>
        <p:spPr>
          <a:xfrm>
            <a:off x="381000" y="3638550"/>
            <a:ext cx="8534400" cy="533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6"/>
          <p:cNvSpPr txBox="1">
            <a:spLocks noGrp="1"/>
          </p:cNvSpPr>
          <p:nvPr>
            <p:ph type="body" idx="5"/>
          </p:nvPr>
        </p:nvSpPr>
        <p:spPr>
          <a:xfrm>
            <a:off x="381000" y="4248150"/>
            <a:ext cx="8534400" cy="228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6"/>
          <p:cNvSpPr/>
          <p:nvPr/>
        </p:nvSpPr>
        <p:spPr>
          <a:xfrm>
            <a:off x="0" y="0"/>
            <a:ext cx="9144000" cy="373818"/>
          </a:xfrm>
          <a:custGeom>
            <a:avLst/>
            <a:gdLst/>
            <a:ahLst/>
            <a:cxnLst/>
            <a:rect l="l" t="t" r="r" b="b"/>
            <a:pathLst>
              <a:path w="4871987" h="170865" extrusionOk="0">
                <a:moveTo>
                  <a:pt x="0" y="0"/>
                </a:moveTo>
                <a:lnTo>
                  <a:pt x="4871987" y="0"/>
                </a:lnTo>
                <a:lnTo>
                  <a:pt x="4871987" y="170865"/>
                </a:lnTo>
                <a:lnTo>
                  <a:pt x="0" y="170865"/>
                </a:lnTo>
                <a:close/>
              </a:path>
            </a:pathLst>
          </a:custGeom>
          <a:solidFill>
            <a:srgbClr val="0079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795F"/>
              </a:solidFill>
              <a:latin typeface="Calibri"/>
              <a:ea typeface="Calibri"/>
              <a:cs typeface="Calibri"/>
              <a:sym typeface="Calibri"/>
            </a:endParaRPr>
          </a:p>
        </p:txBody>
      </p:sp>
      <p:sp>
        <p:nvSpPr>
          <p:cNvPr id="63" name="Google Shape;63;p6"/>
          <p:cNvSpPr/>
          <p:nvPr/>
        </p:nvSpPr>
        <p:spPr>
          <a:xfrm>
            <a:off x="0" y="0"/>
            <a:ext cx="9144000" cy="278568"/>
          </a:xfrm>
          <a:custGeom>
            <a:avLst/>
            <a:gdLst/>
            <a:ahLst/>
            <a:cxnLst/>
            <a:rect l="l" t="t" r="r" b="b"/>
            <a:pathLst>
              <a:path w="4871987" h="170865" extrusionOk="0">
                <a:moveTo>
                  <a:pt x="0" y="0"/>
                </a:moveTo>
                <a:lnTo>
                  <a:pt x="4871987" y="0"/>
                </a:lnTo>
                <a:lnTo>
                  <a:pt x="4871987" y="170865"/>
                </a:lnTo>
                <a:lnTo>
                  <a:pt x="0" y="170865"/>
                </a:lnTo>
                <a:close/>
              </a:path>
            </a:pathLst>
          </a:custGeom>
          <a:solidFill>
            <a:srgbClr val="5209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6"/>
          <p:cNvSpPr/>
          <p:nvPr/>
        </p:nvSpPr>
        <p:spPr>
          <a:xfrm>
            <a:off x="342378" y="4445891"/>
            <a:ext cx="8459243" cy="16183"/>
          </a:xfrm>
          <a:prstGeom prst="rect">
            <a:avLst/>
          </a:prstGeom>
          <a:solidFill>
            <a:srgbClr val="520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
          <p:cNvSpPr txBox="1">
            <a:spLocks noGrp="1"/>
          </p:cNvSpPr>
          <p:nvPr>
            <p:ph type="body" idx="1"/>
          </p:nvPr>
        </p:nvSpPr>
        <p:spPr>
          <a:xfrm>
            <a:off x="457200" y="1600201"/>
            <a:ext cx="2971800" cy="6667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7"/>
          <p:cNvSpPr txBox="1">
            <a:spLocks noGrp="1"/>
          </p:cNvSpPr>
          <p:nvPr>
            <p:ph type="dt" idx="10"/>
          </p:nvPr>
        </p:nvSpPr>
        <p:spPr>
          <a:xfrm>
            <a:off x="457200" y="46291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ftr" idx="11"/>
          </p:nvPr>
        </p:nvSpPr>
        <p:spPr>
          <a:xfrm>
            <a:off x="2971800" y="4646115"/>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sldNum" idx="12"/>
          </p:nvPr>
        </p:nvSpPr>
        <p:spPr>
          <a:xfrm>
            <a:off x="6248400" y="464611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7"/>
          <p:cNvSpPr txBox="1">
            <a:spLocks noGrp="1"/>
          </p:cNvSpPr>
          <p:nvPr>
            <p:ph type="body" idx="2"/>
          </p:nvPr>
        </p:nvSpPr>
        <p:spPr>
          <a:xfrm>
            <a:off x="3581400" y="1581150"/>
            <a:ext cx="2209800" cy="685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7"/>
          <p:cNvSpPr txBox="1">
            <a:spLocks noGrp="1"/>
          </p:cNvSpPr>
          <p:nvPr>
            <p:ph type="body" idx="3"/>
          </p:nvPr>
        </p:nvSpPr>
        <p:spPr>
          <a:xfrm>
            <a:off x="5943600" y="1600200"/>
            <a:ext cx="2590800" cy="8191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7"/>
          <p:cNvSpPr txBox="1">
            <a:spLocks noGrp="1"/>
          </p:cNvSpPr>
          <p:nvPr>
            <p:ph type="body" idx="4"/>
          </p:nvPr>
        </p:nvSpPr>
        <p:spPr>
          <a:xfrm>
            <a:off x="381000" y="2571750"/>
            <a:ext cx="2514600" cy="99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7"/>
          <p:cNvSpPr txBox="1">
            <a:spLocks noGrp="1"/>
          </p:cNvSpPr>
          <p:nvPr>
            <p:ph type="body" idx="5"/>
          </p:nvPr>
        </p:nvSpPr>
        <p:spPr>
          <a:xfrm>
            <a:off x="3505200" y="2571750"/>
            <a:ext cx="2362200" cy="99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
          <p:cNvSpPr txBox="1">
            <a:spLocks noGrp="1"/>
          </p:cNvSpPr>
          <p:nvPr>
            <p:ph type="body" idx="6"/>
          </p:nvPr>
        </p:nvSpPr>
        <p:spPr>
          <a:xfrm>
            <a:off x="6019800" y="2571750"/>
            <a:ext cx="2438400" cy="914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7"/>
          <p:cNvSpPr/>
          <p:nvPr/>
        </p:nvSpPr>
        <p:spPr>
          <a:xfrm>
            <a:off x="0" y="16181"/>
            <a:ext cx="9144000" cy="357634"/>
          </a:xfrm>
          <a:custGeom>
            <a:avLst/>
            <a:gdLst/>
            <a:ahLst/>
            <a:cxnLst/>
            <a:rect l="l" t="t" r="r" b="b"/>
            <a:pathLst>
              <a:path w="4871987" h="170865" extrusionOk="0">
                <a:moveTo>
                  <a:pt x="0" y="0"/>
                </a:moveTo>
                <a:lnTo>
                  <a:pt x="4871987" y="0"/>
                </a:lnTo>
                <a:lnTo>
                  <a:pt x="4871987" y="170865"/>
                </a:lnTo>
                <a:lnTo>
                  <a:pt x="0" y="170865"/>
                </a:lnTo>
                <a:close/>
              </a:path>
            </a:pathLst>
          </a:custGeom>
          <a:solidFill>
            <a:srgbClr val="0079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7"/>
          <p:cNvSpPr/>
          <p:nvPr/>
        </p:nvSpPr>
        <p:spPr>
          <a:xfrm>
            <a:off x="1" y="0"/>
            <a:ext cx="9143999" cy="278568"/>
          </a:xfrm>
          <a:custGeom>
            <a:avLst/>
            <a:gdLst/>
            <a:ahLst/>
            <a:cxnLst/>
            <a:rect l="l" t="t" r="r" b="b"/>
            <a:pathLst>
              <a:path w="4871987" h="170865" extrusionOk="0">
                <a:moveTo>
                  <a:pt x="0" y="0"/>
                </a:moveTo>
                <a:lnTo>
                  <a:pt x="4871987" y="0"/>
                </a:lnTo>
                <a:lnTo>
                  <a:pt x="4871987" y="170865"/>
                </a:lnTo>
                <a:lnTo>
                  <a:pt x="0" y="170865"/>
                </a:lnTo>
                <a:close/>
              </a:path>
            </a:pathLst>
          </a:custGeom>
          <a:solidFill>
            <a:srgbClr val="FF66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7"/>
          <p:cNvSpPr/>
          <p:nvPr/>
        </p:nvSpPr>
        <p:spPr>
          <a:xfrm>
            <a:off x="342378" y="4445891"/>
            <a:ext cx="8459243" cy="16183"/>
          </a:xfrm>
          <a:prstGeom prst="rect">
            <a:avLst/>
          </a:prstGeom>
          <a:solidFill>
            <a:srgbClr val="FF6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8"/>
          <p:cNvSpPr txBox="1">
            <a:spLocks noGrp="1"/>
          </p:cNvSpPr>
          <p:nvPr>
            <p:ph type="body" idx="1"/>
          </p:nvPr>
        </p:nvSpPr>
        <p:spPr>
          <a:xfrm>
            <a:off x="457200" y="1600201"/>
            <a:ext cx="3276600" cy="66674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8"/>
          <p:cNvSpPr txBox="1">
            <a:spLocks noGrp="1"/>
          </p:cNvSpPr>
          <p:nvPr>
            <p:ph type="dt" idx="10"/>
          </p:nvPr>
        </p:nvSpPr>
        <p:spPr>
          <a:xfrm>
            <a:off x="457200" y="4324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
          <p:cNvSpPr txBox="1">
            <a:spLocks noGrp="1"/>
          </p:cNvSpPr>
          <p:nvPr>
            <p:ph type="ftr" idx="11"/>
          </p:nvPr>
        </p:nvSpPr>
        <p:spPr>
          <a:xfrm>
            <a:off x="2895600" y="4324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
          <p:cNvSpPr txBox="1">
            <a:spLocks noGrp="1"/>
          </p:cNvSpPr>
          <p:nvPr>
            <p:ph type="sldNum" idx="12"/>
          </p:nvPr>
        </p:nvSpPr>
        <p:spPr>
          <a:xfrm>
            <a:off x="6096000" y="4324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8"/>
          <p:cNvSpPr txBox="1">
            <a:spLocks noGrp="1"/>
          </p:cNvSpPr>
          <p:nvPr>
            <p:ph type="body" idx="2"/>
          </p:nvPr>
        </p:nvSpPr>
        <p:spPr>
          <a:xfrm>
            <a:off x="3886200" y="1581150"/>
            <a:ext cx="2514600" cy="76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8"/>
          <p:cNvSpPr txBox="1">
            <a:spLocks noGrp="1"/>
          </p:cNvSpPr>
          <p:nvPr>
            <p:ph type="body" idx="3"/>
          </p:nvPr>
        </p:nvSpPr>
        <p:spPr>
          <a:xfrm>
            <a:off x="6553200" y="1600200"/>
            <a:ext cx="2133600" cy="7429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8"/>
          <p:cNvSpPr txBox="1">
            <a:spLocks noGrp="1"/>
          </p:cNvSpPr>
          <p:nvPr>
            <p:ph type="body" idx="4"/>
          </p:nvPr>
        </p:nvSpPr>
        <p:spPr>
          <a:xfrm>
            <a:off x="457200" y="2571750"/>
            <a:ext cx="2895600" cy="838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8"/>
          <p:cNvSpPr txBox="1">
            <a:spLocks noGrp="1"/>
          </p:cNvSpPr>
          <p:nvPr>
            <p:ph type="body" idx="5"/>
          </p:nvPr>
        </p:nvSpPr>
        <p:spPr>
          <a:xfrm>
            <a:off x="3886200" y="2571750"/>
            <a:ext cx="2590800" cy="1295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8"/>
          <p:cNvSpPr/>
          <p:nvPr/>
        </p:nvSpPr>
        <p:spPr>
          <a:xfrm>
            <a:off x="0" y="0"/>
            <a:ext cx="9144000" cy="373818"/>
          </a:xfrm>
          <a:custGeom>
            <a:avLst/>
            <a:gdLst/>
            <a:ahLst/>
            <a:cxnLst/>
            <a:rect l="l" t="t" r="r" b="b"/>
            <a:pathLst>
              <a:path w="4871987" h="170865" extrusionOk="0">
                <a:moveTo>
                  <a:pt x="0" y="0"/>
                </a:moveTo>
                <a:lnTo>
                  <a:pt x="4871987" y="0"/>
                </a:lnTo>
                <a:lnTo>
                  <a:pt x="4871987" y="170865"/>
                </a:lnTo>
                <a:lnTo>
                  <a:pt x="0" y="170865"/>
                </a:lnTo>
                <a:close/>
              </a:path>
            </a:pathLst>
          </a:custGeom>
          <a:solidFill>
            <a:srgbClr val="00795F"/>
          </a:solidFill>
          <a:ln>
            <a:noFill/>
          </a:ln>
        </p:spPr>
      </p:sp>
      <p:sp>
        <p:nvSpPr>
          <p:cNvPr id="90" name="Google Shape;90;p8"/>
          <p:cNvSpPr/>
          <p:nvPr/>
        </p:nvSpPr>
        <p:spPr>
          <a:xfrm>
            <a:off x="0" y="0"/>
            <a:ext cx="9144000" cy="278568"/>
          </a:xfrm>
          <a:custGeom>
            <a:avLst/>
            <a:gdLst/>
            <a:ahLst/>
            <a:cxnLst/>
            <a:rect l="l" t="t" r="r" b="b"/>
            <a:pathLst>
              <a:path w="4871987" h="170865" extrusionOk="0">
                <a:moveTo>
                  <a:pt x="0" y="0"/>
                </a:moveTo>
                <a:lnTo>
                  <a:pt x="4871987" y="0"/>
                </a:lnTo>
                <a:lnTo>
                  <a:pt x="4871987" y="170865"/>
                </a:lnTo>
                <a:lnTo>
                  <a:pt x="0" y="170865"/>
                </a:lnTo>
                <a:close/>
              </a:path>
            </a:pathLst>
          </a:custGeom>
          <a:solidFill>
            <a:srgbClr val="0053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p:nvPr/>
        </p:nvSpPr>
        <p:spPr>
          <a:xfrm>
            <a:off x="342378" y="4445891"/>
            <a:ext cx="8459243" cy="16183"/>
          </a:xfrm>
          <a:prstGeom prst="rect">
            <a:avLst/>
          </a:prstGeom>
          <a:solidFill>
            <a:srgbClr val="005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9"/>
          <p:cNvSpPr txBox="1">
            <a:spLocks noGrp="1"/>
          </p:cNvSpPr>
          <p:nvPr>
            <p:ph type="body" idx="1"/>
          </p:nvPr>
        </p:nvSpPr>
        <p:spPr>
          <a:xfrm>
            <a:off x="457200" y="1600201"/>
            <a:ext cx="8229600" cy="8953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9"/>
          <p:cNvSpPr txBox="1">
            <a:spLocks noGrp="1"/>
          </p:cNvSpPr>
          <p:nvPr>
            <p:ph type="dt" idx="10"/>
          </p:nvPr>
        </p:nvSpPr>
        <p:spPr>
          <a:xfrm>
            <a:off x="457200" y="45529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9"/>
          <p:cNvSpPr txBox="1">
            <a:spLocks noGrp="1"/>
          </p:cNvSpPr>
          <p:nvPr>
            <p:ph type="ftr" idx="11"/>
          </p:nvPr>
        </p:nvSpPr>
        <p:spPr>
          <a:xfrm>
            <a:off x="3048000" y="4552949"/>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9"/>
          <p:cNvSpPr txBox="1">
            <a:spLocks noGrp="1"/>
          </p:cNvSpPr>
          <p:nvPr>
            <p:ph type="sldNum" idx="12"/>
          </p:nvPr>
        </p:nvSpPr>
        <p:spPr>
          <a:xfrm>
            <a:off x="6248400" y="451911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9"/>
          <p:cNvSpPr txBox="1">
            <a:spLocks noGrp="1"/>
          </p:cNvSpPr>
          <p:nvPr>
            <p:ph type="body" idx="2"/>
          </p:nvPr>
        </p:nvSpPr>
        <p:spPr>
          <a:xfrm>
            <a:off x="533400" y="2724150"/>
            <a:ext cx="2971800" cy="838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9"/>
          <p:cNvSpPr txBox="1">
            <a:spLocks noGrp="1"/>
          </p:cNvSpPr>
          <p:nvPr>
            <p:ph type="body" idx="3"/>
          </p:nvPr>
        </p:nvSpPr>
        <p:spPr>
          <a:xfrm>
            <a:off x="3962400" y="2800350"/>
            <a:ext cx="3733800" cy="76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9"/>
          <p:cNvSpPr/>
          <p:nvPr/>
        </p:nvSpPr>
        <p:spPr>
          <a:xfrm>
            <a:off x="0" y="16182"/>
            <a:ext cx="9144000" cy="357635"/>
          </a:xfrm>
          <a:custGeom>
            <a:avLst/>
            <a:gdLst/>
            <a:ahLst/>
            <a:cxnLst/>
            <a:rect l="l" t="t" r="r" b="b"/>
            <a:pathLst>
              <a:path w="4871987" h="170865" extrusionOk="0">
                <a:moveTo>
                  <a:pt x="0" y="0"/>
                </a:moveTo>
                <a:lnTo>
                  <a:pt x="4871987" y="0"/>
                </a:lnTo>
                <a:lnTo>
                  <a:pt x="4871987" y="170865"/>
                </a:lnTo>
                <a:lnTo>
                  <a:pt x="0" y="170865"/>
                </a:lnTo>
                <a:close/>
              </a:path>
            </a:pathLst>
          </a:custGeom>
          <a:solidFill>
            <a:srgbClr val="6D6F71"/>
          </a:solidFill>
          <a:ln>
            <a:noFill/>
          </a:ln>
        </p:spPr>
      </p:sp>
      <p:sp>
        <p:nvSpPr>
          <p:cNvPr id="101" name="Google Shape;101;p9"/>
          <p:cNvSpPr/>
          <p:nvPr/>
        </p:nvSpPr>
        <p:spPr>
          <a:xfrm>
            <a:off x="0" y="0"/>
            <a:ext cx="9144000" cy="278568"/>
          </a:xfrm>
          <a:custGeom>
            <a:avLst/>
            <a:gdLst/>
            <a:ahLst/>
            <a:cxnLst/>
            <a:rect l="l" t="t" r="r" b="b"/>
            <a:pathLst>
              <a:path w="4871987" h="170865" extrusionOk="0">
                <a:moveTo>
                  <a:pt x="0" y="0"/>
                </a:moveTo>
                <a:lnTo>
                  <a:pt x="4871987" y="0"/>
                </a:lnTo>
                <a:lnTo>
                  <a:pt x="4871987" y="170865"/>
                </a:lnTo>
                <a:lnTo>
                  <a:pt x="0" y="170865"/>
                </a:lnTo>
                <a:close/>
              </a:path>
            </a:pathLst>
          </a:custGeom>
          <a:solidFill>
            <a:srgbClr val="0079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795F"/>
              </a:solidFill>
              <a:latin typeface="Calibri"/>
              <a:ea typeface="Calibri"/>
              <a:cs typeface="Calibri"/>
              <a:sym typeface="Calibri"/>
            </a:endParaRPr>
          </a:p>
        </p:txBody>
      </p:sp>
      <p:sp>
        <p:nvSpPr>
          <p:cNvPr id="102" name="Google Shape;102;p9"/>
          <p:cNvSpPr/>
          <p:nvPr/>
        </p:nvSpPr>
        <p:spPr>
          <a:xfrm>
            <a:off x="342378" y="4445891"/>
            <a:ext cx="8459243" cy="16183"/>
          </a:xfrm>
          <a:prstGeom prst="rect">
            <a:avLst/>
          </a:prstGeom>
          <a:solidFill>
            <a:srgbClr val="6D6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03"/>
        <p:cNvGrpSpPr/>
        <p:nvPr/>
      </p:nvGrpSpPr>
      <p:grpSpPr>
        <a:xfrm>
          <a:off x="0" y="0"/>
          <a:ext cx="0" cy="0"/>
          <a:chOff x="0" y="0"/>
          <a:chExt cx="0" cy="0"/>
        </a:xfrm>
      </p:grpSpPr>
      <p:sp>
        <p:nvSpPr>
          <p:cNvPr id="104" name="Google Shape;104;p10"/>
          <p:cNvSpPr txBox="1">
            <a:spLocks noGrp="1"/>
          </p:cNvSpPr>
          <p:nvPr>
            <p:ph type="body" idx="1"/>
          </p:nvPr>
        </p:nvSpPr>
        <p:spPr>
          <a:xfrm>
            <a:off x="533400" y="438151"/>
            <a:ext cx="8229600" cy="685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10"/>
          <p:cNvSpPr txBox="1">
            <a:spLocks noGrp="1"/>
          </p:cNvSpPr>
          <p:nvPr>
            <p:ph type="dt" idx="10"/>
          </p:nvPr>
        </p:nvSpPr>
        <p:spPr>
          <a:xfrm>
            <a:off x="381000" y="44005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3124200" y="44005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6400800" y="453866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0"/>
          <p:cNvSpPr txBox="1">
            <a:spLocks noGrp="1"/>
          </p:cNvSpPr>
          <p:nvPr>
            <p:ph type="body" idx="2"/>
          </p:nvPr>
        </p:nvSpPr>
        <p:spPr>
          <a:xfrm>
            <a:off x="533400" y="1352550"/>
            <a:ext cx="8534400" cy="838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0"/>
          <p:cNvSpPr txBox="1">
            <a:spLocks noGrp="1"/>
          </p:cNvSpPr>
          <p:nvPr>
            <p:ph type="body" idx="3"/>
          </p:nvPr>
        </p:nvSpPr>
        <p:spPr>
          <a:xfrm>
            <a:off x="533400" y="2343150"/>
            <a:ext cx="8001000" cy="838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0"/>
          <p:cNvSpPr txBox="1">
            <a:spLocks noGrp="1"/>
          </p:cNvSpPr>
          <p:nvPr>
            <p:ph type="body" idx="4"/>
          </p:nvPr>
        </p:nvSpPr>
        <p:spPr>
          <a:xfrm>
            <a:off x="533400" y="3333750"/>
            <a:ext cx="8001000" cy="914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0"/>
          <p:cNvSpPr/>
          <p:nvPr/>
        </p:nvSpPr>
        <p:spPr>
          <a:xfrm>
            <a:off x="2281214" y="0"/>
            <a:ext cx="6862786" cy="2571750"/>
          </a:xfrm>
          <a:prstGeom prst="rect">
            <a:avLst/>
          </a:prstGeom>
          <a:solidFill>
            <a:srgbClr val="0079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V7de7TzvFhWz-N45eGN7PUBXpkWXu8h-/view"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PN0KUkiusz9dcTpehazJxbvPMBi3IiXn/view"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kPFc0qwSp_mMzAEkMf9arHpi5nvrYfTW/view"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IoNbElJZYdWo8JWaanDNMASNVBaTbuqF/view"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D3O4kqsJtyJsfMFptwrPLAZJDa7s4nUq/view"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ASgdJIaPjyv1VytKxRNap_LERGOrS1LW/view"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qo0qX-XysUAdUaElIq6tK0MzxjFrWtJm/view"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drive.google.com/file/d/1dm_v1YQkGLwooedmhGh3xYBA5fAe_o3n/view"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drive.google.com/file/d/1EGRV5Zq5RdKK4uEIbClyfN_8TKPxTOsS/view"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drive.google.com/file/d/13jOXL_WamE4CenhbRaSw3geM9SyCq-T7/view"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drive.google.com/file/d/18TCgVaWahdmm9nJWwYczLMwwj-ymP1vt/view"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raisecenter.org/"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LLbrvIJ-uNm1HoEw1xeTpKJbfxU6efXq/view"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0" descr="Textus legit, Leva."/>
          <p:cNvPicPr preferRelativeResize="0"/>
          <p:nvPr/>
        </p:nvPicPr>
        <p:blipFill rotWithShape="1">
          <a:blip r:embed="rId3">
            <a:alphaModFix/>
          </a:blip>
          <a:srcRect l="6439"/>
          <a:stretch/>
        </p:blipFill>
        <p:spPr>
          <a:xfrm>
            <a:off x="514350" y="400618"/>
            <a:ext cx="1803426" cy="806428"/>
          </a:xfrm>
          <a:prstGeom prst="rect">
            <a:avLst/>
          </a:prstGeom>
          <a:noFill/>
          <a:ln>
            <a:noFill/>
          </a:ln>
        </p:spPr>
      </p:pic>
      <p:sp>
        <p:nvSpPr>
          <p:cNvPr id="274" name="Google Shape;274;p30"/>
          <p:cNvSpPr txBox="1">
            <a:spLocks noGrp="1"/>
          </p:cNvSpPr>
          <p:nvPr>
            <p:ph type="title"/>
          </p:nvPr>
        </p:nvSpPr>
        <p:spPr>
          <a:xfrm>
            <a:off x="269550" y="1629150"/>
            <a:ext cx="7678500" cy="247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795F"/>
              </a:buClr>
              <a:buSzPts val="7500"/>
              <a:buFont typeface="Times"/>
              <a:buNone/>
            </a:pPr>
            <a:r>
              <a:rPr lang="en-US" sz="4700" b="1">
                <a:solidFill>
                  <a:srgbClr val="00795F"/>
                </a:solidFill>
                <a:latin typeface="Times"/>
                <a:ea typeface="Times"/>
                <a:cs typeface="Times"/>
                <a:sym typeface="Times"/>
              </a:rPr>
              <a:t>Connection and Community:</a:t>
            </a:r>
            <a:r>
              <a:rPr lang="en-US" sz="4900" b="1">
                <a:solidFill>
                  <a:srgbClr val="00795F"/>
                </a:solidFill>
                <a:latin typeface="Times"/>
                <a:ea typeface="Times"/>
                <a:cs typeface="Times"/>
                <a:sym typeface="Times"/>
              </a:rPr>
              <a:t> </a:t>
            </a:r>
            <a:r>
              <a:rPr lang="en-US" b="1">
                <a:solidFill>
                  <a:srgbClr val="00795F"/>
                </a:solidFill>
                <a:latin typeface="Times"/>
                <a:ea typeface="Times"/>
                <a:cs typeface="Times"/>
                <a:sym typeface="Times"/>
              </a:rPr>
              <a:t>A social media guide to enhance engagement</a:t>
            </a:r>
            <a:endParaRPr b="1">
              <a:solidFill>
                <a:srgbClr val="00795F"/>
              </a:solidFill>
              <a:latin typeface="Times"/>
              <a:ea typeface="Times"/>
              <a:cs typeface="Times"/>
              <a:sym typeface="Times"/>
            </a:endParaRPr>
          </a:p>
          <a:p>
            <a:pPr marL="0" lvl="0" indent="0" algn="l" rtl="0">
              <a:lnSpc>
                <a:spcPct val="100000"/>
              </a:lnSpc>
              <a:spcBef>
                <a:spcPts val="0"/>
              </a:spcBef>
              <a:spcAft>
                <a:spcPts val="0"/>
              </a:spcAft>
              <a:buClr>
                <a:srgbClr val="00795F"/>
              </a:buClr>
              <a:buSzPts val="7500"/>
              <a:buFont typeface="Times"/>
              <a:buNone/>
            </a:pPr>
            <a:endParaRPr sz="5000"/>
          </a:p>
        </p:txBody>
      </p:sp>
      <p:sp>
        <p:nvSpPr>
          <p:cNvPr id="275" name="Google Shape;275;p30"/>
          <p:cNvSpPr txBox="1">
            <a:spLocks noGrp="1"/>
          </p:cNvSpPr>
          <p:nvPr>
            <p:ph type="body" idx="3"/>
          </p:nvPr>
        </p:nvSpPr>
        <p:spPr>
          <a:xfrm>
            <a:off x="269544" y="4497222"/>
            <a:ext cx="22098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2022 | PAGE 1</a:t>
            </a:r>
            <a:endParaRPr sz="1050">
              <a:solidFill>
                <a:srgbClr val="00795F"/>
              </a:solidFill>
              <a:latin typeface="Times"/>
              <a:ea typeface="Times"/>
              <a:cs typeface="Times"/>
              <a:sym typeface="Times"/>
            </a:endParaRPr>
          </a:p>
        </p:txBody>
      </p:sp>
      <p:sp>
        <p:nvSpPr>
          <p:cNvPr id="276" name="Google Shape;276;p30"/>
          <p:cNvSpPr txBox="1">
            <a:spLocks noGrp="1"/>
          </p:cNvSpPr>
          <p:nvPr>
            <p:ph type="body" idx="1"/>
          </p:nvPr>
        </p:nvSpPr>
        <p:spPr>
          <a:xfrm>
            <a:off x="6976280" y="4504046"/>
            <a:ext cx="12192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RAISE</a:t>
            </a:r>
            <a:r>
              <a:rPr lang="en-US" sz="1050">
                <a:solidFill>
                  <a:srgbClr val="007A60"/>
                </a:solidFill>
                <a:latin typeface="Times"/>
                <a:ea typeface="Times"/>
                <a:cs typeface="Times"/>
                <a:sym typeface="Times"/>
              </a:rPr>
              <a:t> </a:t>
            </a:r>
            <a:r>
              <a:rPr lang="en-US" sz="1050">
                <a:solidFill>
                  <a:srgbClr val="00795F"/>
                </a:solidFill>
                <a:latin typeface="Times"/>
                <a:ea typeface="Times"/>
                <a:cs typeface="Times"/>
                <a:sym typeface="Times"/>
              </a:rPr>
              <a:t>CENTER</a:t>
            </a:r>
            <a:endParaRPr sz="1050">
              <a:solidFill>
                <a:srgbClr val="00795F"/>
              </a:solidFill>
              <a:latin typeface="Times"/>
              <a:ea typeface="Times"/>
              <a:cs typeface="Times"/>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8"/>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Twitter </a:t>
            </a:r>
            <a:r>
              <a:rPr lang="en-US" sz="1200" b="1">
                <a:solidFill>
                  <a:srgbClr val="00795F"/>
                </a:solidFill>
                <a:latin typeface="Times"/>
                <a:ea typeface="Times"/>
                <a:cs typeface="Times"/>
                <a:sym typeface="Times"/>
              </a:rPr>
              <a:t>(9 of 29)</a:t>
            </a:r>
            <a:endParaRPr sz="1200"/>
          </a:p>
        </p:txBody>
      </p:sp>
      <p:sp>
        <p:nvSpPr>
          <p:cNvPr id="346" name="Google Shape;346;p38"/>
          <p:cNvSpPr txBox="1">
            <a:spLocks noGrp="1"/>
          </p:cNvSpPr>
          <p:nvPr>
            <p:ph type="body" idx="5"/>
          </p:nvPr>
        </p:nvSpPr>
        <p:spPr>
          <a:xfrm>
            <a:off x="242248" y="4586786"/>
            <a:ext cx="2362200" cy="1905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9</a:t>
            </a:r>
            <a:endParaRPr sz="1050">
              <a:solidFill>
                <a:srgbClr val="00795F"/>
              </a:solidFill>
              <a:latin typeface="Times"/>
              <a:ea typeface="Times"/>
              <a:cs typeface="Times"/>
              <a:sym typeface="Times"/>
            </a:endParaRPr>
          </a:p>
        </p:txBody>
      </p:sp>
      <p:sp>
        <p:nvSpPr>
          <p:cNvPr id="347" name="Google Shape;347;p38"/>
          <p:cNvSpPr txBox="1">
            <a:spLocks noGrp="1"/>
          </p:cNvSpPr>
          <p:nvPr>
            <p:ph type="body" idx="6"/>
          </p:nvPr>
        </p:nvSpPr>
        <p:spPr>
          <a:xfrm>
            <a:off x="7724632" y="4586786"/>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348" name="Google Shape;348;p38" title="Twitter.mp4">
            <a:hlinkClick r:id="rId3"/>
          </p:cNvPr>
          <p:cNvPicPr preferRelativeResize="0"/>
          <p:nvPr/>
        </p:nvPicPr>
        <p:blipFill>
          <a:blip r:embed="rId4">
            <a:alphaModFix/>
          </a:blip>
          <a:stretch>
            <a:fillRect/>
          </a:stretch>
        </p:blipFill>
        <p:spPr>
          <a:xfrm>
            <a:off x="3121775" y="1213775"/>
            <a:ext cx="5454598" cy="30682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9"/>
          <p:cNvSpPr txBox="1">
            <a:spLocks noGrp="1"/>
          </p:cNvSpPr>
          <p:nvPr>
            <p:ph type="title"/>
          </p:nvPr>
        </p:nvSpPr>
        <p:spPr>
          <a:xfrm>
            <a:off x="187650" y="570625"/>
            <a:ext cx="83886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LinkedIn </a:t>
            </a:r>
            <a:r>
              <a:rPr lang="en-US" sz="1200" b="1">
                <a:solidFill>
                  <a:srgbClr val="00795F"/>
                </a:solidFill>
                <a:latin typeface="Times"/>
                <a:ea typeface="Times"/>
                <a:cs typeface="Times"/>
                <a:sym typeface="Times"/>
              </a:rPr>
              <a:t>(10 of 29)</a:t>
            </a:r>
            <a:endParaRPr sz="4690"/>
          </a:p>
        </p:txBody>
      </p:sp>
      <p:sp>
        <p:nvSpPr>
          <p:cNvPr id="354" name="Google Shape;354;p39"/>
          <p:cNvSpPr txBox="1">
            <a:spLocks noGrp="1"/>
          </p:cNvSpPr>
          <p:nvPr>
            <p:ph type="body" idx="4"/>
          </p:nvPr>
        </p:nvSpPr>
        <p:spPr>
          <a:xfrm>
            <a:off x="236560" y="4580246"/>
            <a:ext cx="2895600" cy="2523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INSERT DATE  | PAGE 10</a:t>
            </a:r>
            <a:endParaRPr sz="1050">
              <a:solidFill>
                <a:srgbClr val="00795F"/>
              </a:solidFill>
              <a:latin typeface="Times"/>
              <a:ea typeface="Times"/>
              <a:cs typeface="Times"/>
              <a:sym typeface="Times"/>
            </a:endParaRPr>
          </a:p>
        </p:txBody>
      </p:sp>
      <p:sp>
        <p:nvSpPr>
          <p:cNvPr id="355" name="Google Shape;355;p39"/>
          <p:cNvSpPr txBox="1">
            <a:spLocks noGrp="1"/>
          </p:cNvSpPr>
          <p:nvPr>
            <p:ph type="body" idx="5"/>
          </p:nvPr>
        </p:nvSpPr>
        <p:spPr>
          <a:xfrm>
            <a:off x="7720652" y="4592047"/>
            <a:ext cx="1295400" cy="25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356" name="Google Shape;356;p39" title="LinkedIn.mp4">
            <a:hlinkClick r:id="rId3"/>
          </p:cNvPr>
          <p:cNvPicPr preferRelativeResize="0"/>
          <p:nvPr/>
        </p:nvPicPr>
        <p:blipFill>
          <a:blip r:embed="rId4">
            <a:alphaModFix/>
          </a:blip>
          <a:stretch>
            <a:fillRect/>
          </a:stretch>
        </p:blipFill>
        <p:spPr>
          <a:xfrm>
            <a:off x="3595800" y="643550"/>
            <a:ext cx="4915975" cy="3686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0"/>
          <p:cNvSpPr txBox="1">
            <a:spLocks noGrp="1"/>
          </p:cNvSpPr>
          <p:nvPr>
            <p:ph type="title"/>
          </p:nvPr>
        </p:nvSpPr>
        <p:spPr>
          <a:xfrm>
            <a:off x="194480" y="565789"/>
            <a:ext cx="65874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Instagram </a:t>
            </a:r>
            <a:r>
              <a:rPr lang="en-US" sz="1200" b="1">
                <a:solidFill>
                  <a:srgbClr val="00795F"/>
                </a:solidFill>
                <a:latin typeface="Times"/>
                <a:ea typeface="Times"/>
                <a:cs typeface="Times"/>
                <a:sym typeface="Times"/>
              </a:rPr>
              <a:t>(11 of 29)</a:t>
            </a:r>
            <a:endParaRPr sz="4690"/>
          </a:p>
        </p:txBody>
      </p:sp>
      <p:sp>
        <p:nvSpPr>
          <p:cNvPr id="362" name="Google Shape;362;p40"/>
          <p:cNvSpPr txBox="1">
            <a:spLocks noGrp="1"/>
          </p:cNvSpPr>
          <p:nvPr>
            <p:ph type="body" idx="4"/>
          </p:nvPr>
        </p:nvSpPr>
        <p:spPr>
          <a:xfrm>
            <a:off x="249068" y="4599010"/>
            <a:ext cx="22860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A60"/>
              </a:buClr>
              <a:buSzPts val="1050"/>
              <a:buNone/>
            </a:pPr>
            <a:r>
              <a:rPr lang="en-US" sz="1050">
                <a:solidFill>
                  <a:srgbClr val="00795F"/>
                </a:solidFill>
                <a:latin typeface="Times"/>
                <a:ea typeface="Times"/>
                <a:cs typeface="Times"/>
                <a:sym typeface="Times"/>
              </a:rPr>
              <a:t>February 28, 2022  | PAGE 11</a:t>
            </a:r>
            <a:endParaRPr/>
          </a:p>
        </p:txBody>
      </p:sp>
      <p:sp>
        <p:nvSpPr>
          <p:cNvPr id="363" name="Google Shape;363;p40"/>
          <p:cNvSpPr txBox="1">
            <a:spLocks noGrp="1"/>
          </p:cNvSpPr>
          <p:nvPr>
            <p:ph type="body" idx="5"/>
          </p:nvPr>
        </p:nvSpPr>
        <p:spPr>
          <a:xfrm>
            <a:off x="7724632" y="4611238"/>
            <a:ext cx="12954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364" name="Google Shape;364;p40" title="Instagram.mp4">
            <a:hlinkClick r:id="rId3"/>
          </p:cNvPr>
          <p:cNvPicPr preferRelativeResize="0"/>
          <p:nvPr/>
        </p:nvPicPr>
        <p:blipFill>
          <a:blip r:embed="rId4">
            <a:alphaModFix/>
          </a:blip>
          <a:stretch>
            <a:fillRect/>
          </a:stretch>
        </p:blipFill>
        <p:spPr>
          <a:xfrm>
            <a:off x="3797750" y="686575"/>
            <a:ext cx="4799575" cy="3599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1"/>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Snapchat </a:t>
            </a:r>
            <a:r>
              <a:rPr lang="en-US" sz="1200" b="1">
                <a:solidFill>
                  <a:srgbClr val="00795F"/>
                </a:solidFill>
                <a:latin typeface="Times"/>
                <a:ea typeface="Times"/>
                <a:cs typeface="Times"/>
                <a:sym typeface="Times"/>
              </a:rPr>
              <a:t>(12 of 29)</a:t>
            </a:r>
            <a:endParaRPr sz="1200"/>
          </a:p>
        </p:txBody>
      </p:sp>
      <p:sp>
        <p:nvSpPr>
          <p:cNvPr id="370" name="Google Shape;370;p41"/>
          <p:cNvSpPr txBox="1">
            <a:spLocks noGrp="1"/>
          </p:cNvSpPr>
          <p:nvPr>
            <p:ph type="body" idx="5"/>
          </p:nvPr>
        </p:nvSpPr>
        <p:spPr>
          <a:xfrm>
            <a:off x="242248" y="4586786"/>
            <a:ext cx="2362200" cy="1905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12</a:t>
            </a:r>
            <a:endParaRPr sz="1050">
              <a:solidFill>
                <a:srgbClr val="00795F"/>
              </a:solidFill>
              <a:latin typeface="Times"/>
              <a:ea typeface="Times"/>
              <a:cs typeface="Times"/>
              <a:sym typeface="Times"/>
            </a:endParaRPr>
          </a:p>
        </p:txBody>
      </p:sp>
      <p:sp>
        <p:nvSpPr>
          <p:cNvPr id="371" name="Google Shape;371;p41"/>
          <p:cNvSpPr txBox="1">
            <a:spLocks noGrp="1"/>
          </p:cNvSpPr>
          <p:nvPr>
            <p:ph type="body" idx="6"/>
          </p:nvPr>
        </p:nvSpPr>
        <p:spPr>
          <a:xfrm>
            <a:off x="7724632" y="4586786"/>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372" name="Google Shape;372;p41" title="Snapchat.mp4">
            <a:hlinkClick r:id="rId3"/>
          </p:cNvPr>
          <p:cNvPicPr preferRelativeResize="0"/>
          <p:nvPr/>
        </p:nvPicPr>
        <p:blipFill>
          <a:blip r:embed="rId4">
            <a:alphaModFix/>
          </a:blip>
          <a:stretch>
            <a:fillRect/>
          </a:stretch>
        </p:blipFill>
        <p:spPr>
          <a:xfrm>
            <a:off x="3191150" y="1130300"/>
            <a:ext cx="5454598" cy="30682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2"/>
          <p:cNvSpPr txBox="1">
            <a:spLocks noGrp="1"/>
          </p:cNvSpPr>
          <p:nvPr>
            <p:ph type="title"/>
          </p:nvPr>
        </p:nvSpPr>
        <p:spPr>
          <a:xfrm>
            <a:off x="187650" y="570625"/>
            <a:ext cx="83886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TikTok </a:t>
            </a:r>
            <a:r>
              <a:rPr lang="en-US" sz="1200" b="1">
                <a:solidFill>
                  <a:srgbClr val="00795F"/>
                </a:solidFill>
                <a:latin typeface="Times"/>
                <a:ea typeface="Times"/>
                <a:cs typeface="Times"/>
                <a:sym typeface="Times"/>
              </a:rPr>
              <a:t>(13 of 29)</a:t>
            </a:r>
            <a:endParaRPr sz="4690"/>
          </a:p>
        </p:txBody>
      </p:sp>
      <p:sp>
        <p:nvSpPr>
          <p:cNvPr id="378" name="Google Shape;378;p42"/>
          <p:cNvSpPr txBox="1">
            <a:spLocks noGrp="1"/>
          </p:cNvSpPr>
          <p:nvPr>
            <p:ph type="body" idx="4"/>
          </p:nvPr>
        </p:nvSpPr>
        <p:spPr>
          <a:xfrm>
            <a:off x="236560" y="4580246"/>
            <a:ext cx="2895600" cy="2523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INSERT DATE  | PAGE 13</a:t>
            </a:r>
            <a:endParaRPr sz="1050">
              <a:solidFill>
                <a:srgbClr val="00795F"/>
              </a:solidFill>
              <a:latin typeface="Times"/>
              <a:ea typeface="Times"/>
              <a:cs typeface="Times"/>
              <a:sym typeface="Times"/>
            </a:endParaRPr>
          </a:p>
        </p:txBody>
      </p:sp>
      <p:sp>
        <p:nvSpPr>
          <p:cNvPr id="379" name="Google Shape;379;p42"/>
          <p:cNvSpPr txBox="1">
            <a:spLocks noGrp="1"/>
          </p:cNvSpPr>
          <p:nvPr>
            <p:ph type="body" idx="5"/>
          </p:nvPr>
        </p:nvSpPr>
        <p:spPr>
          <a:xfrm>
            <a:off x="7720652" y="4592047"/>
            <a:ext cx="1295400" cy="25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380" name="Google Shape;380;p42" title="TikTok.mp4">
            <a:hlinkClick r:id="rId3"/>
          </p:cNvPr>
          <p:cNvPicPr preferRelativeResize="0"/>
          <p:nvPr/>
        </p:nvPicPr>
        <p:blipFill>
          <a:blip r:embed="rId4">
            <a:alphaModFix/>
          </a:blip>
          <a:stretch>
            <a:fillRect/>
          </a:stretch>
        </p:blipFill>
        <p:spPr>
          <a:xfrm>
            <a:off x="3132160" y="1211800"/>
            <a:ext cx="5368394" cy="30197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3"/>
          <p:cNvSpPr txBox="1">
            <a:spLocks noGrp="1"/>
          </p:cNvSpPr>
          <p:nvPr>
            <p:ph type="title"/>
          </p:nvPr>
        </p:nvSpPr>
        <p:spPr>
          <a:xfrm>
            <a:off x="194474" y="565800"/>
            <a:ext cx="80445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Best practices </a:t>
            </a:r>
            <a:r>
              <a:rPr lang="en-US" sz="1200" b="1">
                <a:solidFill>
                  <a:srgbClr val="00795F"/>
                </a:solidFill>
                <a:latin typeface="Times"/>
                <a:ea typeface="Times"/>
                <a:cs typeface="Times"/>
                <a:sym typeface="Times"/>
              </a:rPr>
              <a:t>(14 of 29)</a:t>
            </a:r>
            <a:endParaRPr sz="4690"/>
          </a:p>
        </p:txBody>
      </p:sp>
      <p:sp>
        <p:nvSpPr>
          <p:cNvPr id="386" name="Google Shape;386;p43"/>
          <p:cNvSpPr txBox="1">
            <a:spLocks noGrp="1"/>
          </p:cNvSpPr>
          <p:nvPr>
            <p:ph type="body" idx="4"/>
          </p:nvPr>
        </p:nvSpPr>
        <p:spPr>
          <a:xfrm>
            <a:off x="249068" y="4599010"/>
            <a:ext cx="22860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A60"/>
              </a:buClr>
              <a:buSzPts val="1050"/>
              <a:buNone/>
            </a:pPr>
            <a:r>
              <a:rPr lang="en-US" sz="1050">
                <a:solidFill>
                  <a:srgbClr val="00795F"/>
                </a:solidFill>
                <a:latin typeface="Times"/>
                <a:ea typeface="Times"/>
                <a:cs typeface="Times"/>
                <a:sym typeface="Times"/>
              </a:rPr>
              <a:t>February 28, 2022  | PAGE 14</a:t>
            </a:r>
            <a:endParaRPr/>
          </a:p>
        </p:txBody>
      </p:sp>
      <p:sp>
        <p:nvSpPr>
          <p:cNvPr id="387" name="Google Shape;387;p43"/>
          <p:cNvSpPr txBox="1">
            <a:spLocks noGrp="1"/>
          </p:cNvSpPr>
          <p:nvPr>
            <p:ph type="body" idx="5"/>
          </p:nvPr>
        </p:nvSpPr>
        <p:spPr>
          <a:xfrm>
            <a:off x="7724632" y="4611238"/>
            <a:ext cx="12954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388" name="Google Shape;388;p43"/>
          <p:cNvSpPr txBox="1"/>
          <p:nvPr/>
        </p:nvSpPr>
        <p:spPr>
          <a:xfrm>
            <a:off x="331525" y="1654124"/>
            <a:ext cx="8229600" cy="21399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Post regularly							Follow trends</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Monitor analytics						ENGAGE!</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Use tools</a:t>
            </a:r>
            <a:endParaRPr sz="1700">
              <a:solidFill>
                <a:srgbClr val="231F20"/>
              </a:solidFill>
              <a:latin typeface="Arimo"/>
              <a:ea typeface="Arimo"/>
              <a:cs typeface="Arimo"/>
              <a:sym typeface="Arim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4"/>
          <p:cNvSpPr txBox="1">
            <a:spLocks noGrp="1"/>
          </p:cNvSpPr>
          <p:nvPr>
            <p:ph type="body" idx="2"/>
          </p:nvPr>
        </p:nvSpPr>
        <p:spPr>
          <a:xfrm>
            <a:off x="242248" y="4587070"/>
            <a:ext cx="2362200" cy="2286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15</a:t>
            </a:r>
            <a:endParaRPr sz="1050">
              <a:solidFill>
                <a:srgbClr val="00795F"/>
              </a:solidFill>
              <a:latin typeface="Times"/>
              <a:ea typeface="Times"/>
              <a:cs typeface="Times"/>
              <a:sym typeface="Times"/>
            </a:endParaRPr>
          </a:p>
        </p:txBody>
      </p:sp>
      <p:sp>
        <p:nvSpPr>
          <p:cNvPr id="394" name="Google Shape;394;p44"/>
          <p:cNvSpPr txBox="1">
            <a:spLocks noGrp="1"/>
          </p:cNvSpPr>
          <p:nvPr>
            <p:ph type="body" idx="3"/>
          </p:nvPr>
        </p:nvSpPr>
        <p:spPr>
          <a:xfrm>
            <a:off x="7731456" y="4593894"/>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395" name="Google Shape;395;p44"/>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Facebook </a:t>
            </a:r>
            <a:r>
              <a:rPr lang="en-US" sz="1200" b="1">
                <a:solidFill>
                  <a:srgbClr val="00795F"/>
                </a:solidFill>
                <a:latin typeface="Times"/>
                <a:ea typeface="Times"/>
                <a:cs typeface="Times"/>
                <a:sym typeface="Times"/>
              </a:rPr>
              <a:t>(15 of 29)</a:t>
            </a:r>
            <a:endParaRPr sz="1200"/>
          </a:p>
        </p:txBody>
      </p:sp>
      <p:sp>
        <p:nvSpPr>
          <p:cNvPr id="396" name="Google Shape;396;p44"/>
          <p:cNvSpPr txBox="1"/>
          <p:nvPr/>
        </p:nvSpPr>
        <p:spPr>
          <a:xfrm>
            <a:off x="331525" y="1501725"/>
            <a:ext cx="8229600" cy="27144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Keyboard shortcuts					Live video and video calling</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Screenreaders and assistive				Facebook Messenger and Feed guides</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technology</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									Dedicated Accessibility and Assistive</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Closed Captions						Technology team</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Text size and contrast</a:t>
            </a:r>
            <a:endParaRPr sz="1700">
              <a:solidFill>
                <a:srgbClr val="231F20"/>
              </a:solidFill>
              <a:latin typeface="Arimo"/>
              <a:ea typeface="Arimo"/>
              <a:cs typeface="Arimo"/>
              <a:sym typeface="Arim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a:spLocks noGrp="1"/>
          </p:cNvSpPr>
          <p:nvPr>
            <p:ph type="body" idx="2"/>
          </p:nvPr>
        </p:nvSpPr>
        <p:spPr>
          <a:xfrm>
            <a:off x="242248" y="4587070"/>
            <a:ext cx="2362200" cy="2286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16</a:t>
            </a:r>
            <a:endParaRPr sz="1050">
              <a:solidFill>
                <a:srgbClr val="00795F"/>
              </a:solidFill>
              <a:latin typeface="Times"/>
              <a:ea typeface="Times"/>
              <a:cs typeface="Times"/>
              <a:sym typeface="Times"/>
            </a:endParaRPr>
          </a:p>
        </p:txBody>
      </p:sp>
      <p:sp>
        <p:nvSpPr>
          <p:cNvPr id="402" name="Google Shape;402;p45"/>
          <p:cNvSpPr txBox="1">
            <a:spLocks noGrp="1"/>
          </p:cNvSpPr>
          <p:nvPr>
            <p:ph type="body" idx="3"/>
          </p:nvPr>
        </p:nvSpPr>
        <p:spPr>
          <a:xfrm>
            <a:off x="7731456" y="4593894"/>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03" name="Google Shape;403;p45"/>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Facebook </a:t>
            </a:r>
            <a:r>
              <a:rPr lang="en-US" sz="1200" b="1">
                <a:solidFill>
                  <a:srgbClr val="00795F"/>
                </a:solidFill>
                <a:latin typeface="Times"/>
                <a:ea typeface="Times"/>
                <a:cs typeface="Times"/>
                <a:sym typeface="Times"/>
              </a:rPr>
              <a:t>(16 of 29)</a:t>
            </a:r>
            <a:endParaRPr sz="1200"/>
          </a:p>
        </p:txBody>
      </p:sp>
      <p:pic>
        <p:nvPicPr>
          <p:cNvPr id="404" name="Google Shape;404;p45" title="Facebook tools.mov">
            <a:hlinkClick r:id="rId3"/>
          </p:cNvPr>
          <p:cNvPicPr preferRelativeResize="0"/>
          <p:nvPr/>
        </p:nvPicPr>
        <p:blipFill>
          <a:blip r:embed="rId4">
            <a:alphaModFix/>
          </a:blip>
          <a:stretch>
            <a:fillRect/>
          </a:stretch>
        </p:blipFill>
        <p:spPr>
          <a:xfrm>
            <a:off x="2118575" y="1144175"/>
            <a:ext cx="4320674" cy="324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10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6"/>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Twitter    </a:t>
            </a:r>
            <a:r>
              <a:rPr lang="en-US" sz="1200" b="1">
                <a:solidFill>
                  <a:srgbClr val="00795F"/>
                </a:solidFill>
                <a:latin typeface="Times"/>
                <a:ea typeface="Times"/>
                <a:cs typeface="Times"/>
                <a:sym typeface="Times"/>
              </a:rPr>
              <a:t>(17 of 29)</a:t>
            </a:r>
            <a:endParaRPr sz="1200"/>
          </a:p>
        </p:txBody>
      </p:sp>
      <p:sp>
        <p:nvSpPr>
          <p:cNvPr id="410" name="Google Shape;410;p46"/>
          <p:cNvSpPr txBox="1">
            <a:spLocks noGrp="1"/>
          </p:cNvSpPr>
          <p:nvPr>
            <p:ph type="body" idx="5"/>
          </p:nvPr>
        </p:nvSpPr>
        <p:spPr>
          <a:xfrm>
            <a:off x="242248" y="4586786"/>
            <a:ext cx="2362200" cy="1905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17</a:t>
            </a:r>
            <a:endParaRPr sz="1050">
              <a:solidFill>
                <a:srgbClr val="00795F"/>
              </a:solidFill>
              <a:latin typeface="Times"/>
              <a:ea typeface="Times"/>
              <a:cs typeface="Times"/>
              <a:sym typeface="Times"/>
            </a:endParaRPr>
          </a:p>
        </p:txBody>
      </p:sp>
      <p:sp>
        <p:nvSpPr>
          <p:cNvPr id="411" name="Google Shape;411;p46"/>
          <p:cNvSpPr txBox="1">
            <a:spLocks noGrp="1"/>
          </p:cNvSpPr>
          <p:nvPr>
            <p:ph type="body" idx="6"/>
          </p:nvPr>
        </p:nvSpPr>
        <p:spPr>
          <a:xfrm>
            <a:off x="7724632" y="4586786"/>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12" name="Google Shape;412;p46"/>
          <p:cNvSpPr txBox="1"/>
          <p:nvPr/>
        </p:nvSpPr>
        <p:spPr>
          <a:xfrm>
            <a:off x="331525" y="1501725"/>
            <a:ext cx="8229600" cy="27144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Alternative text image descriptions</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Screenreaders and assistive voice technology</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Accessibility Center for Excellence and Experience Accessibility</a:t>
            </a:r>
            <a:endParaRPr sz="1700">
              <a:solidFill>
                <a:srgbClr val="231F20"/>
              </a:solidFill>
              <a:latin typeface="Arimo"/>
              <a:ea typeface="Arimo"/>
              <a:cs typeface="Arimo"/>
              <a:sym typeface="Arim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7"/>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Twitter    </a:t>
            </a:r>
            <a:r>
              <a:rPr lang="en-US" sz="1200" b="1">
                <a:solidFill>
                  <a:srgbClr val="00795F"/>
                </a:solidFill>
                <a:latin typeface="Times"/>
                <a:ea typeface="Times"/>
                <a:cs typeface="Times"/>
                <a:sym typeface="Times"/>
              </a:rPr>
              <a:t>(18 of 29)</a:t>
            </a:r>
            <a:endParaRPr sz="1200"/>
          </a:p>
        </p:txBody>
      </p:sp>
      <p:sp>
        <p:nvSpPr>
          <p:cNvPr id="418" name="Google Shape;418;p47"/>
          <p:cNvSpPr txBox="1">
            <a:spLocks noGrp="1"/>
          </p:cNvSpPr>
          <p:nvPr>
            <p:ph type="body" idx="5"/>
          </p:nvPr>
        </p:nvSpPr>
        <p:spPr>
          <a:xfrm>
            <a:off x="242248" y="4586786"/>
            <a:ext cx="2362200" cy="1905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18</a:t>
            </a:r>
            <a:endParaRPr sz="1050">
              <a:solidFill>
                <a:srgbClr val="00795F"/>
              </a:solidFill>
              <a:latin typeface="Times"/>
              <a:ea typeface="Times"/>
              <a:cs typeface="Times"/>
              <a:sym typeface="Times"/>
            </a:endParaRPr>
          </a:p>
        </p:txBody>
      </p:sp>
      <p:sp>
        <p:nvSpPr>
          <p:cNvPr id="419" name="Google Shape;419;p47"/>
          <p:cNvSpPr txBox="1">
            <a:spLocks noGrp="1"/>
          </p:cNvSpPr>
          <p:nvPr>
            <p:ph type="body" idx="6"/>
          </p:nvPr>
        </p:nvSpPr>
        <p:spPr>
          <a:xfrm>
            <a:off x="7724632" y="4586786"/>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420" name="Google Shape;420;p47" title="Twitter Tools.mov">
            <a:hlinkClick r:id="rId3"/>
          </p:cNvPr>
          <p:cNvPicPr preferRelativeResize="0"/>
          <p:nvPr/>
        </p:nvPicPr>
        <p:blipFill>
          <a:blip r:embed="rId4">
            <a:alphaModFix/>
          </a:blip>
          <a:stretch>
            <a:fillRect/>
          </a:stretch>
        </p:blipFill>
        <p:spPr>
          <a:xfrm>
            <a:off x="959000" y="1366175"/>
            <a:ext cx="6765625" cy="30682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FCF2B-3237-4596-B397-06AE46C68780}"/>
              </a:ext>
            </a:extLst>
          </p:cNvPr>
          <p:cNvSpPr>
            <a:spLocks noGrp="1"/>
          </p:cNvSpPr>
          <p:nvPr>
            <p:ph idx="1"/>
          </p:nvPr>
        </p:nvSpPr>
        <p:spPr>
          <a:xfrm>
            <a:off x="1180707" y="60097"/>
            <a:ext cx="3663492" cy="902873"/>
          </a:xfrm>
        </p:spPr>
        <p:txBody>
          <a:bodyPr>
            <a:normAutofit fontScale="92500" lnSpcReduction="20000"/>
          </a:bodyPr>
          <a:lstStyle/>
          <a:p>
            <a:pPr marL="0" indent="0">
              <a:buNone/>
            </a:pPr>
            <a:r>
              <a:rPr lang="en-US" sz="2100" b="1" dirty="0"/>
              <a:t>Using Closed Captioning</a:t>
            </a:r>
          </a:p>
          <a:p>
            <a:r>
              <a:rPr lang="en-US" sz="1800" dirty="0"/>
              <a:t>To start using CC, click the caption button</a:t>
            </a:r>
            <a:endParaRPr lang="en-US" sz="675" dirty="0"/>
          </a:p>
        </p:txBody>
      </p:sp>
      <p:pic>
        <p:nvPicPr>
          <p:cNvPr id="4" name="Picture 3" descr="caption button on bar">
            <a:extLst>
              <a:ext uri="{FF2B5EF4-FFF2-40B4-BE49-F238E27FC236}">
                <a16:creationId xmlns:a16="http://schemas.microsoft.com/office/drawing/2014/main" id="{3C6DEECF-17B7-4D57-A73B-819B45FBF425}"/>
              </a:ext>
            </a:extLst>
          </p:cNvPr>
          <p:cNvPicPr>
            <a:picLocks noChangeAspect="1"/>
          </p:cNvPicPr>
          <p:nvPr/>
        </p:nvPicPr>
        <p:blipFill rotWithShape="1">
          <a:blip r:embed="rId3"/>
          <a:srcRect l="44288" t="62671" r="47598" b="28011"/>
          <a:stretch/>
        </p:blipFill>
        <p:spPr>
          <a:xfrm>
            <a:off x="5419318" y="262965"/>
            <a:ext cx="999575" cy="645734"/>
          </a:xfrm>
          <a:prstGeom prst="rect">
            <a:avLst/>
          </a:prstGeom>
        </p:spPr>
      </p:pic>
      <p:cxnSp>
        <p:nvCxnSpPr>
          <p:cNvPr id="10" name="Straight Arrow Connector 9">
            <a:extLst>
              <a:ext uri="{FF2B5EF4-FFF2-40B4-BE49-F238E27FC236}">
                <a16:creationId xmlns:a16="http://schemas.microsoft.com/office/drawing/2014/main" id="{F619A134-E7CF-4FB4-B2BC-F1F8CC16D4C7}"/>
              </a:ext>
            </a:extLst>
          </p:cNvPr>
          <p:cNvCxnSpPr>
            <a:cxnSpLocks/>
          </p:cNvCxnSpPr>
          <p:nvPr/>
        </p:nvCxnSpPr>
        <p:spPr>
          <a:xfrm>
            <a:off x="4803033" y="525032"/>
            <a:ext cx="42083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755708A5-08D7-4086-A893-A683C9C9EE1C}"/>
              </a:ext>
            </a:extLst>
          </p:cNvPr>
          <p:cNvCxnSpPr>
            <a:cxnSpLocks/>
          </p:cNvCxnSpPr>
          <p:nvPr/>
        </p:nvCxnSpPr>
        <p:spPr>
          <a:xfrm>
            <a:off x="4755581" y="1714500"/>
            <a:ext cx="42083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B121A506-5C04-4942-A7AC-CFD783377D8D}"/>
              </a:ext>
            </a:extLst>
          </p:cNvPr>
          <p:cNvCxnSpPr>
            <a:cxnSpLocks/>
          </p:cNvCxnSpPr>
          <p:nvPr/>
        </p:nvCxnSpPr>
        <p:spPr>
          <a:xfrm>
            <a:off x="4755580" y="3886200"/>
            <a:ext cx="42083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4AD1E92A-3BF2-45AA-A71F-1EB6B5D9A9D1}"/>
              </a:ext>
            </a:extLst>
          </p:cNvPr>
          <p:cNvPicPr>
            <a:picLocks noChangeAspect="1"/>
          </p:cNvPicPr>
          <p:nvPr/>
        </p:nvPicPr>
        <p:blipFill rotWithShape="1">
          <a:blip r:embed="rId4"/>
          <a:srcRect l="16016" t="7592" r="14276" b="19744"/>
          <a:stretch/>
        </p:blipFill>
        <p:spPr>
          <a:xfrm>
            <a:off x="5352102" y="1441216"/>
            <a:ext cx="362899" cy="387584"/>
          </a:xfrm>
          <a:prstGeom prst="rect">
            <a:avLst/>
          </a:prstGeom>
        </p:spPr>
      </p:pic>
      <p:cxnSp>
        <p:nvCxnSpPr>
          <p:cNvPr id="13" name="Straight Connector 12">
            <a:extLst>
              <a:ext uri="{FF2B5EF4-FFF2-40B4-BE49-F238E27FC236}">
                <a16:creationId xmlns:a16="http://schemas.microsoft.com/office/drawing/2014/main" id="{5DC9345D-0D27-49A1-B4BC-D50C084F8239}"/>
              </a:ext>
            </a:extLst>
          </p:cNvPr>
          <p:cNvCxnSpPr/>
          <p:nvPr/>
        </p:nvCxnSpPr>
        <p:spPr>
          <a:xfrm>
            <a:off x="1143000" y="1085850"/>
            <a:ext cx="6820293" cy="0"/>
          </a:xfrm>
          <a:prstGeom prst="line">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A01460A-BB3A-469B-9EC5-03A9480469F5}"/>
              </a:ext>
            </a:extLst>
          </p:cNvPr>
          <p:cNvSpPr txBox="1"/>
          <p:nvPr/>
        </p:nvSpPr>
        <p:spPr>
          <a:xfrm>
            <a:off x="1180312" y="1143000"/>
            <a:ext cx="3870293" cy="1783245"/>
          </a:xfrm>
          <a:prstGeom prst="rect">
            <a:avLst/>
          </a:prstGeom>
          <a:noFill/>
        </p:spPr>
        <p:txBody>
          <a:bodyPr wrap="square" rtlCol="0">
            <a:spAutoFit/>
          </a:bodyPr>
          <a:lstStyle/>
          <a:p>
            <a:pPr defTabSz="514350"/>
            <a:r>
              <a:rPr lang="es-ES" sz="1800" b="1" dirty="0">
                <a:solidFill>
                  <a:prstClr val="black"/>
                </a:solidFill>
                <a:latin typeface="Calibri" panose="020F0502020204030204"/>
              </a:rPr>
              <a:t>Uso de la interpretación de idiomas</a:t>
            </a:r>
            <a:endParaRPr lang="es-ES" sz="1050" b="1" dirty="0">
              <a:solidFill>
                <a:prstClr val="black"/>
              </a:solidFill>
              <a:latin typeface="Calibri" panose="020F0502020204030204"/>
            </a:endParaRPr>
          </a:p>
          <a:p>
            <a:pPr marL="257175" indent="-257175" defTabSz="514350">
              <a:buFont typeface="Arial" panose="020B0604020202020204" pitchFamily="34" charset="0"/>
              <a:buChar char="•"/>
            </a:pPr>
            <a:endParaRPr lang="es-ES" sz="1050" b="1" dirty="0">
              <a:solidFill>
                <a:prstClr val="black"/>
              </a:solidFill>
              <a:latin typeface="Calibri" panose="020F0502020204030204"/>
            </a:endParaRPr>
          </a:p>
          <a:p>
            <a:pPr marL="257175" indent="-257175" defTabSz="514350">
              <a:buFont typeface="Arial" panose="020B0604020202020204" pitchFamily="34" charset="0"/>
              <a:buChar char="•"/>
            </a:pPr>
            <a:r>
              <a:rPr lang="es-ES" sz="1050" dirty="0">
                <a:solidFill>
                  <a:prstClr val="black"/>
                </a:solidFill>
                <a:latin typeface="Calibri" panose="020F0502020204030204"/>
              </a:rPr>
              <a:t>Hagan clic en el icono de interpretación</a:t>
            </a:r>
            <a:endParaRPr lang="en-US" sz="619" dirty="0">
              <a:solidFill>
                <a:prstClr val="black"/>
              </a:solidFill>
              <a:latin typeface="Calibri" panose="020F0502020204030204"/>
            </a:endParaRPr>
          </a:p>
          <a:p>
            <a:pPr defTabSz="514350"/>
            <a:endParaRPr lang="en-US" sz="2400" dirty="0">
              <a:solidFill>
                <a:prstClr val="black"/>
              </a:solidFill>
              <a:latin typeface="Calibri" panose="020F0502020204030204"/>
            </a:endParaRPr>
          </a:p>
          <a:p>
            <a:pPr marL="257175" indent="-257175" defTabSz="514350">
              <a:buFont typeface="Arial" panose="020B0604020202020204" pitchFamily="34" charset="0"/>
              <a:buChar char="•"/>
            </a:pPr>
            <a:r>
              <a:rPr lang="en-US" sz="1050" dirty="0" err="1">
                <a:solidFill>
                  <a:prstClr val="black"/>
                </a:solidFill>
                <a:latin typeface="Calibri" panose="020F0502020204030204"/>
              </a:rPr>
              <a:t>Seleccionen</a:t>
            </a:r>
            <a:r>
              <a:rPr lang="en-US" sz="1050" dirty="0">
                <a:solidFill>
                  <a:prstClr val="black"/>
                </a:solidFill>
                <a:latin typeface="Calibri" panose="020F0502020204030204"/>
              </a:rPr>
              <a:t> “Spanish”</a:t>
            </a:r>
            <a:endParaRPr lang="en-US" sz="1013" dirty="0">
              <a:solidFill>
                <a:prstClr val="black"/>
              </a:solidFill>
              <a:latin typeface="Calibri" panose="020F0502020204030204"/>
            </a:endParaRPr>
          </a:p>
          <a:p>
            <a:pPr defTabSz="514350"/>
            <a:endParaRPr lang="en-US" sz="788" dirty="0">
              <a:solidFill>
                <a:prstClr val="black"/>
              </a:solidFill>
              <a:latin typeface="Calibri" panose="020F0502020204030204"/>
            </a:endParaRPr>
          </a:p>
          <a:p>
            <a:pPr defTabSz="514350"/>
            <a:endParaRPr lang="en-US" sz="750" dirty="0">
              <a:solidFill>
                <a:prstClr val="black"/>
              </a:solidFill>
              <a:latin typeface="Calibri" panose="020F0502020204030204"/>
            </a:endParaRPr>
          </a:p>
          <a:p>
            <a:pPr marL="257175" indent="-257175" defTabSz="514350">
              <a:buFont typeface="Arial" panose="020B0604020202020204" pitchFamily="34" charset="0"/>
              <a:buChar char="•"/>
            </a:pPr>
            <a:r>
              <a:rPr lang="en-US" sz="1050" dirty="0" err="1">
                <a:solidFill>
                  <a:prstClr val="black"/>
                </a:solidFill>
                <a:latin typeface="Calibri" panose="020F0502020204030204"/>
              </a:rPr>
              <a:t>Después</a:t>
            </a:r>
            <a:r>
              <a:rPr lang="en-US" sz="1050" dirty="0">
                <a:solidFill>
                  <a:prstClr val="black"/>
                </a:solidFill>
                <a:latin typeface="Calibri" panose="020F0502020204030204"/>
              </a:rPr>
              <a:t> de </a:t>
            </a:r>
            <a:r>
              <a:rPr lang="en-US" sz="1050" dirty="0" err="1">
                <a:solidFill>
                  <a:prstClr val="black"/>
                </a:solidFill>
                <a:latin typeface="Calibri" panose="020F0502020204030204"/>
              </a:rPr>
              <a:t>seleccionar</a:t>
            </a:r>
            <a:r>
              <a:rPr lang="en-US" sz="1050" dirty="0">
                <a:solidFill>
                  <a:prstClr val="black"/>
                </a:solidFill>
                <a:latin typeface="Calibri" panose="020F0502020204030204"/>
              </a:rPr>
              <a:t> “</a:t>
            </a:r>
            <a:r>
              <a:rPr lang="en-US" sz="1050" dirty="0" err="1">
                <a:solidFill>
                  <a:prstClr val="black"/>
                </a:solidFill>
                <a:latin typeface="Calibri" panose="020F0502020204030204"/>
              </a:rPr>
              <a:t>español</a:t>
            </a:r>
            <a:r>
              <a:rPr lang="en-US" sz="1050" dirty="0">
                <a:solidFill>
                  <a:prstClr val="black"/>
                </a:solidFill>
                <a:latin typeface="Calibri" panose="020F0502020204030204"/>
              </a:rPr>
              <a:t>”, </a:t>
            </a:r>
            <a:r>
              <a:rPr lang="es-ES" sz="1050" dirty="0">
                <a:solidFill>
                  <a:prstClr val="black"/>
                </a:solidFill>
                <a:latin typeface="Calibri" panose="020F0502020204030204"/>
              </a:rPr>
              <a:t>hagan clic </a:t>
            </a:r>
            <a:r>
              <a:rPr lang="en-US" sz="1050" dirty="0">
                <a:solidFill>
                  <a:prstClr val="black"/>
                </a:solidFill>
                <a:latin typeface="Calibri" panose="020F0502020204030204"/>
              </a:rPr>
              <a:t>"Mute Original Audio"</a:t>
            </a:r>
          </a:p>
        </p:txBody>
      </p:sp>
      <p:cxnSp>
        <p:nvCxnSpPr>
          <p:cNvPr id="17" name="Straight Arrow Connector 16">
            <a:extLst>
              <a:ext uri="{FF2B5EF4-FFF2-40B4-BE49-F238E27FC236}">
                <a16:creationId xmlns:a16="http://schemas.microsoft.com/office/drawing/2014/main" id="{D43D8324-E380-4C6A-8BBA-C9B24689685C}"/>
              </a:ext>
            </a:extLst>
          </p:cNvPr>
          <p:cNvCxnSpPr>
            <a:cxnSpLocks/>
          </p:cNvCxnSpPr>
          <p:nvPr/>
        </p:nvCxnSpPr>
        <p:spPr>
          <a:xfrm>
            <a:off x="4709868" y="2914650"/>
            <a:ext cx="42083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id="{679F985C-C97E-4EA2-90AB-177073B8791A}"/>
              </a:ext>
            </a:extLst>
          </p:cNvPr>
          <p:cNvPicPr>
            <a:picLocks noChangeAspect="1"/>
          </p:cNvPicPr>
          <p:nvPr/>
        </p:nvPicPr>
        <p:blipFill rotWithShape="1">
          <a:blip r:embed="rId5"/>
          <a:srcRect l="3570" t="38840"/>
          <a:stretch/>
        </p:blipFill>
        <p:spPr>
          <a:xfrm>
            <a:off x="5352454" y="1990182"/>
            <a:ext cx="1905596" cy="1095919"/>
          </a:xfrm>
          <a:prstGeom prst="rect">
            <a:avLst/>
          </a:prstGeom>
        </p:spPr>
      </p:pic>
      <p:cxnSp>
        <p:nvCxnSpPr>
          <p:cNvPr id="15" name="Straight Arrow Connector 14">
            <a:extLst>
              <a:ext uri="{FF2B5EF4-FFF2-40B4-BE49-F238E27FC236}">
                <a16:creationId xmlns:a16="http://schemas.microsoft.com/office/drawing/2014/main" id="{B4199FF9-6184-414A-9EB8-593F2D9D14BE}"/>
              </a:ext>
            </a:extLst>
          </p:cNvPr>
          <p:cNvCxnSpPr>
            <a:cxnSpLocks/>
          </p:cNvCxnSpPr>
          <p:nvPr/>
        </p:nvCxnSpPr>
        <p:spPr>
          <a:xfrm>
            <a:off x="4709868" y="2400300"/>
            <a:ext cx="42083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44027CE1-F552-4768-9530-3D924733CBB7}"/>
              </a:ext>
            </a:extLst>
          </p:cNvPr>
          <p:cNvPicPr>
            <a:picLocks noChangeAspect="1"/>
          </p:cNvPicPr>
          <p:nvPr/>
        </p:nvPicPr>
        <p:blipFill>
          <a:blip r:embed="rId6"/>
          <a:stretch>
            <a:fillRect/>
          </a:stretch>
        </p:blipFill>
        <p:spPr>
          <a:xfrm>
            <a:off x="1154705" y="3180811"/>
            <a:ext cx="6834590" cy="17147"/>
          </a:xfrm>
          <a:prstGeom prst="rect">
            <a:avLst/>
          </a:prstGeom>
        </p:spPr>
      </p:pic>
      <p:sp>
        <p:nvSpPr>
          <p:cNvPr id="19" name="Content Placeholder 2">
            <a:extLst>
              <a:ext uri="{FF2B5EF4-FFF2-40B4-BE49-F238E27FC236}">
                <a16:creationId xmlns:a16="http://schemas.microsoft.com/office/drawing/2014/main" id="{732C54C3-E22C-46B7-ADBC-BDE4709E2417}"/>
              </a:ext>
            </a:extLst>
          </p:cNvPr>
          <p:cNvSpPr txBox="1">
            <a:spLocks/>
          </p:cNvSpPr>
          <p:nvPr/>
        </p:nvSpPr>
        <p:spPr>
          <a:xfrm>
            <a:off x="1180706" y="3314700"/>
            <a:ext cx="3663494" cy="160071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50">
              <a:spcBef>
                <a:spcPts val="563"/>
              </a:spcBef>
              <a:buNone/>
            </a:pPr>
            <a:r>
              <a:rPr lang="en-US" sz="2100" b="1" dirty="0">
                <a:solidFill>
                  <a:prstClr val="black"/>
                </a:solidFill>
                <a:latin typeface="Calibri" panose="020F0502020204030204"/>
              </a:rPr>
              <a:t>Using ASL</a:t>
            </a:r>
            <a:endParaRPr lang="en-US" sz="2100" dirty="0">
              <a:solidFill>
                <a:prstClr val="black"/>
              </a:solidFill>
              <a:latin typeface="Calibri" panose="020F0502020204030204"/>
            </a:endParaRPr>
          </a:p>
          <a:p>
            <a:pPr marL="128588" indent="-128588" defTabSz="514350">
              <a:spcBef>
                <a:spcPts val="563"/>
              </a:spcBef>
            </a:pPr>
            <a:r>
              <a:rPr lang="en-US" sz="1800" dirty="0">
                <a:solidFill>
                  <a:prstClr val="black"/>
                </a:solidFill>
              </a:rPr>
              <a:t>To pin the interpreter, h</a:t>
            </a:r>
            <a:r>
              <a:rPr lang="en-US" sz="1800" dirty="0">
                <a:solidFill>
                  <a:prstClr val="black"/>
                </a:solidFill>
                <a:latin typeface="Calibri" panose="020F0502020204030204"/>
              </a:rPr>
              <a:t>over over the video of the participant you want to pin and click ...</a:t>
            </a:r>
          </a:p>
          <a:p>
            <a:pPr marL="128588" indent="-128588" defTabSz="514350">
              <a:spcBef>
                <a:spcPts val="563"/>
              </a:spcBef>
            </a:pPr>
            <a:r>
              <a:rPr lang="en-US" sz="1800" dirty="0">
                <a:solidFill>
                  <a:prstClr val="black"/>
                </a:solidFill>
                <a:latin typeface="Calibri" panose="020F0502020204030204"/>
              </a:rPr>
              <a:t>From the menu, click Pin.</a:t>
            </a:r>
            <a:endParaRPr lang="en-US" sz="2325"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FBBAC670-2447-485A-93A6-2CF97CE40FDA}"/>
              </a:ext>
            </a:extLst>
          </p:cNvPr>
          <p:cNvPicPr>
            <a:picLocks noChangeAspect="1"/>
          </p:cNvPicPr>
          <p:nvPr/>
        </p:nvPicPr>
        <p:blipFill rotWithShape="1">
          <a:blip r:embed="rId7"/>
          <a:srcRect l="32680" r="12280" b="35808"/>
          <a:stretch/>
        </p:blipFill>
        <p:spPr>
          <a:xfrm>
            <a:off x="5352454" y="3600450"/>
            <a:ext cx="2478152" cy="898675"/>
          </a:xfrm>
          <a:prstGeom prst="rect">
            <a:avLst/>
          </a:prstGeom>
        </p:spPr>
      </p:pic>
    </p:spTree>
    <p:extLst>
      <p:ext uri="{BB962C8B-B14F-4D97-AF65-F5344CB8AC3E}">
        <p14:creationId xmlns:p14="http://schemas.microsoft.com/office/powerpoint/2010/main" val="335333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8"/>
          <p:cNvSpPr txBox="1">
            <a:spLocks noGrp="1"/>
          </p:cNvSpPr>
          <p:nvPr>
            <p:ph type="body" idx="4"/>
          </p:nvPr>
        </p:nvSpPr>
        <p:spPr>
          <a:xfrm>
            <a:off x="236560" y="4580246"/>
            <a:ext cx="2895600" cy="2523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INSERT DATE  | PAGE 19</a:t>
            </a:r>
            <a:endParaRPr sz="1050">
              <a:solidFill>
                <a:srgbClr val="00795F"/>
              </a:solidFill>
              <a:latin typeface="Times"/>
              <a:ea typeface="Times"/>
              <a:cs typeface="Times"/>
              <a:sym typeface="Times"/>
            </a:endParaRPr>
          </a:p>
        </p:txBody>
      </p:sp>
      <p:sp>
        <p:nvSpPr>
          <p:cNvPr id="426" name="Google Shape;426;p48"/>
          <p:cNvSpPr txBox="1">
            <a:spLocks noGrp="1"/>
          </p:cNvSpPr>
          <p:nvPr>
            <p:ph type="body" idx="5"/>
          </p:nvPr>
        </p:nvSpPr>
        <p:spPr>
          <a:xfrm>
            <a:off x="7720652" y="4592047"/>
            <a:ext cx="1295400" cy="25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27" name="Google Shape;427;p48"/>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LinkedIn    </a:t>
            </a:r>
            <a:r>
              <a:rPr lang="en-US" sz="1200" b="1">
                <a:solidFill>
                  <a:srgbClr val="00795F"/>
                </a:solidFill>
                <a:latin typeface="Times"/>
                <a:ea typeface="Times"/>
                <a:cs typeface="Times"/>
                <a:sym typeface="Times"/>
              </a:rPr>
              <a:t>(19 of 29)</a:t>
            </a:r>
            <a:endParaRPr sz="1200"/>
          </a:p>
        </p:txBody>
      </p:sp>
      <p:sp>
        <p:nvSpPr>
          <p:cNvPr id="428" name="Google Shape;428;p48"/>
          <p:cNvSpPr txBox="1"/>
          <p:nvPr/>
        </p:nvSpPr>
        <p:spPr>
          <a:xfrm>
            <a:off x="331525" y="1501725"/>
            <a:ext cx="8229600" cy="27144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Screenreaders and assistive technology</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Disability Answer Desk</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Be My Eyes – a free service recommended by LinkedIn that connects blind and low-vision people with volunteers for visual assistance.</a:t>
            </a:r>
            <a:endParaRPr sz="1700">
              <a:solidFill>
                <a:srgbClr val="231F20"/>
              </a:solidFill>
              <a:latin typeface="Arimo"/>
              <a:ea typeface="Arimo"/>
              <a:cs typeface="Arimo"/>
              <a:sym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9"/>
          <p:cNvSpPr txBox="1">
            <a:spLocks noGrp="1"/>
          </p:cNvSpPr>
          <p:nvPr>
            <p:ph type="body" idx="4"/>
          </p:nvPr>
        </p:nvSpPr>
        <p:spPr>
          <a:xfrm>
            <a:off x="236560" y="4580246"/>
            <a:ext cx="2895600" cy="2523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INSERT DATE  | PAGE 20</a:t>
            </a:r>
            <a:endParaRPr sz="1050">
              <a:solidFill>
                <a:srgbClr val="00795F"/>
              </a:solidFill>
              <a:latin typeface="Times"/>
              <a:ea typeface="Times"/>
              <a:cs typeface="Times"/>
              <a:sym typeface="Times"/>
            </a:endParaRPr>
          </a:p>
        </p:txBody>
      </p:sp>
      <p:sp>
        <p:nvSpPr>
          <p:cNvPr id="434" name="Google Shape;434;p49"/>
          <p:cNvSpPr txBox="1">
            <a:spLocks noGrp="1"/>
          </p:cNvSpPr>
          <p:nvPr>
            <p:ph type="body" idx="5"/>
          </p:nvPr>
        </p:nvSpPr>
        <p:spPr>
          <a:xfrm>
            <a:off x="7720652" y="4592047"/>
            <a:ext cx="1295400" cy="25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35" name="Google Shape;435;p49"/>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LinkedIn    </a:t>
            </a:r>
            <a:r>
              <a:rPr lang="en-US" sz="1200" b="1">
                <a:solidFill>
                  <a:srgbClr val="00795F"/>
                </a:solidFill>
                <a:latin typeface="Times"/>
                <a:ea typeface="Times"/>
                <a:cs typeface="Times"/>
                <a:sym typeface="Times"/>
              </a:rPr>
              <a:t>(20 of 29)</a:t>
            </a:r>
            <a:endParaRPr sz="1200"/>
          </a:p>
        </p:txBody>
      </p:sp>
      <p:pic>
        <p:nvPicPr>
          <p:cNvPr id="436" name="Google Shape;436;p49" title="LinkedIn Tools.mov">
            <a:hlinkClick r:id="rId3"/>
          </p:cNvPr>
          <p:cNvPicPr preferRelativeResize="0"/>
          <p:nvPr/>
        </p:nvPicPr>
        <p:blipFill>
          <a:blip r:embed="rId4">
            <a:alphaModFix/>
          </a:blip>
          <a:stretch>
            <a:fillRect/>
          </a:stretch>
        </p:blipFill>
        <p:spPr>
          <a:xfrm>
            <a:off x="1069725" y="1297025"/>
            <a:ext cx="6751205" cy="30616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0"/>
          <p:cNvSpPr txBox="1">
            <a:spLocks noGrp="1"/>
          </p:cNvSpPr>
          <p:nvPr>
            <p:ph type="body" idx="4"/>
          </p:nvPr>
        </p:nvSpPr>
        <p:spPr>
          <a:xfrm>
            <a:off x="249068" y="4599010"/>
            <a:ext cx="22860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A60"/>
              </a:buClr>
              <a:buSzPts val="1050"/>
              <a:buNone/>
            </a:pPr>
            <a:r>
              <a:rPr lang="en-US" sz="1050">
                <a:solidFill>
                  <a:srgbClr val="00795F"/>
                </a:solidFill>
                <a:latin typeface="Times"/>
                <a:ea typeface="Times"/>
                <a:cs typeface="Times"/>
                <a:sym typeface="Times"/>
              </a:rPr>
              <a:t>February 28, 2022  | PAGE 21</a:t>
            </a:r>
            <a:endParaRPr/>
          </a:p>
        </p:txBody>
      </p:sp>
      <p:sp>
        <p:nvSpPr>
          <p:cNvPr id="442" name="Google Shape;442;p50"/>
          <p:cNvSpPr txBox="1">
            <a:spLocks noGrp="1"/>
          </p:cNvSpPr>
          <p:nvPr>
            <p:ph type="body" idx="5"/>
          </p:nvPr>
        </p:nvSpPr>
        <p:spPr>
          <a:xfrm>
            <a:off x="7724632" y="4611238"/>
            <a:ext cx="12954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43" name="Google Shape;443;p50"/>
          <p:cNvSpPr txBox="1"/>
          <p:nvPr/>
        </p:nvSpPr>
        <p:spPr>
          <a:xfrm>
            <a:off x="331525" y="1654124"/>
            <a:ext cx="8229600" cy="21399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p:txBody>
      </p:sp>
      <p:sp>
        <p:nvSpPr>
          <p:cNvPr id="444" name="Google Shape;444;p50"/>
          <p:cNvSpPr txBox="1">
            <a:spLocks noGrp="1"/>
          </p:cNvSpPr>
          <p:nvPr>
            <p:ph type="title"/>
          </p:nvPr>
        </p:nvSpPr>
        <p:spPr>
          <a:xfrm>
            <a:off x="151275" y="516875"/>
            <a:ext cx="88689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Instagram    </a:t>
            </a:r>
            <a:r>
              <a:rPr lang="en-US" sz="1200" b="1">
                <a:solidFill>
                  <a:srgbClr val="00795F"/>
                </a:solidFill>
                <a:latin typeface="Times"/>
                <a:ea typeface="Times"/>
                <a:cs typeface="Times"/>
                <a:sym typeface="Times"/>
              </a:rPr>
              <a:t>(21 of 29)</a:t>
            </a:r>
            <a:endParaRPr sz="1200"/>
          </a:p>
        </p:txBody>
      </p:sp>
      <p:sp>
        <p:nvSpPr>
          <p:cNvPr id="445" name="Google Shape;445;p50"/>
          <p:cNvSpPr txBox="1"/>
          <p:nvPr/>
        </p:nvSpPr>
        <p:spPr>
          <a:xfrm>
            <a:off x="331525" y="1501725"/>
            <a:ext cx="8229600" cy="27144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Screenreaders and assistive technology</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Text size customization</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Live video and video calling</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Many features – including publishing – are only available on the app interface.</a:t>
            </a:r>
            <a:endParaRPr sz="1700">
              <a:solidFill>
                <a:srgbClr val="231F20"/>
              </a:solidFill>
              <a:latin typeface="Arimo"/>
              <a:ea typeface="Arimo"/>
              <a:cs typeface="Arimo"/>
              <a:sym typeface="Arim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1"/>
          <p:cNvSpPr txBox="1">
            <a:spLocks noGrp="1"/>
          </p:cNvSpPr>
          <p:nvPr>
            <p:ph type="body" idx="4"/>
          </p:nvPr>
        </p:nvSpPr>
        <p:spPr>
          <a:xfrm>
            <a:off x="249068" y="4599010"/>
            <a:ext cx="22860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A60"/>
              </a:buClr>
              <a:buSzPts val="1050"/>
              <a:buNone/>
            </a:pPr>
            <a:r>
              <a:rPr lang="en-US" sz="1050">
                <a:solidFill>
                  <a:srgbClr val="00795F"/>
                </a:solidFill>
                <a:latin typeface="Times"/>
                <a:ea typeface="Times"/>
                <a:cs typeface="Times"/>
                <a:sym typeface="Times"/>
              </a:rPr>
              <a:t>February 28, 2022  | PAGE 22</a:t>
            </a:r>
            <a:endParaRPr/>
          </a:p>
        </p:txBody>
      </p:sp>
      <p:sp>
        <p:nvSpPr>
          <p:cNvPr id="451" name="Google Shape;451;p51"/>
          <p:cNvSpPr txBox="1">
            <a:spLocks noGrp="1"/>
          </p:cNvSpPr>
          <p:nvPr>
            <p:ph type="body" idx="5"/>
          </p:nvPr>
        </p:nvSpPr>
        <p:spPr>
          <a:xfrm>
            <a:off x="4442482" y="4598988"/>
            <a:ext cx="12954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52" name="Google Shape;452;p51"/>
          <p:cNvSpPr txBox="1"/>
          <p:nvPr/>
        </p:nvSpPr>
        <p:spPr>
          <a:xfrm>
            <a:off x="331525" y="1654124"/>
            <a:ext cx="8229600" cy="21399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p:txBody>
      </p:sp>
      <p:sp>
        <p:nvSpPr>
          <p:cNvPr id="453" name="Google Shape;453;p51"/>
          <p:cNvSpPr txBox="1">
            <a:spLocks noGrp="1"/>
          </p:cNvSpPr>
          <p:nvPr>
            <p:ph type="title"/>
          </p:nvPr>
        </p:nvSpPr>
        <p:spPr>
          <a:xfrm>
            <a:off x="151150" y="516750"/>
            <a:ext cx="6316200" cy="1750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a:t>
            </a:r>
            <a:endParaRPr sz="4690" b="1">
              <a:solidFill>
                <a:srgbClr val="00795F"/>
              </a:solidFill>
              <a:latin typeface="Times"/>
              <a:ea typeface="Times"/>
              <a:cs typeface="Times"/>
              <a:sym typeface="Times"/>
            </a:endParaRPr>
          </a:p>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Instagram </a:t>
            </a:r>
            <a:r>
              <a:rPr lang="en-US" sz="1200" b="1">
                <a:solidFill>
                  <a:srgbClr val="00795F"/>
                </a:solidFill>
                <a:latin typeface="Times"/>
                <a:ea typeface="Times"/>
                <a:cs typeface="Times"/>
                <a:sym typeface="Times"/>
              </a:rPr>
              <a:t>(22 of 29)</a:t>
            </a:r>
            <a:endParaRPr sz="1200"/>
          </a:p>
        </p:txBody>
      </p:sp>
      <p:pic>
        <p:nvPicPr>
          <p:cNvPr id="454" name="Google Shape;454;p51" title="Instagram Tools.mp4">
            <a:hlinkClick r:id="rId3"/>
          </p:cNvPr>
          <p:cNvPicPr preferRelativeResize="0"/>
          <p:nvPr/>
        </p:nvPicPr>
        <p:blipFill>
          <a:blip r:embed="rId4">
            <a:alphaModFix/>
          </a:blip>
          <a:stretch>
            <a:fillRect/>
          </a:stretch>
        </p:blipFill>
        <p:spPr>
          <a:xfrm>
            <a:off x="6543538" y="0"/>
            <a:ext cx="2314575"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2"/>
          <p:cNvSpPr txBox="1">
            <a:spLocks noGrp="1"/>
          </p:cNvSpPr>
          <p:nvPr>
            <p:ph type="body" idx="2"/>
          </p:nvPr>
        </p:nvSpPr>
        <p:spPr>
          <a:xfrm>
            <a:off x="242248" y="4587070"/>
            <a:ext cx="2362200" cy="2286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23</a:t>
            </a:r>
            <a:endParaRPr sz="1050">
              <a:solidFill>
                <a:srgbClr val="00795F"/>
              </a:solidFill>
              <a:latin typeface="Times"/>
              <a:ea typeface="Times"/>
              <a:cs typeface="Times"/>
              <a:sym typeface="Times"/>
            </a:endParaRPr>
          </a:p>
        </p:txBody>
      </p:sp>
      <p:sp>
        <p:nvSpPr>
          <p:cNvPr id="460" name="Google Shape;460;p52"/>
          <p:cNvSpPr txBox="1">
            <a:spLocks noGrp="1"/>
          </p:cNvSpPr>
          <p:nvPr>
            <p:ph type="body" idx="3"/>
          </p:nvPr>
        </p:nvSpPr>
        <p:spPr>
          <a:xfrm>
            <a:off x="7731456" y="4593894"/>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61" name="Google Shape;461;p52"/>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TikTok    </a:t>
            </a:r>
            <a:r>
              <a:rPr lang="en-US" sz="1200" b="1">
                <a:solidFill>
                  <a:srgbClr val="00795F"/>
                </a:solidFill>
                <a:latin typeface="Times"/>
                <a:ea typeface="Times"/>
                <a:cs typeface="Times"/>
                <a:sym typeface="Times"/>
              </a:rPr>
              <a:t>(23 of 29)</a:t>
            </a:r>
            <a:endParaRPr sz="1200"/>
          </a:p>
        </p:txBody>
      </p:sp>
      <p:sp>
        <p:nvSpPr>
          <p:cNvPr id="462" name="Google Shape;462;p52"/>
          <p:cNvSpPr txBox="1"/>
          <p:nvPr/>
        </p:nvSpPr>
        <p:spPr>
          <a:xfrm>
            <a:off x="331525" y="1501725"/>
            <a:ext cx="8229600" cy="27144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Photosensitive epilepsy warning and opt-out</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Text-to-speech</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Auto video captions</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Many features – including publishing – are only available on the app interface.</a:t>
            </a:r>
            <a:endParaRPr sz="1700">
              <a:solidFill>
                <a:srgbClr val="231F20"/>
              </a:solidFill>
              <a:latin typeface="Arimo"/>
              <a:ea typeface="Arimo"/>
              <a:cs typeface="Arimo"/>
              <a:sym typeface="Arim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3"/>
          <p:cNvSpPr txBox="1">
            <a:spLocks noGrp="1"/>
          </p:cNvSpPr>
          <p:nvPr>
            <p:ph type="body" idx="2"/>
          </p:nvPr>
        </p:nvSpPr>
        <p:spPr>
          <a:xfrm>
            <a:off x="242248" y="4587070"/>
            <a:ext cx="2362200" cy="2286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24</a:t>
            </a:r>
            <a:endParaRPr sz="1050">
              <a:solidFill>
                <a:srgbClr val="00795F"/>
              </a:solidFill>
              <a:latin typeface="Times"/>
              <a:ea typeface="Times"/>
              <a:cs typeface="Times"/>
              <a:sym typeface="Times"/>
            </a:endParaRPr>
          </a:p>
        </p:txBody>
      </p:sp>
      <p:sp>
        <p:nvSpPr>
          <p:cNvPr id="468" name="Google Shape;468;p53"/>
          <p:cNvSpPr txBox="1">
            <a:spLocks noGrp="1"/>
          </p:cNvSpPr>
          <p:nvPr>
            <p:ph type="body" idx="3"/>
          </p:nvPr>
        </p:nvSpPr>
        <p:spPr>
          <a:xfrm>
            <a:off x="4657681" y="4587069"/>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469" name="Google Shape;469;p53" title="TikTok Tools.mp4">
            <a:hlinkClick r:id="rId3"/>
          </p:cNvPr>
          <p:cNvPicPr preferRelativeResize="0"/>
          <p:nvPr/>
        </p:nvPicPr>
        <p:blipFill>
          <a:blip r:embed="rId4">
            <a:alphaModFix/>
          </a:blip>
          <a:stretch>
            <a:fillRect/>
          </a:stretch>
        </p:blipFill>
        <p:spPr>
          <a:xfrm>
            <a:off x="6493913" y="0"/>
            <a:ext cx="2314575" cy="5143500"/>
          </a:xfrm>
          <a:prstGeom prst="rect">
            <a:avLst/>
          </a:prstGeom>
          <a:noFill/>
          <a:ln>
            <a:noFill/>
          </a:ln>
        </p:spPr>
      </p:pic>
      <p:sp>
        <p:nvSpPr>
          <p:cNvPr id="470" name="Google Shape;470;p53"/>
          <p:cNvSpPr txBox="1">
            <a:spLocks noGrp="1"/>
          </p:cNvSpPr>
          <p:nvPr>
            <p:ph type="title"/>
          </p:nvPr>
        </p:nvSpPr>
        <p:spPr>
          <a:xfrm>
            <a:off x="151150" y="516750"/>
            <a:ext cx="6316200" cy="1750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a:t>
            </a:r>
            <a:endParaRPr sz="4690" b="1">
              <a:solidFill>
                <a:srgbClr val="00795F"/>
              </a:solidFill>
              <a:latin typeface="Times"/>
              <a:ea typeface="Times"/>
              <a:cs typeface="Times"/>
              <a:sym typeface="Times"/>
            </a:endParaRPr>
          </a:p>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TikTok </a:t>
            </a:r>
            <a:r>
              <a:rPr lang="en-US" sz="1200" b="1">
                <a:solidFill>
                  <a:srgbClr val="00795F"/>
                </a:solidFill>
                <a:latin typeface="Times"/>
                <a:ea typeface="Times"/>
                <a:cs typeface="Times"/>
                <a:sym typeface="Times"/>
              </a:rPr>
              <a:t>(24 of 29)</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10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4"/>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Platform accessibility: Snapchat    </a:t>
            </a:r>
            <a:r>
              <a:rPr lang="en-US" sz="1200" b="1">
                <a:solidFill>
                  <a:srgbClr val="00795F"/>
                </a:solidFill>
                <a:latin typeface="Times"/>
                <a:ea typeface="Times"/>
                <a:cs typeface="Times"/>
                <a:sym typeface="Times"/>
              </a:rPr>
              <a:t>(25 of 29)</a:t>
            </a:r>
            <a:endParaRPr sz="1200"/>
          </a:p>
        </p:txBody>
      </p:sp>
      <p:sp>
        <p:nvSpPr>
          <p:cNvPr id="476" name="Google Shape;476;p54"/>
          <p:cNvSpPr txBox="1">
            <a:spLocks noGrp="1"/>
          </p:cNvSpPr>
          <p:nvPr>
            <p:ph type="body" idx="5"/>
          </p:nvPr>
        </p:nvSpPr>
        <p:spPr>
          <a:xfrm>
            <a:off x="242248" y="4586786"/>
            <a:ext cx="2362200" cy="1905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25</a:t>
            </a:r>
            <a:endParaRPr sz="1050">
              <a:solidFill>
                <a:srgbClr val="00795F"/>
              </a:solidFill>
              <a:latin typeface="Times"/>
              <a:ea typeface="Times"/>
              <a:cs typeface="Times"/>
              <a:sym typeface="Times"/>
            </a:endParaRPr>
          </a:p>
        </p:txBody>
      </p:sp>
      <p:sp>
        <p:nvSpPr>
          <p:cNvPr id="477" name="Google Shape;477;p54"/>
          <p:cNvSpPr txBox="1">
            <a:spLocks noGrp="1"/>
          </p:cNvSpPr>
          <p:nvPr>
            <p:ph type="body" idx="6"/>
          </p:nvPr>
        </p:nvSpPr>
        <p:spPr>
          <a:xfrm>
            <a:off x="7724632" y="4586786"/>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78" name="Google Shape;478;p54"/>
          <p:cNvSpPr txBox="1"/>
          <p:nvPr/>
        </p:nvSpPr>
        <p:spPr>
          <a:xfrm>
            <a:off x="331525" y="1501725"/>
            <a:ext cx="8229600" cy="27144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App only interface</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Does not currently offer any accessibility tools</a:t>
            </a:r>
            <a:endParaRPr sz="1700">
              <a:solidFill>
                <a:srgbClr val="231F20"/>
              </a:solidFill>
              <a:latin typeface="Arimo"/>
              <a:ea typeface="Arimo"/>
              <a:cs typeface="Arimo"/>
              <a:sym typeface="Arim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5"/>
          <p:cNvSpPr txBox="1">
            <a:spLocks noGrp="1"/>
          </p:cNvSpPr>
          <p:nvPr>
            <p:ph type="body" idx="5"/>
          </p:nvPr>
        </p:nvSpPr>
        <p:spPr>
          <a:xfrm>
            <a:off x="242248" y="4586786"/>
            <a:ext cx="2362200" cy="1905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26</a:t>
            </a:r>
            <a:endParaRPr sz="1050">
              <a:solidFill>
                <a:srgbClr val="00795F"/>
              </a:solidFill>
              <a:latin typeface="Times"/>
              <a:ea typeface="Times"/>
              <a:cs typeface="Times"/>
              <a:sym typeface="Times"/>
            </a:endParaRPr>
          </a:p>
        </p:txBody>
      </p:sp>
      <p:sp>
        <p:nvSpPr>
          <p:cNvPr id="484" name="Google Shape;484;p55"/>
          <p:cNvSpPr txBox="1">
            <a:spLocks noGrp="1"/>
          </p:cNvSpPr>
          <p:nvPr>
            <p:ph type="body" idx="6"/>
          </p:nvPr>
        </p:nvSpPr>
        <p:spPr>
          <a:xfrm>
            <a:off x="4714757" y="4586786"/>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485" name="Google Shape;485;p55"/>
          <p:cNvSpPr txBox="1">
            <a:spLocks noGrp="1"/>
          </p:cNvSpPr>
          <p:nvPr>
            <p:ph type="title"/>
          </p:nvPr>
        </p:nvSpPr>
        <p:spPr>
          <a:xfrm>
            <a:off x="151150" y="516750"/>
            <a:ext cx="6316200" cy="1750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dirty="0">
                <a:solidFill>
                  <a:srgbClr val="00795F"/>
                </a:solidFill>
                <a:latin typeface="Times"/>
                <a:ea typeface="Times"/>
                <a:cs typeface="Times"/>
                <a:sym typeface="Times"/>
              </a:rPr>
              <a:t>Platform accessibility:</a:t>
            </a:r>
            <a:endParaRPr sz="4690" b="1" dirty="0">
              <a:solidFill>
                <a:srgbClr val="00795F"/>
              </a:solidFill>
              <a:latin typeface="Times"/>
              <a:ea typeface="Times"/>
              <a:cs typeface="Times"/>
              <a:sym typeface="Times"/>
            </a:endParaRPr>
          </a:p>
          <a:p>
            <a:pPr marL="0" lvl="0" indent="0" algn="l" rtl="0">
              <a:spcBef>
                <a:spcPts val="0"/>
              </a:spcBef>
              <a:spcAft>
                <a:spcPts val="0"/>
              </a:spcAft>
              <a:buClr>
                <a:srgbClr val="00795F"/>
              </a:buClr>
              <a:buSzPts val="4690"/>
              <a:buFont typeface="Times"/>
              <a:buNone/>
            </a:pPr>
            <a:r>
              <a:rPr lang="en-US" sz="4690" b="1" dirty="0">
                <a:solidFill>
                  <a:srgbClr val="00795F"/>
                </a:solidFill>
                <a:latin typeface="Times"/>
                <a:ea typeface="Times"/>
                <a:cs typeface="Times"/>
                <a:sym typeface="Times"/>
              </a:rPr>
              <a:t>Snapchat </a:t>
            </a:r>
            <a:r>
              <a:rPr lang="en-US" sz="1200" b="1" dirty="0">
                <a:solidFill>
                  <a:srgbClr val="00795F"/>
                </a:solidFill>
                <a:latin typeface="Times"/>
                <a:ea typeface="Times"/>
                <a:cs typeface="Times"/>
                <a:sym typeface="Times"/>
              </a:rPr>
              <a:t>(26 of 29)</a:t>
            </a:r>
            <a:endParaRPr sz="1200" dirty="0"/>
          </a:p>
        </p:txBody>
      </p:sp>
      <p:pic>
        <p:nvPicPr>
          <p:cNvPr id="486" name="Google Shape;486;p55" title="Snapchat Tools.mp4">
            <a:hlinkClick r:id="rId3"/>
          </p:cNvPr>
          <p:cNvPicPr preferRelativeResize="0"/>
          <p:nvPr/>
        </p:nvPicPr>
        <p:blipFill>
          <a:blip r:embed="rId4">
            <a:alphaModFix/>
          </a:blip>
          <a:stretch>
            <a:fillRect/>
          </a:stretch>
        </p:blipFill>
        <p:spPr>
          <a:xfrm>
            <a:off x="6474975" y="0"/>
            <a:ext cx="2314582"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10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6"/>
          <p:cNvSpPr txBox="1">
            <a:spLocks noGrp="1"/>
          </p:cNvSpPr>
          <p:nvPr>
            <p:ph type="title"/>
          </p:nvPr>
        </p:nvSpPr>
        <p:spPr>
          <a:xfrm>
            <a:off x="46550" y="666750"/>
            <a:ext cx="5543100" cy="620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2720"/>
              <a:buFont typeface="Times"/>
              <a:buNone/>
            </a:pPr>
            <a:r>
              <a:rPr lang="en-US" sz="3220">
                <a:solidFill>
                  <a:srgbClr val="FFFFFF"/>
                </a:solidFill>
                <a:latin typeface="Times"/>
                <a:ea typeface="Times"/>
                <a:cs typeface="Times"/>
                <a:sym typeface="Times"/>
              </a:rPr>
              <a:t>Best channels for…</a:t>
            </a:r>
            <a:endParaRPr sz="3220">
              <a:solidFill>
                <a:schemeClr val="lt1"/>
              </a:solidFill>
              <a:latin typeface="Times"/>
              <a:ea typeface="Times"/>
              <a:cs typeface="Times"/>
              <a:sym typeface="Times"/>
            </a:endParaRPr>
          </a:p>
          <a:p>
            <a:pPr marL="0" lvl="0" indent="0" algn="ctr" rtl="0">
              <a:spcBef>
                <a:spcPts val="0"/>
              </a:spcBef>
              <a:spcAft>
                <a:spcPts val="0"/>
              </a:spcAft>
              <a:buClr>
                <a:srgbClr val="FFFFFF"/>
              </a:buClr>
              <a:buSzPts val="2720"/>
              <a:buFont typeface="Times"/>
              <a:buNone/>
            </a:pPr>
            <a:r>
              <a:rPr lang="en-US" sz="1200" b="1">
                <a:solidFill>
                  <a:schemeClr val="lt1"/>
                </a:solidFill>
                <a:latin typeface="Times"/>
                <a:ea typeface="Times"/>
                <a:cs typeface="Times"/>
                <a:sym typeface="Times"/>
              </a:rPr>
              <a:t>(27 of 29)</a:t>
            </a:r>
            <a:endParaRPr>
              <a:solidFill>
                <a:schemeClr val="lt1"/>
              </a:solidFill>
            </a:endParaRPr>
          </a:p>
        </p:txBody>
      </p:sp>
      <p:sp>
        <p:nvSpPr>
          <p:cNvPr id="492" name="Google Shape;492;p56"/>
          <p:cNvSpPr txBox="1">
            <a:spLocks noGrp="1"/>
          </p:cNvSpPr>
          <p:nvPr>
            <p:ph type="body" idx="2"/>
          </p:nvPr>
        </p:nvSpPr>
        <p:spPr>
          <a:xfrm>
            <a:off x="348969" y="2454203"/>
            <a:ext cx="1664400" cy="723900"/>
          </a:xfrm>
          <a:prstGeom prst="rect">
            <a:avLst/>
          </a:prstGeom>
          <a:noFill/>
          <a:ln>
            <a:noFill/>
          </a:ln>
        </p:spPr>
        <p:txBody>
          <a:bodyPr spcFirstLastPara="1" wrap="square" lIns="91425" tIns="45700" rIns="91425" bIns="45700" anchor="t" anchorCtr="0">
            <a:noAutofit/>
          </a:bodyPr>
          <a:lstStyle/>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Building awareness</a:t>
            </a:r>
            <a:endParaRPr sz="1810" b="1">
              <a:solidFill>
                <a:srgbClr val="231F20"/>
              </a:solidFill>
              <a:latin typeface="Times"/>
              <a:ea typeface="Times"/>
              <a:cs typeface="Times"/>
              <a:sym typeface="Times"/>
            </a:endParaRPr>
          </a:p>
        </p:txBody>
      </p:sp>
      <p:sp>
        <p:nvSpPr>
          <p:cNvPr id="493" name="Google Shape;493;p56"/>
          <p:cNvSpPr txBox="1">
            <a:spLocks noGrp="1"/>
          </p:cNvSpPr>
          <p:nvPr>
            <p:ph type="body" idx="3"/>
          </p:nvPr>
        </p:nvSpPr>
        <p:spPr>
          <a:xfrm>
            <a:off x="370548" y="3278768"/>
            <a:ext cx="1893000" cy="1165500"/>
          </a:xfrm>
          <a:prstGeom prst="rect">
            <a:avLst/>
          </a:prstGeom>
          <a:noFill/>
          <a:ln>
            <a:noFill/>
          </a:ln>
        </p:spPr>
        <p:txBody>
          <a:bodyPr spcFirstLastPara="1" wrap="square" lIns="91425" tIns="45700" rIns="91425" bIns="45700" anchor="t" anchorCtr="0">
            <a:noAutofit/>
          </a:bodyPr>
          <a:lstStyle/>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Facebook</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Twitter</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Instagram</a:t>
            </a:r>
            <a:endParaRPr sz="1600">
              <a:solidFill>
                <a:srgbClr val="231F20"/>
              </a:solidFill>
              <a:latin typeface="Arimo"/>
              <a:ea typeface="Arimo"/>
              <a:cs typeface="Arimo"/>
              <a:sym typeface="Arimo"/>
            </a:endParaRPr>
          </a:p>
        </p:txBody>
      </p:sp>
      <p:sp>
        <p:nvSpPr>
          <p:cNvPr id="494" name="Google Shape;494;p56"/>
          <p:cNvSpPr txBox="1">
            <a:spLocks noGrp="1"/>
          </p:cNvSpPr>
          <p:nvPr>
            <p:ph type="body" idx="4"/>
          </p:nvPr>
        </p:nvSpPr>
        <p:spPr>
          <a:xfrm>
            <a:off x="1981200" y="2459810"/>
            <a:ext cx="1674300" cy="609600"/>
          </a:xfrm>
          <a:prstGeom prst="rect">
            <a:avLst/>
          </a:prstGeom>
          <a:noFill/>
          <a:ln>
            <a:noFill/>
          </a:ln>
        </p:spPr>
        <p:txBody>
          <a:bodyPr spcFirstLastPara="1" wrap="square" lIns="91425" tIns="45700" rIns="91425" bIns="45700" anchor="t" anchorCtr="0">
            <a:noAutofit/>
          </a:bodyPr>
          <a:lstStyle/>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Educating</a:t>
            </a:r>
            <a:endParaRPr sz="1810" b="1">
              <a:solidFill>
                <a:srgbClr val="231F20"/>
              </a:solidFill>
              <a:latin typeface="Times"/>
              <a:ea typeface="Times"/>
              <a:cs typeface="Times"/>
              <a:sym typeface="Times"/>
            </a:endParaRPr>
          </a:p>
        </p:txBody>
      </p:sp>
      <p:sp>
        <p:nvSpPr>
          <p:cNvPr id="495" name="Google Shape;495;p56"/>
          <p:cNvSpPr txBox="1">
            <a:spLocks noGrp="1"/>
          </p:cNvSpPr>
          <p:nvPr>
            <p:ph type="body" idx="5"/>
          </p:nvPr>
        </p:nvSpPr>
        <p:spPr>
          <a:xfrm>
            <a:off x="1963667" y="2833542"/>
            <a:ext cx="1826700" cy="1109700"/>
          </a:xfrm>
          <a:prstGeom prst="rect">
            <a:avLst/>
          </a:prstGeom>
          <a:noFill/>
          <a:ln>
            <a:noFill/>
          </a:ln>
        </p:spPr>
        <p:txBody>
          <a:bodyPr spcFirstLastPara="1" wrap="square" lIns="91425" tIns="45700" rIns="91425" bIns="45700" anchor="t" anchorCtr="0">
            <a:noAutofit/>
          </a:bodyPr>
          <a:lstStyle/>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Facebook</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Twitter</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LinkedIn</a:t>
            </a:r>
            <a:endParaRPr sz="1600">
              <a:solidFill>
                <a:srgbClr val="231F20"/>
              </a:solidFill>
              <a:latin typeface="Arimo"/>
              <a:ea typeface="Arimo"/>
              <a:cs typeface="Arimo"/>
              <a:sym typeface="Arimo"/>
            </a:endParaRPr>
          </a:p>
        </p:txBody>
      </p:sp>
      <p:sp>
        <p:nvSpPr>
          <p:cNvPr id="496" name="Google Shape;496;p56"/>
          <p:cNvSpPr txBox="1">
            <a:spLocks noGrp="1"/>
          </p:cNvSpPr>
          <p:nvPr>
            <p:ph type="body" idx="6"/>
          </p:nvPr>
        </p:nvSpPr>
        <p:spPr>
          <a:xfrm>
            <a:off x="3720818" y="2469695"/>
            <a:ext cx="1474500" cy="666900"/>
          </a:xfrm>
          <a:prstGeom prst="rect">
            <a:avLst/>
          </a:prstGeom>
          <a:noFill/>
          <a:ln>
            <a:noFill/>
          </a:ln>
        </p:spPr>
        <p:txBody>
          <a:bodyPr spcFirstLastPara="1" wrap="square" lIns="91425" tIns="45700" rIns="91425" bIns="45700" anchor="t" anchorCtr="0">
            <a:noAutofit/>
          </a:bodyPr>
          <a:lstStyle/>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Advertising</a:t>
            </a:r>
            <a:endParaRPr sz="1810" b="1">
              <a:solidFill>
                <a:srgbClr val="231F20"/>
              </a:solidFill>
              <a:latin typeface="Times"/>
              <a:ea typeface="Times"/>
              <a:cs typeface="Times"/>
              <a:sym typeface="Times"/>
            </a:endParaRPr>
          </a:p>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events</a:t>
            </a:r>
            <a:endParaRPr sz="1810" b="1">
              <a:solidFill>
                <a:srgbClr val="231F20"/>
              </a:solidFill>
              <a:latin typeface="Times"/>
              <a:ea typeface="Times"/>
              <a:cs typeface="Times"/>
              <a:sym typeface="Times"/>
            </a:endParaRPr>
          </a:p>
        </p:txBody>
      </p:sp>
      <p:sp>
        <p:nvSpPr>
          <p:cNvPr id="497" name="Google Shape;497;p56"/>
          <p:cNvSpPr txBox="1">
            <a:spLocks noGrp="1"/>
          </p:cNvSpPr>
          <p:nvPr>
            <p:ph type="body" idx="8"/>
          </p:nvPr>
        </p:nvSpPr>
        <p:spPr>
          <a:xfrm>
            <a:off x="3720313" y="3210387"/>
            <a:ext cx="1962300" cy="1140600"/>
          </a:xfrm>
          <a:prstGeom prst="rect">
            <a:avLst/>
          </a:prstGeom>
          <a:noFill/>
          <a:ln>
            <a:noFill/>
          </a:ln>
        </p:spPr>
        <p:txBody>
          <a:bodyPr spcFirstLastPara="1" wrap="square" lIns="91425" tIns="45700" rIns="91425" bIns="45700" anchor="t" anchorCtr="0">
            <a:noAutofit/>
          </a:bodyPr>
          <a:lstStyle/>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Facebook</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Twitter</a:t>
            </a:r>
            <a:endParaRPr sz="1600">
              <a:solidFill>
                <a:srgbClr val="231F20"/>
              </a:solidFill>
              <a:latin typeface="Arimo"/>
              <a:ea typeface="Arimo"/>
              <a:cs typeface="Arimo"/>
              <a:sym typeface="Arimo"/>
            </a:endParaRPr>
          </a:p>
        </p:txBody>
      </p:sp>
      <p:sp>
        <p:nvSpPr>
          <p:cNvPr id="498" name="Google Shape;498;p56"/>
          <p:cNvSpPr txBox="1">
            <a:spLocks noGrp="1"/>
          </p:cNvSpPr>
          <p:nvPr>
            <p:ph type="body" idx="4"/>
          </p:nvPr>
        </p:nvSpPr>
        <p:spPr>
          <a:xfrm>
            <a:off x="236560" y="4580246"/>
            <a:ext cx="2895600" cy="2523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27</a:t>
            </a:r>
            <a:endParaRPr sz="1050">
              <a:solidFill>
                <a:srgbClr val="00795F"/>
              </a:solidFill>
              <a:latin typeface="Times"/>
              <a:ea typeface="Times"/>
              <a:cs typeface="Times"/>
              <a:sym typeface="Times"/>
            </a:endParaRPr>
          </a:p>
        </p:txBody>
      </p:sp>
      <p:sp>
        <p:nvSpPr>
          <p:cNvPr id="499" name="Google Shape;499;p56"/>
          <p:cNvSpPr txBox="1">
            <a:spLocks noGrp="1"/>
          </p:cNvSpPr>
          <p:nvPr>
            <p:ph type="body" idx="5"/>
          </p:nvPr>
        </p:nvSpPr>
        <p:spPr>
          <a:xfrm>
            <a:off x="7720652" y="4592047"/>
            <a:ext cx="1295400" cy="25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500" name="Google Shape;500;p56"/>
          <p:cNvSpPr txBox="1">
            <a:spLocks noGrp="1"/>
          </p:cNvSpPr>
          <p:nvPr>
            <p:ph type="body" idx="6"/>
          </p:nvPr>
        </p:nvSpPr>
        <p:spPr>
          <a:xfrm>
            <a:off x="5549618" y="2469695"/>
            <a:ext cx="1474500" cy="666900"/>
          </a:xfrm>
          <a:prstGeom prst="rect">
            <a:avLst/>
          </a:prstGeom>
          <a:noFill/>
          <a:ln>
            <a:noFill/>
          </a:ln>
        </p:spPr>
        <p:txBody>
          <a:bodyPr spcFirstLastPara="1" wrap="square" lIns="91425" tIns="45700" rIns="91425" bIns="45700" anchor="t" anchorCtr="0">
            <a:noAutofit/>
          </a:bodyPr>
          <a:lstStyle/>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Covering live events</a:t>
            </a:r>
            <a:endParaRPr sz="1810" b="1">
              <a:solidFill>
                <a:srgbClr val="231F20"/>
              </a:solidFill>
              <a:latin typeface="Times"/>
              <a:ea typeface="Times"/>
              <a:cs typeface="Times"/>
              <a:sym typeface="Times"/>
            </a:endParaRPr>
          </a:p>
        </p:txBody>
      </p:sp>
      <p:sp>
        <p:nvSpPr>
          <p:cNvPr id="501" name="Google Shape;501;p56"/>
          <p:cNvSpPr txBox="1">
            <a:spLocks noGrp="1"/>
          </p:cNvSpPr>
          <p:nvPr>
            <p:ph type="body" idx="8"/>
          </p:nvPr>
        </p:nvSpPr>
        <p:spPr>
          <a:xfrm>
            <a:off x="5549113" y="3210387"/>
            <a:ext cx="1962300" cy="1140600"/>
          </a:xfrm>
          <a:prstGeom prst="rect">
            <a:avLst/>
          </a:prstGeom>
          <a:noFill/>
          <a:ln>
            <a:noFill/>
          </a:ln>
        </p:spPr>
        <p:txBody>
          <a:bodyPr spcFirstLastPara="1" wrap="square" lIns="91425" tIns="45700" rIns="91425" bIns="45700" anchor="t" anchorCtr="0">
            <a:noAutofit/>
          </a:bodyPr>
          <a:lstStyle/>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Twitter</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Instagram</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Snapchat</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TikTok</a:t>
            </a:r>
            <a:endParaRPr sz="1600">
              <a:solidFill>
                <a:srgbClr val="231F20"/>
              </a:solidFill>
              <a:latin typeface="Arimo"/>
              <a:ea typeface="Arimo"/>
              <a:cs typeface="Arimo"/>
              <a:sym typeface="Arimo"/>
            </a:endParaRPr>
          </a:p>
        </p:txBody>
      </p:sp>
      <p:sp>
        <p:nvSpPr>
          <p:cNvPr id="502" name="Google Shape;502;p56"/>
          <p:cNvSpPr txBox="1">
            <a:spLocks noGrp="1"/>
          </p:cNvSpPr>
          <p:nvPr>
            <p:ph type="body" idx="6"/>
          </p:nvPr>
        </p:nvSpPr>
        <p:spPr>
          <a:xfrm>
            <a:off x="7368043" y="2470370"/>
            <a:ext cx="1474500" cy="666900"/>
          </a:xfrm>
          <a:prstGeom prst="rect">
            <a:avLst/>
          </a:prstGeom>
          <a:noFill/>
          <a:ln>
            <a:noFill/>
          </a:ln>
        </p:spPr>
        <p:txBody>
          <a:bodyPr spcFirstLastPara="1" wrap="square" lIns="91425" tIns="45700" rIns="91425" bIns="45700" anchor="t" anchorCtr="0">
            <a:noAutofit/>
          </a:bodyPr>
          <a:lstStyle/>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Activating audiences</a:t>
            </a:r>
            <a:endParaRPr sz="1810" b="1">
              <a:solidFill>
                <a:srgbClr val="231F20"/>
              </a:solidFill>
              <a:latin typeface="Times"/>
              <a:ea typeface="Times"/>
              <a:cs typeface="Times"/>
              <a:sym typeface="Times"/>
            </a:endParaRPr>
          </a:p>
        </p:txBody>
      </p:sp>
      <p:sp>
        <p:nvSpPr>
          <p:cNvPr id="503" name="Google Shape;503;p56"/>
          <p:cNvSpPr txBox="1">
            <a:spLocks noGrp="1"/>
          </p:cNvSpPr>
          <p:nvPr>
            <p:ph type="body" idx="8"/>
          </p:nvPr>
        </p:nvSpPr>
        <p:spPr>
          <a:xfrm>
            <a:off x="7367538" y="3211062"/>
            <a:ext cx="1962300" cy="1140600"/>
          </a:xfrm>
          <a:prstGeom prst="rect">
            <a:avLst/>
          </a:prstGeom>
          <a:noFill/>
          <a:ln>
            <a:noFill/>
          </a:ln>
        </p:spPr>
        <p:txBody>
          <a:bodyPr spcFirstLastPara="1" wrap="square" lIns="91425" tIns="45700" rIns="91425" bIns="45700" anchor="t" anchorCtr="0">
            <a:noAutofit/>
          </a:bodyPr>
          <a:lstStyle/>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Facebook</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Twitter</a:t>
            </a:r>
            <a:endParaRPr sz="1600">
              <a:solidFill>
                <a:srgbClr val="231F20"/>
              </a:solidFill>
              <a:latin typeface="Arimo"/>
              <a:ea typeface="Arimo"/>
              <a:cs typeface="Arimo"/>
              <a:sym typeface="Arimo"/>
            </a:endParaRPr>
          </a:p>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Instagram</a:t>
            </a:r>
            <a:endParaRPr sz="1600">
              <a:solidFill>
                <a:srgbClr val="231F20"/>
              </a:solidFill>
              <a:latin typeface="Arimo"/>
              <a:ea typeface="Arimo"/>
              <a:cs typeface="Arimo"/>
              <a:sym typeface="Arimo"/>
            </a:endParaRPr>
          </a:p>
        </p:txBody>
      </p:sp>
      <p:pic>
        <p:nvPicPr>
          <p:cNvPr id="504" name="Google Shape;504;p56"/>
          <p:cNvPicPr preferRelativeResize="0"/>
          <p:nvPr/>
        </p:nvPicPr>
        <p:blipFill rotWithShape="1">
          <a:blip r:embed="rId3">
            <a:alphaModFix/>
          </a:blip>
          <a:srcRect t="10185"/>
          <a:stretch/>
        </p:blipFill>
        <p:spPr>
          <a:xfrm>
            <a:off x="5461800" y="0"/>
            <a:ext cx="3682202" cy="22041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7"/>
          <p:cNvSpPr txBox="1">
            <a:spLocks noGrp="1"/>
          </p:cNvSpPr>
          <p:nvPr>
            <p:ph type="title"/>
          </p:nvPr>
        </p:nvSpPr>
        <p:spPr>
          <a:xfrm>
            <a:off x="3522125" y="883425"/>
            <a:ext cx="5622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5200"/>
              <a:t> </a:t>
            </a:r>
            <a:r>
              <a:rPr lang="en-US" sz="3230">
                <a:solidFill>
                  <a:srgbClr val="FFFFFF"/>
                </a:solidFill>
                <a:latin typeface="Playfair Display"/>
                <a:ea typeface="Playfair Display"/>
                <a:cs typeface="Playfair Display"/>
                <a:sym typeface="Playfair Display"/>
              </a:rPr>
              <a:t>Roadmap to success</a:t>
            </a:r>
            <a:endParaRPr sz="3230">
              <a:solidFill>
                <a:srgbClr val="FFFFFF"/>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4400"/>
              <a:buFont typeface="Calibri"/>
              <a:buNone/>
            </a:pPr>
            <a:r>
              <a:rPr lang="en-US" sz="1200" b="1">
                <a:solidFill>
                  <a:schemeClr val="lt1"/>
                </a:solidFill>
                <a:latin typeface="Times"/>
                <a:ea typeface="Times"/>
                <a:cs typeface="Times"/>
                <a:sym typeface="Times"/>
              </a:rPr>
              <a:t>(28 of 29)</a:t>
            </a:r>
            <a:endParaRPr sz="3230"/>
          </a:p>
        </p:txBody>
      </p:sp>
      <p:sp>
        <p:nvSpPr>
          <p:cNvPr id="510" name="Google Shape;510;p57"/>
          <p:cNvSpPr txBox="1">
            <a:spLocks noGrp="1"/>
          </p:cNvSpPr>
          <p:nvPr>
            <p:ph type="body" idx="4"/>
          </p:nvPr>
        </p:nvSpPr>
        <p:spPr>
          <a:xfrm>
            <a:off x="3780800" y="2778825"/>
            <a:ext cx="4982400" cy="1926600"/>
          </a:xfrm>
          <a:prstGeom prst="rect">
            <a:avLst/>
          </a:prstGeom>
          <a:noFill/>
          <a:ln>
            <a:noFill/>
          </a:ln>
        </p:spPr>
        <p:txBody>
          <a:bodyPr spcFirstLastPara="1" wrap="square" lIns="91425" tIns="45700" rIns="91425" bIns="45700" anchor="t" anchorCtr="0">
            <a:noAutofit/>
          </a:bodyPr>
          <a:lstStyle/>
          <a:p>
            <a:pPr marL="0" lvl="0" indent="0" algn="l" rtl="0">
              <a:lnSpc>
                <a:spcPct val="149671"/>
              </a:lnSpc>
              <a:spcBef>
                <a:spcPts val="0"/>
              </a:spcBef>
              <a:spcAft>
                <a:spcPts val="0"/>
              </a:spcAft>
              <a:buClr>
                <a:srgbClr val="00795F"/>
              </a:buClr>
              <a:buSzPts val="1520"/>
              <a:buNone/>
            </a:pPr>
            <a:r>
              <a:rPr lang="en-US" sz="1520">
                <a:solidFill>
                  <a:srgbClr val="007A60"/>
                </a:solidFill>
                <a:latin typeface="Arimo"/>
                <a:ea typeface="Arimo"/>
                <a:cs typeface="Arimo"/>
                <a:sym typeface="Arimo"/>
              </a:rPr>
              <a:t>Create a strategy</a:t>
            </a:r>
            <a:endParaRPr sz="1520">
              <a:solidFill>
                <a:srgbClr val="007A60"/>
              </a:solidFill>
              <a:latin typeface="Arimo"/>
              <a:ea typeface="Arimo"/>
              <a:cs typeface="Arimo"/>
              <a:sym typeface="Arimo"/>
            </a:endParaRPr>
          </a:p>
          <a:p>
            <a:pPr marL="0" lvl="0" indent="0" algn="l" rtl="0">
              <a:lnSpc>
                <a:spcPct val="149671"/>
              </a:lnSpc>
              <a:spcBef>
                <a:spcPts val="0"/>
              </a:spcBef>
              <a:spcAft>
                <a:spcPts val="0"/>
              </a:spcAft>
              <a:buClr>
                <a:srgbClr val="00795F"/>
              </a:buClr>
              <a:buSzPts val="1520"/>
              <a:buNone/>
            </a:pPr>
            <a:endParaRPr sz="1520">
              <a:solidFill>
                <a:srgbClr val="007A60"/>
              </a:solidFill>
              <a:latin typeface="Arimo"/>
              <a:ea typeface="Arimo"/>
              <a:cs typeface="Arimo"/>
              <a:sym typeface="Arimo"/>
            </a:endParaRPr>
          </a:p>
          <a:p>
            <a:pPr marL="0" lvl="0" indent="0" algn="l" rtl="0">
              <a:lnSpc>
                <a:spcPct val="149671"/>
              </a:lnSpc>
              <a:spcBef>
                <a:spcPts val="0"/>
              </a:spcBef>
              <a:spcAft>
                <a:spcPts val="0"/>
              </a:spcAft>
              <a:buClr>
                <a:srgbClr val="00795F"/>
              </a:buClr>
              <a:buSzPts val="1520"/>
              <a:buNone/>
            </a:pPr>
            <a:r>
              <a:rPr lang="en-US" sz="1520">
                <a:solidFill>
                  <a:srgbClr val="007A60"/>
                </a:solidFill>
                <a:latin typeface="Arimo"/>
                <a:ea typeface="Arimo"/>
                <a:cs typeface="Arimo"/>
                <a:sym typeface="Arimo"/>
              </a:rPr>
              <a:t>Make a schedule</a:t>
            </a:r>
            <a:endParaRPr sz="1520">
              <a:solidFill>
                <a:srgbClr val="007A60"/>
              </a:solidFill>
              <a:latin typeface="Arimo"/>
              <a:ea typeface="Arimo"/>
              <a:cs typeface="Arimo"/>
              <a:sym typeface="Arimo"/>
            </a:endParaRPr>
          </a:p>
          <a:p>
            <a:pPr marL="0" lvl="0" indent="0" algn="l" rtl="0">
              <a:lnSpc>
                <a:spcPct val="149671"/>
              </a:lnSpc>
              <a:spcBef>
                <a:spcPts val="0"/>
              </a:spcBef>
              <a:spcAft>
                <a:spcPts val="0"/>
              </a:spcAft>
              <a:buClr>
                <a:srgbClr val="00795F"/>
              </a:buClr>
              <a:buSzPts val="1520"/>
              <a:buNone/>
            </a:pPr>
            <a:endParaRPr sz="1520">
              <a:solidFill>
                <a:srgbClr val="007A60"/>
              </a:solidFill>
              <a:latin typeface="Arimo"/>
              <a:ea typeface="Arimo"/>
              <a:cs typeface="Arimo"/>
              <a:sym typeface="Arimo"/>
            </a:endParaRPr>
          </a:p>
          <a:p>
            <a:pPr marL="0" lvl="0" indent="0" algn="l" rtl="0">
              <a:lnSpc>
                <a:spcPct val="149671"/>
              </a:lnSpc>
              <a:spcBef>
                <a:spcPts val="0"/>
              </a:spcBef>
              <a:spcAft>
                <a:spcPts val="0"/>
              </a:spcAft>
              <a:buClr>
                <a:srgbClr val="00795F"/>
              </a:buClr>
              <a:buSzPts val="1520"/>
              <a:buNone/>
            </a:pPr>
            <a:r>
              <a:rPr lang="en-US" sz="1520">
                <a:solidFill>
                  <a:srgbClr val="007A60"/>
                </a:solidFill>
                <a:latin typeface="Arimo"/>
                <a:ea typeface="Arimo"/>
                <a:cs typeface="Arimo"/>
                <a:sym typeface="Arimo"/>
              </a:rPr>
              <a:t>Check yourself</a:t>
            </a:r>
            <a:endParaRPr sz="1520">
              <a:solidFill>
                <a:srgbClr val="007A60"/>
              </a:solidFill>
              <a:latin typeface="Arimo"/>
              <a:ea typeface="Arimo"/>
              <a:cs typeface="Arimo"/>
              <a:sym typeface="Arimo"/>
            </a:endParaRPr>
          </a:p>
        </p:txBody>
      </p:sp>
      <p:sp>
        <p:nvSpPr>
          <p:cNvPr id="511" name="Google Shape;511;p57"/>
          <p:cNvSpPr txBox="1">
            <a:spLocks noGrp="1"/>
          </p:cNvSpPr>
          <p:nvPr>
            <p:ph type="body" idx="4"/>
          </p:nvPr>
        </p:nvSpPr>
        <p:spPr>
          <a:xfrm>
            <a:off x="236560" y="4580246"/>
            <a:ext cx="2895600" cy="2523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28</a:t>
            </a:r>
            <a:endParaRPr sz="1050">
              <a:solidFill>
                <a:srgbClr val="00795F"/>
              </a:solidFill>
              <a:latin typeface="Times"/>
              <a:ea typeface="Times"/>
              <a:cs typeface="Times"/>
              <a:sym typeface="Times"/>
            </a:endParaRPr>
          </a:p>
        </p:txBody>
      </p:sp>
      <p:sp>
        <p:nvSpPr>
          <p:cNvPr id="512" name="Google Shape;512;p57"/>
          <p:cNvSpPr txBox="1">
            <a:spLocks noGrp="1"/>
          </p:cNvSpPr>
          <p:nvPr>
            <p:ph type="body" idx="4294967295"/>
          </p:nvPr>
        </p:nvSpPr>
        <p:spPr>
          <a:xfrm>
            <a:off x="7720652" y="4592047"/>
            <a:ext cx="1295400" cy="25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513" name="Google Shape;513;p57"/>
          <p:cNvPicPr preferRelativeResize="0"/>
          <p:nvPr/>
        </p:nvPicPr>
        <p:blipFill>
          <a:blip r:embed="rId3">
            <a:alphaModFix/>
          </a:blip>
          <a:stretch>
            <a:fillRect/>
          </a:stretch>
        </p:blipFill>
        <p:spPr>
          <a:xfrm>
            <a:off x="0" y="0"/>
            <a:ext cx="3059474" cy="458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txBox="1">
            <a:spLocks noGrp="1"/>
          </p:cNvSpPr>
          <p:nvPr>
            <p:ph type="title"/>
          </p:nvPr>
        </p:nvSpPr>
        <p:spPr>
          <a:xfrm>
            <a:off x="194480" y="565789"/>
            <a:ext cx="6587320" cy="6969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Let’s be friends </a:t>
            </a:r>
            <a:r>
              <a:rPr lang="en-US" sz="1200" b="1">
                <a:solidFill>
                  <a:srgbClr val="00795F"/>
                </a:solidFill>
                <a:latin typeface="Times"/>
                <a:ea typeface="Times"/>
                <a:cs typeface="Times"/>
                <a:sym typeface="Times"/>
              </a:rPr>
              <a:t>(2 of 29)</a:t>
            </a:r>
            <a:endParaRPr sz="4690"/>
          </a:p>
        </p:txBody>
      </p:sp>
      <p:sp>
        <p:nvSpPr>
          <p:cNvPr id="282" name="Google Shape;282;p31"/>
          <p:cNvSpPr txBox="1">
            <a:spLocks noGrp="1"/>
          </p:cNvSpPr>
          <p:nvPr>
            <p:ph type="body" idx="4"/>
          </p:nvPr>
        </p:nvSpPr>
        <p:spPr>
          <a:xfrm>
            <a:off x="249068" y="4599010"/>
            <a:ext cx="22860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A60"/>
              </a:buClr>
              <a:buSzPts val="1050"/>
              <a:buNone/>
            </a:pPr>
            <a:r>
              <a:rPr lang="en-US" sz="1050">
                <a:solidFill>
                  <a:srgbClr val="00795F"/>
                </a:solidFill>
                <a:latin typeface="Times"/>
                <a:ea typeface="Times"/>
                <a:cs typeface="Times"/>
                <a:sym typeface="Times"/>
              </a:rPr>
              <a:t>February 28, 2022  | PAGE 2</a:t>
            </a:r>
            <a:endParaRPr/>
          </a:p>
        </p:txBody>
      </p:sp>
      <p:sp>
        <p:nvSpPr>
          <p:cNvPr id="283" name="Google Shape;283;p31"/>
          <p:cNvSpPr txBox="1">
            <a:spLocks noGrp="1"/>
          </p:cNvSpPr>
          <p:nvPr>
            <p:ph type="body" idx="5"/>
          </p:nvPr>
        </p:nvSpPr>
        <p:spPr>
          <a:xfrm>
            <a:off x="7724632" y="4611238"/>
            <a:ext cx="12954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284" name="Google Shape;284;p31"/>
          <p:cNvPicPr preferRelativeResize="0"/>
          <p:nvPr/>
        </p:nvPicPr>
        <p:blipFill>
          <a:blip r:embed="rId3">
            <a:alphaModFix/>
          </a:blip>
          <a:stretch>
            <a:fillRect/>
          </a:stretch>
        </p:blipFill>
        <p:spPr>
          <a:xfrm>
            <a:off x="194475" y="1700226"/>
            <a:ext cx="4518150" cy="1837375"/>
          </a:xfrm>
          <a:prstGeom prst="rect">
            <a:avLst/>
          </a:prstGeom>
          <a:noFill/>
          <a:ln>
            <a:noFill/>
          </a:ln>
        </p:spPr>
      </p:pic>
      <p:pic>
        <p:nvPicPr>
          <p:cNvPr id="285" name="Google Shape;285;p31"/>
          <p:cNvPicPr preferRelativeResize="0"/>
          <p:nvPr/>
        </p:nvPicPr>
        <p:blipFill>
          <a:blip r:embed="rId4">
            <a:alphaModFix/>
          </a:blip>
          <a:stretch>
            <a:fillRect/>
          </a:stretch>
        </p:blipFill>
        <p:spPr>
          <a:xfrm>
            <a:off x="4791800" y="1700226"/>
            <a:ext cx="3887375" cy="1907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8"/>
          <p:cNvSpPr txBox="1">
            <a:spLocks noGrp="1"/>
          </p:cNvSpPr>
          <p:nvPr>
            <p:ph type="title"/>
          </p:nvPr>
        </p:nvSpPr>
        <p:spPr>
          <a:xfrm>
            <a:off x="2688300" y="1721550"/>
            <a:ext cx="4572000" cy="1090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ct val="100000"/>
              <a:buFont typeface="Times"/>
              <a:buNone/>
            </a:pPr>
            <a:r>
              <a:rPr lang="en-US">
                <a:solidFill>
                  <a:srgbClr val="FFFFFF"/>
                </a:solidFill>
                <a:latin typeface="Times"/>
                <a:ea typeface="Times"/>
                <a:cs typeface="Times"/>
                <a:sym typeface="Times"/>
              </a:rPr>
              <a:t>Thank you!</a:t>
            </a:r>
            <a:endParaRPr>
              <a:solidFill>
                <a:srgbClr val="FFFFFF"/>
              </a:solidFill>
              <a:latin typeface="Times"/>
              <a:ea typeface="Times"/>
              <a:cs typeface="Times"/>
              <a:sym typeface="Times"/>
            </a:endParaRPr>
          </a:p>
          <a:p>
            <a:pPr marL="0" lvl="0" indent="0" algn="ctr" rtl="0">
              <a:spcBef>
                <a:spcPts val="0"/>
              </a:spcBef>
              <a:spcAft>
                <a:spcPts val="0"/>
              </a:spcAft>
              <a:buClr>
                <a:srgbClr val="FFFFFF"/>
              </a:buClr>
              <a:buSzPct val="100000"/>
              <a:buFont typeface="Times"/>
              <a:buNone/>
            </a:pPr>
            <a:r>
              <a:rPr lang="en-US">
                <a:solidFill>
                  <a:srgbClr val="FFFFFF"/>
                </a:solidFill>
                <a:latin typeface="Times"/>
                <a:ea typeface="Times"/>
                <a:cs typeface="Times"/>
                <a:sym typeface="Times"/>
              </a:rPr>
              <a:t>Questions?</a:t>
            </a:r>
            <a:endParaRPr>
              <a:solidFill>
                <a:srgbClr val="FFFFFF"/>
              </a:solidFill>
              <a:latin typeface="Times"/>
              <a:ea typeface="Times"/>
              <a:cs typeface="Times"/>
              <a:sym typeface="Time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2" name="Title 1">
            <a:extLst>
              <a:ext uri="{FF2B5EF4-FFF2-40B4-BE49-F238E27FC236}">
                <a16:creationId xmlns:a16="http://schemas.microsoft.com/office/drawing/2014/main" id="{DE5A36B4-DE9A-4A0F-B373-2704AA452932}"/>
              </a:ext>
            </a:extLst>
          </p:cNvPr>
          <p:cNvSpPr>
            <a:spLocks noGrp="1"/>
          </p:cNvSpPr>
          <p:nvPr>
            <p:ph type="title"/>
          </p:nvPr>
        </p:nvSpPr>
        <p:spPr>
          <a:xfrm>
            <a:off x="1485900" y="571500"/>
            <a:ext cx="6172200" cy="1828800"/>
          </a:xfrm>
        </p:spPr>
        <p:txBody>
          <a:bodyPr>
            <a:noAutofit/>
          </a:bodyPr>
          <a:lstStyle/>
          <a:p>
            <a:pPr lvl="0">
              <a:buClr>
                <a:srgbClr val="00795F"/>
              </a:buClr>
              <a:buSzPts val="4690"/>
            </a:pPr>
            <a:r>
              <a:rPr lang="en-US" sz="3600" b="1" dirty="0">
                <a:solidFill>
                  <a:srgbClr val="00795F"/>
                </a:solidFill>
                <a:latin typeface="Times"/>
                <a:ea typeface="Times"/>
                <a:cs typeface="Times"/>
                <a:sym typeface="Times"/>
              </a:rPr>
              <a:t>Thank You </a:t>
            </a:r>
            <a:br>
              <a:rPr lang="en-US" sz="3600" b="1" dirty="0">
                <a:solidFill>
                  <a:srgbClr val="00795F"/>
                </a:solidFill>
                <a:latin typeface="Times"/>
                <a:ea typeface="Times"/>
                <a:cs typeface="Times"/>
                <a:sym typeface="Times"/>
              </a:rPr>
            </a:br>
            <a:r>
              <a:rPr lang="en-US" sz="3600" b="1" dirty="0">
                <a:solidFill>
                  <a:srgbClr val="00795F"/>
                </a:solidFill>
                <a:latin typeface="Times"/>
                <a:ea typeface="Times"/>
                <a:cs typeface="Times"/>
                <a:sym typeface="Times"/>
              </a:rPr>
              <a:t>for joining us for this webinar!</a:t>
            </a:r>
            <a:br>
              <a:rPr lang="en-US" sz="3600" b="1" dirty="0">
                <a:solidFill>
                  <a:srgbClr val="00795F"/>
                </a:solidFill>
                <a:latin typeface="Times"/>
                <a:ea typeface="Times"/>
                <a:cs typeface="Times"/>
                <a:sym typeface="Times"/>
              </a:rPr>
            </a:br>
            <a:br>
              <a:rPr lang="en-US" sz="3600" b="1" dirty="0">
                <a:solidFill>
                  <a:srgbClr val="00795F"/>
                </a:solidFill>
                <a:latin typeface="Times"/>
                <a:ea typeface="Times"/>
                <a:cs typeface="Times"/>
                <a:sym typeface="Times"/>
              </a:rPr>
            </a:br>
            <a:r>
              <a:rPr lang="en-US" sz="3600" b="1" dirty="0">
                <a:solidFill>
                  <a:srgbClr val="00795F"/>
                </a:solidFill>
                <a:latin typeface="Times"/>
                <a:ea typeface="Times"/>
                <a:cs typeface="Times"/>
                <a:sym typeface="Times"/>
              </a:rPr>
              <a:t>Please complete our survey</a:t>
            </a:r>
            <a:endParaRPr lang="en-US" sz="1800" dirty="0">
              <a:solidFill>
                <a:schemeClr val="tx1"/>
              </a:solidFill>
            </a:endParaRPr>
          </a:p>
        </p:txBody>
      </p:sp>
      <p:sp>
        <p:nvSpPr>
          <p:cNvPr id="4" name="Content Placeholder 3">
            <a:extLst>
              <a:ext uri="{FF2B5EF4-FFF2-40B4-BE49-F238E27FC236}">
                <a16:creationId xmlns:a16="http://schemas.microsoft.com/office/drawing/2014/main" id="{CCA7AD27-7B6D-402F-9591-EBB3A34EE697}"/>
              </a:ext>
            </a:extLst>
          </p:cNvPr>
          <p:cNvSpPr>
            <a:spLocks noGrp="1"/>
          </p:cNvSpPr>
          <p:nvPr>
            <p:ph idx="1"/>
          </p:nvPr>
        </p:nvSpPr>
        <p:spPr>
          <a:xfrm>
            <a:off x="1485900" y="3388659"/>
            <a:ext cx="6172200" cy="1469091"/>
          </a:xfrm>
        </p:spPr>
        <p:txBody>
          <a:bodyPr/>
          <a:lstStyle/>
          <a:p>
            <a:pPr algn="ctr">
              <a:spcBef>
                <a:spcPts val="0"/>
              </a:spcBef>
              <a:spcAft>
                <a:spcPts val="900"/>
              </a:spcAft>
              <a:buClr>
                <a:schemeClr val="dk2"/>
              </a:buClr>
              <a:buSzPct val="25000"/>
            </a:pPr>
            <a:r>
              <a:rPr lang="en-US" b="1" dirty="0">
                <a:solidFill>
                  <a:srgbClr val="00795F"/>
                </a:solidFill>
                <a:latin typeface="Times"/>
                <a:ea typeface="Times"/>
                <a:cs typeface="Times"/>
                <a:sym typeface="Times"/>
              </a:rPr>
              <a:t>For more information, please contact us at:</a:t>
            </a:r>
            <a:br>
              <a:rPr lang="en-US" dirty="0">
                <a:solidFill>
                  <a:srgbClr val="000000"/>
                </a:solidFill>
                <a:ea typeface="Arial"/>
                <a:cs typeface="Arial"/>
                <a:sym typeface="Arial"/>
              </a:rPr>
            </a:br>
            <a:r>
              <a:rPr lang="en-US" sz="2100" b="1" dirty="0">
                <a:solidFill>
                  <a:srgbClr val="0000CC"/>
                </a:solidFill>
                <a:ea typeface="Arial"/>
                <a:cs typeface="Arial"/>
                <a:sym typeface="Arial"/>
                <a:hlinkClick r:id="rId3"/>
              </a:rPr>
              <a:t>raisecenter.org</a:t>
            </a:r>
            <a:endParaRPr lang="en-US" sz="2100" b="1" dirty="0">
              <a:solidFill>
                <a:srgbClr val="0000CC"/>
              </a:solidFill>
              <a:ea typeface="Arial"/>
              <a:cs typeface="Arial"/>
              <a:sym typeface="Arial"/>
            </a:endParaRPr>
          </a:p>
        </p:txBody>
      </p:sp>
    </p:spTree>
    <p:extLst>
      <p:ext uri="{BB962C8B-B14F-4D97-AF65-F5344CB8AC3E}">
        <p14:creationId xmlns:p14="http://schemas.microsoft.com/office/powerpoint/2010/main" val="410619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151275" y="516875"/>
            <a:ext cx="85881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United Way’s #IWantToWork </a:t>
            </a:r>
            <a:r>
              <a:rPr lang="en-US" sz="1200" b="1">
                <a:solidFill>
                  <a:srgbClr val="00795F"/>
                </a:solidFill>
                <a:latin typeface="Times"/>
                <a:ea typeface="Times"/>
                <a:cs typeface="Times"/>
                <a:sym typeface="Times"/>
              </a:rPr>
              <a:t>(3 of 29)</a:t>
            </a:r>
            <a:endParaRPr sz="1200"/>
          </a:p>
        </p:txBody>
      </p:sp>
      <p:sp>
        <p:nvSpPr>
          <p:cNvPr id="291" name="Google Shape;291;p32"/>
          <p:cNvSpPr txBox="1">
            <a:spLocks noGrp="1"/>
          </p:cNvSpPr>
          <p:nvPr>
            <p:ph type="body" idx="5"/>
          </p:nvPr>
        </p:nvSpPr>
        <p:spPr>
          <a:xfrm>
            <a:off x="242248" y="4586786"/>
            <a:ext cx="2362200" cy="190500"/>
          </a:xfrm>
          <a:prstGeom prst="rect">
            <a:avLst/>
          </a:prstGeom>
          <a:noFill/>
          <a:ln>
            <a:noFill/>
          </a:ln>
        </p:spPr>
        <p:txBody>
          <a:bodyPr spcFirstLastPara="1" wrap="square" lIns="91425" tIns="45700" rIns="91425" bIns="45700" anchor="t" anchorCtr="0">
            <a:noAutofit/>
          </a:bodyPr>
          <a:lstStyle/>
          <a:p>
            <a:pPr marL="0" lvl="0" indent="0" algn="l" rtl="0">
              <a:lnSpc>
                <a:spcPct val="140380"/>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3</a:t>
            </a:r>
            <a:endParaRPr sz="1050">
              <a:solidFill>
                <a:srgbClr val="00795F"/>
              </a:solidFill>
              <a:latin typeface="Times"/>
              <a:ea typeface="Times"/>
              <a:cs typeface="Times"/>
              <a:sym typeface="Times"/>
            </a:endParaRPr>
          </a:p>
        </p:txBody>
      </p:sp>
      <p:sp>
        <p:nvSpPr>
          <p:cNvPr id="292" name="Google Shape;292;p32"/>
          <p:cNvSpPr txBox="1">
            <a:spLocks noGrp="1"/>
          </p:cNvSpPr>
          <p:nvPr>
            <p:ph type="body" idx="6"/>
          </p:nvPr>
        </p:nvSpPr>
        <p:spPr>
          <a:xfrm>
            <a:off x="7724632" y="4586786"/>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293" name="Google Shape;293;p32"/>
          <p:cNvPicPr preferRelativeResize="0"/>
          <p:nvPr/>
        </p:nvPicPr>
        <p:blipFill>
          <a:blip r:embed="rId3">
            <a:alphaModFix/>
          </a:blip>
          <a:stretch>
            <a:fillRect/>
          </a:stretch>
        </p:blipFill>
        <p:spPr>
          <a:xfrm>
            <a:off x="3390900" y="1213775"/>
            <a:ext cx="2362200" cy="31008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3"/>
          <p:cNvSpPr txBox="1">
            <a:spLocks noGrp="1"/>
          </p:cNvSpPr>
          <p:nvPr>
            <p:ph type="title"/>
          </p:nvPr>
        </p:nvSpPr>
        <p:spPr>
          <a:xfrm>
            <a:off x="187650" y="570625"/>
            <a:ext cx="83886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Rise and role of social media </a:t>
            </a:r>
            <a:r>
              <a:rPr lang="en-US" sz="1200" b="1">
                <a:solidFill>
                  <a:srgbClr val="00795F"/>
                </a:solidFill>
                <a:latin typeface="Times"/>
                <a:ea typeface="Times"/>
                <a:cs typeface="Times"/>
                <a:sym typeface="Times"/>
              </a:rPr>
              <a:t>(4 of 29)</a:t>
            </a:r>
            <a:endParaRPr sz="4690"/>
          </a:p>
        </p:txBody>
      </p:sp>
      <p:sp>
        <p:nvSpPr>
          <p:cNvPr id="299" name="Google Shape;299;p33"/>
          <p:cNvSpPr txBox="1">
            <a:spLocks noGrp="1"/>
          </p:cNvSpPr>
          <p:nvPr>
            <p:ph type="body" idx="4"/>
          </p:nvPr>
        </p:nvSpPr>
        <p:spPr>
          <a:xfrm>
            <a:off x="236560" y="4580246"/>
            <a:ext cx="2895600" cy="252340"/>
          </a:xfrm>
          <a:prstGeom prst="rect">
            <a:avLst/>
          </a:prstGeom>
          <a:noFill/>
          <a:ln>
            <a:noFill/>
          </a:ln>
        </p:spPr>
        <p:txBody>
          <a:bodyPr spcFirstLastPara="1" wrap="square" lIns="91425" tIns="45700" rIns="91425" bIns="45700" anchor="t" anchorCtr="0">
            <a:noAutofit/>
          </a:bodyPr>
          <a:lstStyle/>
          <a:p>
            <a:pPr marL="0" lvl="0" indent="0" algn="l" rtl="0">
              <a:lnSpc>
                <a:spcPct val="140380"/>
              </a:lnSpc>
              <a:spcBef>
                <a:spcPts val="0"/>
              </a:spcBef>
              <a:spcAft>
                <a:spcPts val="0"/>
              </a:spcAft>
              <a:buClr>
                <a:srgbClr val="00795F"/>
              </a:buClr>
              <a:buSzPts val="1050"/>
              <a:buNone/>
            </a:pPr>
            <a:r>
              <a:rPr lang="en-US" sz="1050">
                <a:solidFill>
                  <a:srgbClr val="00795F"/>
                </a:solidFill>
                <a:latin typeface="Times"/>
                <a:ea typeface="Times"/>
                <a:cs typeface="Times"/>
                <a:sym typeface="Times"/>
              </a:rPr>
              <a:t>INSERT DATE  | PAGE 4</a:t>
            </a:r>
            <a:endParaRPr sz="1050">
              <a:solidFill>
                <a:srgbClr val="00795F"/>
              </a:solidFill>
              <a:latin typeface="Times"/>
              <a:ea typeface="Times"/>
              <a:cs typeface="Times"/>
              <a:sym typeface="Times"/>
            </a:endParaRPr>
          </a:p>
        </p:txBody>
      </p:sp>
      <p:sp>
        <p:nvSpPr>
          <p:cNvPr id="300" name="Google Shape;300;p33"/>
          <p:cNvSpPr txBox="1">
            <a:spLocks noGrp="1"/>
          </p:cNvSpPr>
          <p:nvPr>
            <p:ph type="body" idx="5"/>
          </p:nvPr>
        </p:nvSpPr>
        <p:spPr>
          <a:xfrm>
            <a:off x="7720652" y="4592047"/>
            <a:ext cx="1295400" cy="252341"/>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301" name="Google Shape;301;p33"/>
          <p:cNvPicPr preferRelativeResize="0"/>
          <p:nvPr/>
        </p:nvPicPr>
        <p:blipFill>
          <a:blip r:embed="rId3">
            <a:alphaModFix/>
          </a:blip>
          <a:stretch>
            <a:fillRect/>
          </a:stretch>
        </p:blipFill>
        <p:spPr>
          <a:xfrm>
            <a:off x="2060125" y="1267525"/>
            <a:ext cx="4643649" cy="3007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title"/>
          </p:nvPr>
        </p:nvSpPr>
        <p:spPr>
          <a:xfrm>
            <a:off x="46550" y="666750"/>
            <a:ext cx="5543100" cy="620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2720"/>
              <a:buFont typeface="Times"/>
              <a:buNone/>
            </a:pPr>
            <a:r>
              <a:rPr lang="en-US" sz="2720">
                <a:solidFill>
                  <a:srgbClr val="FFFFFF"/>
                </a:solidFill>
                <a:latin typeface="Times"/>
                <a:ea typeface="Times"/>
                <a:cs typeface="Times"/>
                <a:sym typeface="Times"/>
              </a:rPr>
              <a:t>Social media by the numbers: 2021</a:t>
            </a:r>
            <a:endParaRPr sz="2720">
              <a:solidFill>
                <a:schemeClr val="lt1"/>
              </a:solidFill>
              <a:latin typeface="Times"/>
              <a:ea typeface="Times"/>
              <a:cs typeface="Times"/>
              <a:sym typeface="Times"/>
            </a:endParaRPr>
          </a:p>
          <a:p>
            <a:pPr marL="0" lvl="0" indent="0" algn="ctr" rtl="0">
              <a:spcBef>
                <a:spcPts val="0"/>
              </a:spcBef>
              <a:spcAft>
                <a:spcPts val="0"/>
              </a:spcAft>
              <a:buClr>
                <a:srgbClr val="FFFFFF"/>
              </a:buClr>
              <a:buSzPts val="2720"/>
              <a:buFont typeface="Times"/>
              <a:buNone/>
            </a:pPr>
            <a:r>
              <a:rPr lang="en-US" sz="1200" b="1">
                <a:solidFill>
                  <a:schemeClr val="lt1"/>
                </a:solidFill>
                <a:latin typeface="Times"/>
                <a:ea typeface="Times"/>
                <a:cs typeface="Times"/>
                <a:sym typeface="Times"/>
              </a:rPr>
              <a:t>(5 of 29)</a:t>
            </a:r>
            <a:endParaRPr>
              <a:solidFill>
                <a:schemeClr val="lt1"/>
              </a:solidFill>
            </a:endParaRPr>
          </a:p>
        </p:txBody>
      </p:sp>
      <p:sp>
        <p:nvSpPr>
          <p:cNvPr id="307" name="Google Shape;307;p34"/>
          <p:cNvSpPr txBox="1">
            <a:spLocks noGrp="1"/>
          </p:cNvSpPr>
          <p:nvPr>
            <p:ph type="body" idx="2"/>
          </p:nvPr>
        </p:nvSpPr>
        <p:spPr>
          <a:xfrm>
            <a:off x="1187169" y="2835203"/>
            <a:ext cx="1664400" cy="723900"/>
          </a:xfrm>
          <a:prstGeom prst="rect">
            <a:avLst/>
          </a:prstGeom>
          <a:noFill/>
          <a:ln>
            <a:noFill/>
          </a:ln>
        </p:spPr>
        <p:txBody>
          <a:bodyPr spcFirstLastPara="1" wrap="square" lIns="91425" tIns="45700" rIns="91425" bIns="45700" anchor="t" anchorCtr="0">
            <a:noAutofit/>
          </a:bodyPr>
          <a:lstStyle/>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4.2 billion</a:t>
            </a:r>
            <a:endParaRPr sz="1810" b="1">
              <a:solidFill>
                <a:srgbClr val="231F20"/>
              </a:solidFill>
              <a:latin typeface="Times"/>
              <a:ea typeface="Times"/>
              <a:cs typeface="Times"/>
              <a:sym typeface="Times"/>
            </a:endParaRPr>
          </a:p>
        </p:txBody>
      </p:sp>
      <p:sp>
        <p:nvSpPr>
          <p:cNvPr id="308" name="Google Shape;308;p34"/>
          <p:cNvSpPr txBox="1">
            <a:spLocks noGrp="1"/>
          </p:cNvSpPr>
          <p:nvPr>
            <p:ph type="body" idx="3"/>
          </p:nvPr>
        </p:nvSpPr>
        <p:spPr>
          <a:xfrm>
            <a:off x="1208748" y="3278768"/>
            <a:ext cx="1893000" cy="1165500"/>
          </a:xfrm>
          <a:prstGeom prst="rect">
            <a:avLst/>
          </a:prstGeom>
          <a:noFill/>
          <a:ln>
            <a:noFill/>
          </a:ln>
        </p:spPr>
        <p:txBody>
          <a:bodyPr spcFirstLastPara="1" wrap="square" lIns="91425" tIns="45700" rIns="91425" bIns="45700" anchor="t" anchorCtr="0">
            <a:noAutofit/>
          </a:bodyPr>
          <a:lstStyle/>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Social media users worldwide</a:t>
            </a:r>
            <a:endParaRPr sz="1600">
              <a:solidFill>
                <a:srgbClr val="231F20"/>
              </a:solidFill>
              <a:latin typeface="Arimo"/>
              <a:ea typeface="Arimo"/>
              <a:cs typeface="Arimo"/>
              <a:sym typeface="Arimo"/>
            </a:endParaRPr>
          </a:p>
        </p:txBody>
      </p:sp>
      <p:sp>
        <p:nvSpPr>
          <p:cNvPr id="309" name="Google Shape;309;p34"/>
          <p:cNvSpPr txBox="1">
            <a:spLocks noGrp="1"/>
          </p:cNvSpPr>
          <p:nvPr>
            <p:ph type="body" idx="4"/>
          </p:nvPr>
        </p:nvSpPr>
        <p:spPr>
          <a:xfrm>
            <a:off x="3810000" y="2840810"/>
            <a:ext cx="1674300" cy="609600"/>
          </a:xfrm>
          <a:prstGeom prst="rect">
            <a:avLst/>
          </a:prstGeom>
          <a:noFill/>
          <a:ln>
            <a:noFill/>
          </a:ln>
        </p:spPr>
        <p:txBody>
          <a:bodyPr spcFirstLastPara="1" wrap="square" lIns="91425" tIns="45700" rIns="91425" bIns="45700" anchor="t" anchorCtr="0">
            <a:noAutofit/>
          </a:bodyPr>
          <a:lstStyle/>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2 hours</a:t>
            </a:r>
            <a:endParaRPr sz="1810" b="1">
              <a:solidFill>
                <a:srgbClr val="231F20"/>
              </a:solidFill>
              <a:latin typeface="Times"/>
              <a:ea typeface="Times"/>
              <a:cs typeface="Times"/>
              <a:sym typeface="Times"/>
            </a:endParaRPr>
          </a:p>
        </p:txBody>
      </p:sp>
      <p:sp>
        <p:nvSpPr>
          <p:cNvPr id="310" name="Google Shape;310;p34"/>
          <p:cNvSpPr txBox="1">
            <a:spLocks noGrp="1"/>
          </p:cNvSpPr>
          <p:nvPr>
            <p:ph type="body" idx="5"/>
          </p:nvPr>
        </p:nvSpPr>
        <p:spPr>
          <a:xfrm>
            <a:off x="3792467" y="3290742"/>
            <a:ext cx="1826700" cy="1109700"/>
          </a:xfrm>
          <a:prstGeom prst="rect">
            <a:avLst/>
          </a:prstGeom>
          <a:noFill/>
          <a:ln>
            <a:noFill/>
          </a:ln>
        </p:spPr>
        <p:txBody>
          <a:bodyPr spcFirstLastPara="1" wrap="square" lIns="91425" tIns="45700" rIns="91425" bIns="45700" anchor="t" anchorCtr="0">
            <a:noAutofit/>
          </a:bodyPr>
          <a:lstStyle/>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Time spent by an average U.S. user per day</a:t>
            </a:r>
            <a:endParaRPr sz="1600">
              <a:solidFill>
                <a:srgbClr val="231F20"/>
              </a:solidFill>
              <a:latin typeface="Arimo"/>
              <a:ea typeface="Arimo"/>
              <a:cs typeface="Arimo"/>
              <a:sym typeface="Arimo"/>
            </a:endParaRPr>
          </a:p>
        </p:txBody>
      </p:sp>
      <p:sp>
        <p:nvSpPr>
          <p:cNvPr id="311" name="Google Shape;311;p34"/>
          <p:cNvSpPr txBox="1">
            <a:spLocks noGrp="1"/>
          </p:cNvSpPr>
          <p:nvPr>
            <p:ph type="body" idx="6"/>
          </p:nvPr>
        </p:nvSpPr>
        <p:spPr>
          <a:xfrm>
            <a:off x="6387818" y="2850695"/>
            <a:ext cx="1474500" cy="666900"/>
          </a:xfrm>
          <a:prstGeom prst="rect">
            <a:avLst/>
          </a:prstGeom>
          <a:noFill/>
          <a:ln>
            <a:noFill/>
          </a:ln>
        </p:spPr>
        <p:txBody>
          <a:bodyPr spcFirstLastPara="1" wrap="square" lIns="91425" tIns="45700" rIns="91425" bIns="45700" anchor="t" anchorCtr="0">
            <a:noAutofit/>
          </a:bodyPr>
          <a:lstStyle/>
          <a:p>
            <a:pPr marL="0" lvl="0" indent="0" algn="l" rtl="0">
              <a:lnSpc>
                <a:spcPct val="130331"/>
              </a:lnSpc>
              <a:spcBef>
                <a:spcPts val="0"/>
              </a:spcBef>
              <a:spcAft>
                <a:spcPts val="0"/>
              </a:spcAft>
              <a:buClr>
                <a:srgbClr val="231F20"/>
              </a:buClr>
              <a:buSzPts val="1810"/>
              <a:buNone/>
            </a:pPr>
            <a:r>
              <a:rPr lang="en-US" sz="1810" b="1">
                <a:solidFill>
                  <a:srgbClr val="231F20"/>
                </a:solidFill>
                <a:latin typeface="Times"/>
                <a:ea typeface="Times"/>
                <a:cs typeface="Times"/>
                <a:sym typeface="Times"/>
              </a:rPr>
              <a:t>35 minutes</a:t>
            </a:r>
            <a:endParaRPr sz="1810" b="1">
              <a:solidFill>
                <a:srgbClr val="231F20"/>
              </a:solidFill>
              <a:latin typeface="Times"/>
              <a:ea typeface="Times"/>
              <a:cs typeface="Times"/>
              <a:sym typeface="Times"/>
            </a:endParaRPr>
          </a:p>
        </p:txBody>
      </p:sp>
      <p:sp>
        <p:nvSpPr>
          <p:cNvPr id="312" name="Google Shape;312;p34"/>
          <p:cNvSpPr txBox="1">
            <a:spLocks noGrp="1"/>
          </p:cNvSpPr>
          <p:nvPr>
            <p:ph type="body" idx="8"/>
          </p:nvPr>
        </p:nvSpPr>
        <p:spPr>
          <a:xfrm>
            <a:off x="6387313" y="3286587"/>
            <a:ext cx="1962300" cy="1140600"/>
          </a:xfrm>
          <a:prstGeom prst="rect">
            <a:avLst/>
          </a:prstGeom>
          <a:noFill/>
          <a:ln>
            <a:noFill/>
          </a:ln>
        </p:spPr>
        <p:txBody>
          <a:bodyPr spcFirstLastPara="1" wrap="square" lIns="91425" tIns="45700" rIns="91425" bIns="45700" anchor="t" anchorCtr="0">
            <a:noAutofit/>
          </a:bodyPr>
          <a:lstStyle/>
          <a:p>
            <a:pPr marL="0" lvl="0" indent="0" algn="l" rtl="0">
              <a:lnSpc>
                <a:spcPct val="150062"/>
              </a:lnSpc>
              <a:spcBef>
                <a:spcPts val="0"/>
              </a:spcBef>
              <a:spcAft>
                <a:spcPts val="0"/>
              </a:spcAft>
              <a:buClr>
                <a:srgbClr val="231F20"/>
              </a:buClr>
              <a:buSzPts val="1600"/>
              <a:buNone/>
            </a:pPr>
            <a:r>
              <a:rPr lang="en-US" sz="1600">
                <a:solidFill>
                  <a:srgbClr val="231F20"/>
                </a:solidFill>
                <a:latin typeface="Arimo"/>
                <a:ea typeface="Arimo"/>
                <a:cs typeface="Arimo"/>
                <a:sym typeface="Arimo"/>
              </a:rPr>
              <a:t>Average time spent by average U.S. user per day</a:t>
            </a:r>
            <a:endParaRPr sz="1600">
              <a:solidFill>
                <a:srgbClr val="231F20"/>
              </a:solidFill>
              <a:latin typeface="Arimo"/>
              <a:ea typeface="Arimo"/>
              <a:cs typeface="Arimo"/>
              <a:sym typeface="Arimo"/>
            </a:endParaRPr>
          </a:p>
        </p:txBody>
      </p:sp>
      <p:pic>
        <p:nvPicPr>
          <p:cNvPr id="313" name="Google Shape;313;p34"/>
          <p:cNvPicPr preferRelativeResize="0"/>
          <p:nvPr/>
        </p:nvPicPr>
        <p:blipFill rotWithShape="1">
          <a:blip r:embed="rId3">
            <a:alphaModFix/>
          </a:blip>
          <a:srcRect t="31062" r="24150" b="-2337"/>
          <a:stretch/>
        </p:blipFill>
        <p:spPr>
          <a:xfrm>
            <a:off x="5556025" y="0"/>
            <a:ext cx="3624899" cy="2266948"/>
          </a:xfrm>
          <a:prstGeom prst="rect">
            <a:avLst/>
          </a:prstGeom>
          <a:noFill/>
          <a:ln>
            <a:noFill/>
          </a:ln>
        </p:spPr>
      </p:pic>
      <p:sp>
        <p:nvSpPr>
          <p:cNvPr id="314" name="Google Shape;314;p34"/>
          <p:cNvSpPr txBox="1">
            <a:spLocks noGrp="1"/>
          </p:cNvSpPr>
          <p:nvPr>
            <p:ph type="body" idx="4"/>
          </p:nvPr>
        </p:nvSpPr>
        <p:spPr>
          <a:xfrm>
            <a:off x="236560" y="4580246"/>
            <a:ext cx="2895600" cy="252300"/>
          </a:xfrm>
          <a:prstGeom prst="rect">
            <a:avLst/>
          </a:prstGeom>
          <a:noFill/>
          <a:ln>
            <a:noFill/>
          </a:ln>
        </p:spPr>
        <p:txBody>
          <a:bodyPr spcFirstLastPara="1" wrap="square" lIns="91425" tIns="45700" rIns="91425" bIns="45700" anchor="t" anchorCtr="0">
            <a:noAutofit/>
          </a:bodyPr>
          <a:lstStyle/>
          <a:p>
            <a:pPr marL="0" lvl="0" indent="0" algn="l" rtl="0">
              <a:lnSpc>
                <a:spcPct val="140381"/>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5</a:t>
            </a:r>
            <a:endParaRPr sz="1050">
              <a:solidFill>
                <a:srgbClr val="00795F"/>
              </a:solidFill>
              <a:latin typeface="Times"/>
              <a:ea typeface="Times"/>
              <a:cs typeface="Times"/>
              <a:sym typeface="Times"/>
            </a:endParaRPr>
          </a:p>
        </p:txBody>
      </p:sp>
      <p:sp>
        <p:nvSpPr>
          <p:cNvPr id="315" name="Google Shape;315;p34"/>
          <p:cNvSpPr txBox="1">
            <a:spLocks noGrp="1"/>
          </p:cNvSpPr>
          <p:nvPr>
            <p:ph type="body" idx="5"/>
          </p:nvPr>
        </p:nvSpPr>
        <p:spPr>
          <a:xfrm>
            <a:off x="7720652" y="4592047"/>
            <a:ext cx="1295400" cy="25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a:spLocks noGrp="1"/>
          </p:cNvSpPr>
          <p:nvPr>
            <p:ph type="title"/>
          </p:nvPr>
        </p:nvSpPr>
        <p:spPr>
          <a:xfrm>
            <a:off x="194475" y="565800"/>
            <a:ext cx="82296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Why do we use social media?</a:t>
            </a:r>
            <a:r>
              <a:rPr lang="en-US" sz="1200" b="1">
                <a:solidFill>
                  <a:srgbClr val="00795F"/>
                </a:solidFill>
                <a:latin typeface="Times"/>
                <a:ea typeface="Times"/>
                <a:cs typeface="Times"/>
                <a:sym typeface="Times"/>
              </a:rPr>
              <a:t>(6 of 29)</a:t>
            </a:r>
            <a:endParaRPr sz="4690"/>
          </a:p>
        </p:txBody>
      </p:sp>
      <p:sp>
        <p:nvSpPr>
          <p:cNvPr id="321" name="Google Shape;321;p35"/>
          <p:cNvSpPr txBox="1">
            <a:spLocks noGrp="1"/>
          </p:cNvSpPr>
          <p:nvPr>
            <p:ph type="body" idx="4"/>
          </p:nvPr>
        </p:nvSpPr>
        <p:spPr>
          <a:xfrm>
            <a:off x="249068" y="4599010"/>
            <a:ext cx="22860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A60"/>
              </a:buClr>
              <a:buSzPts val="1050"/>
              <a:buNone/>
            </a:pPr>
            <a:r>
              <a:rPr lang="en-US" sz="1050">
                <a:solidFill>
                  <a:srgbClr val="00795F"/>
                </a:solidFill>
                <a:latin typeface="Times"/>
                <a:ea typeface="Times"/>
                <a:cs typeface="Times"/>
                <a:sym typeface="Times"/>
              </a:rPr>
              <a:t>February 28, 2022  | PAGE 6</a:t>
            </a:r>
            <a:endParaRPr/>
          </a:p>
        </p:txBody>
      </p:sp>
      <p:sp>
        <p:nvSpPr>
          <p:cNvPr id="322" name="Google Shape;322;p35"/>
          <p:cNvSpPr txBox="1">
            <a:spLocks noGrp="1"/>
          </p:cNvSpPr>
          <p:nvPr>
            <p:ph type="body" idx="5"/>
          </p:nvPr>
        </p:nvSpPr>
        <p:spPr>
          <a:xfrm>
            <a:off x="7724632" y="4611238"/>
            <a:ext cx="12954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sp>
        <p:nvSpPr>
          <p:cNvPr id="323" name="Google Shape;323;p35"/>
          <p:cNvSpPr txBox="1"/>
          <p:nvPr/>
        </p:nvSpPr>
        <p:spPr>
          <a:xfrm>
            <a:off x="331525" y="1654124"/>
            <a:ext cx="8229600" cy="2139900"/>
          </a:xfrm>
          <a:prstGeom prst="rect">
            <a:avLst/>
          </a:prstGeom>
          <a:noFill/>
          <a:ln>
            <a:noFill/>
          </a:ln>
        </p:spPr>
        <p:txBody>
          <a:bodyPr spcFirstLastPara="1" wrap="square" lIns="91425" tIns="45700" rIns="91425" bIns="45700" anchor="t" anchorCtr="0">
            <a:noAutofit/>
          </a:bodyPr>
          <a:lstStyle/>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To keep up with current events					To network</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To stay in touch with friends and family			To share experiences</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											with others</a:t>
            </a:r>
            <a:endParaRPr sz="1700">
              <a:solidFill>
                <a:srgbClr val="231F20"/>
              </a:solidFill>
              <a:latin typeface="Arimo"/>
              <a:ea typeface="Arimo"/>
              <a:cs typeface="Arimo"/>
              <a:sym typeface="Arimo"/>
            </a:endParaRPr>
          </a:p>
          <a:p>
            <a:pPr marL="0" lvl="0" indent="0" algn="l" rtl="0">
              <a:lnSpc>
                <a:spcPct val="139941"/>
              </a:lnSpc>
              <a:spcBef>
                <a:spcPts val="0"/>
              </a:spcBef>
              <a:spcAft>
                <a:spcPts val="0"/>
              </a:spcAft>
              <a:buNone/>
            </a:pPr>
            <a:r>
              <a:rPr lang="en-US" sz="1700">
                <a:solidFill>
                  <a:srgbClr val="231F20"/>
                </a:solidFill>
                <a:latin typeface="Arimo"/>
                <a:ea typeface="Arimo"/>
                <a:cs typeface="Arimo"/>
                <a:sym typeface="Arimo"/>
              </a:rPr>
              <a:t>To find entertainment</a:t>
            </a:r>
            <a:endParaRPr sz="1700">
              <a:solidFill>
                <a:srgbClr val="231F20"/>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txBox="1">
            <a:spLocks noGrp="1"/>
          </p:cNvSpPr>
          <p:nvPr>
            <p:ph type="title"/>
          </p:nvPr>
        </p:nvSpPr>
        <p:spPr>
          <a:xfrm>
            <a:off x="131928" y="472270"/>
            <a:ext cx="4973472" cy="7731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795F"/>
              </a:buClr>
              <a:buSzPts val="4040"/>
              <a:buFont typeface="Times"/>
              <a:buNone/>
            </a:pPr>
            <a:r>
              <a:rPr lang="en-US" sz="4040" b="1">
                <a:solidFill>
                  <a:srgbClr val="00795F"/>
                </a:solidFill>
                <a:latin typeface="Times"/>
                <a:ea typeface="Times"/>
                <a:cs typeface="Times"/>
                <a:sym typeface="Times"/>
              </a:rPr>
              <a:t>Channel overview </a:t>
            </a:r>
            <a:r>
              <a:rPr lang="en-US" sz="1200" b="1">
                <a:solidFill>
                  <a:srgbClr val="00795F"/>
                </a:solidFill>
                <a:latin typeface="Times"/>
                <a:ea typeface="Times"/>
                <a:cs typeface="Times"/>
                <a:sym typeface="Times"/>
              </a:rPr>
              <a:t>(7 of 29)</a:t>
            </a:r>
            <a:endParaRPr sz="4040"/>
          </a:p>
        </p:txBody>
      </p:sp>
      <p:sp>
        <p:nvSpPr>
          <p:cNvPr id="329" name="Google Shape;329;p36"/>
          <p:cNvSpPr txBox="1">
            <a:spLocks noGrp="1"/>
          </p:cNvSpPr>
          <p:nvPr>
            <p:ph type="body" idx="1"/>
          </p:nvPr>
        </p:nvSpPr>
        <p:spPr>
          <a:xfrm>
            <a:off x="242247" y="1832371"/>
            <a:ext cx="3581400" cy="1478700"/>
          </a:xfrm>
          <a:prstGeom prst="rect">
            <a:avLst/>
          </a:prstGeom>
          <a:noFill/>
          <a:ln>
            <a:noFill/>
          </a:ln>
        </p:spPr>
        <p:txBody>
          <a:bodyPr spcFirstLastPara="1" wrap="square" lIns="91425" tIns="45700" rIns="91425" bIns="45700" anchor="t" anchorCtr="0">
            <a:noAutofit/>
          </a:bodyPr>
          <a:lstStyle/>
          <a:p>
            <a:pPr marL="0" lvl="0" indent="0" algn="l" rtl="0">
              <a:lnSpc>
                <a:spcPct val="139785"/>
              </a:lnSpc>
              <a:spcBef>
                <a:spcPts val="0"/>
              </a:spcBef>
              <a:spcAft>
                <a:spcPts val="0"/>
              </a:spcAft>
              <a:buClr>
                <a:srgbClr val="231F20"/>
              </a:buClr>
              <a:buSzPts val="1679"/>
              <a:buNone/>
            </a:pPr>
            <a:r>
              <a:rPr lang="en-US" sz="1679">
                <a:solidFill>
                  <a:srgbClr val="231F20"/>
                </a:solidFill>
                <a:latin typeface="Arimo"/>
                <a:ea typeface="Arimo"/>
                <a:cs typeface="Arimo"/>
                <a:sym typeface="Arimo"/>
              </a:rPr>
              <a:t>The core function of any social media networking site is to engage: to post content; to like, comment, share; and to connect with others</a:t>
            </a:r>
            <a:r>
              <a:rPr lang="en-US" sz="2000">
                <a:latin typeface="Arial"/>
                <a:ea typeface="Arial"/>
                <a:cs typeface="Arial"/>
                <a:sym typeface="Arial"/>
              </a:rPr>
              <a:t>.</a:t>
            </a:r>
            <a:endParaRPr sz="2000">
              <a:latin typeface="Arial"/>
              <a:ea typeface="Arial"/>
              <a:cs typeface="Arial"/>
              <a:sym typeface="Arial"/>
            </a:endParaRPr>
          </a:p>
          <a:p>
            <a:pPr marL="0" lvl="0" indent="0" algn="l" rtl="0">
              <a:lnSpc>
                <a:spcPct val="139785"/>
              </a:lnSpc>
              <a:spcBef>
                <a:spcPts val="0"/>
              </a:spcBef>
              <a:spcAft>
                <a:spcPts val="0"/>
              </a:spcAft>
              <a:buClr>
                <a:srgbClr val="231F20"/>
              </a:buClr>
              <a:buSzPts val="1679"/>
              <a:buNone/>
            </a:pPr>
            <a:endParaRPr sz="1679">
              <a:solidFill>
                <a:srgbClr val="231F20"/>
              </a:solidFill>
              <a:latin typeface="Arimo"/>
              <a:ea typeface="Arimo"/>
              <a:cs typeface="Arimo"/>
              <a:sym typeface="Arimo"/>
            </a:endParaRPr>
          </a:p>
        </p:txBody>
      </p:sp>
      <p:sp>
        <p:nvSpPr>
          <p:cNvPr id="330" name="Google Shape;330;p36"/>
          <p:cNvSpPr txBox="1">
            <a:spLocks noGrp="1"/>
          </p:cNvSpPr>
          <p:nvPr>
            <p:ph type="body" idx="2"/>
          </p:nvPr>
        </p:nvSpPr>
        <p:spPr>
          <a:xfrm>
            <a:off x="242248" y="4587070"/>
            <a:ext cx="2362200" cy="228600"/>
          </a:xfrm>
          <a:prstGeom prst="rect">
            <a:avLst/>
          </a:prstGeom>
          <a:noFill/>
          <a:ln>
            <a:noFill/>
          </a:ln>
        </p:spPr>
        <p:txBody>
          <a:bodyPr spcFirstLastPara="1" wrap="square" lIns="91425" tIns="45700" rIns="91425" bIns="45700" anchor="t" anchorCtr="0">
            <a:noAutofit/>
          </a:bodyPr>
          <a:lstStyle/>
          <a:p>
            <a:pPr marL="0" lvl="0" indent="0" algn="l" rtl="0">
              <a:lnSpc>
                <a:spcPct val="140380"/>
              </a:lnSpc>
              <a:spcBef>
                <a:spcPts val="0"/>
              </a:spcBef>
              <a:spcAft>
                <a:spcPts val="0"/>
              </a:spcAft>
              <a:buClr>
                <a:srgbClr val="00795F"/>
              </a:buClr>
              <a:buSzPts val="1050"/>
              <a:buNone/>
            </a:pPr>
            <a:r>
              <a:rPr lang="en-US" sz="1050">
                <a:solidFill>
                  <a:srgbClr val="00795F"/>
                </a:solidFill>
                <a:latin typeface="Times"/>
                <a:ea typeface="Times"/>
                <a:cs typeface="Times"/>
                <a:sym typeface="Times"/>
              </a:rPr>
              <a:t>February 28  | PAGE 7</a:t>
            </a:r>
            <a:endParaRPr sz="1050">
              <a:solidFill>
                <a:srgbClr val="00795F"/>
              </a:solidFill>
              <a:latin typeface="Times"/>
              <a:ea typeface="Times"/>
              <a:cs typeface="Times"/>
              <a:sym typeface="Times"/>
            </a:endParaRPr>
          </a:p>
        </p:txBody>
      </p:sp>
      <p:sp>
        <p:nvSpPr>
          <p:cNvPr id="331" name="Google Shape;331;p36"/>
          <p:cNvSpPr txBox="1">
            <a:spLocks noGrp="1"/>
          </p:cNvSpPr>
          <p:nvPr>
            <p:ph type="body" idx="3"/>
          </p:nvPr>
        </p:nvSpPr>
        <p:spPr>
          <a:xfrm>
            <a:off x="7731456" y="4593894"/>
            <a:ext cx="1219200" cy="228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332" name="Google Shape;332;p36"/>
          <p:cNvPicPr preferRelativeResize="0"/>
          <p:nvPr/>
        </p:nvPicPr>
        <p:blipFill>
          <a:blip r:embed="rId3">
            <a:alphaModFix/>
          </a:blip>
          <a:stretch>
            <a:fillRect/>
          </a:stretch>
        </p:blipFill>
        <p:spPr>
          <a:xfrm>
            <a:off x="3959547" y="1266832"/>
            <a:ext cx="4991100" cy="2609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194480" y="565789"/>
            <a:ext cx="6587400" cy="69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95F"/>
              </a:buClr>
              <a:buSzPts val="4690"/>
              <a:buFont typeface="Times"/>
              <a:buNone/>
            </a:pPr>
            <a:r>
              <a:rPr lang="en-US" sz="4690" b="1">
                <a:solidFill>
                  <a:srgbClr val="00795F"/>
                </a:solidFill>
                <a:latin typeface="Times"/>
                <a:ea typeface="Times"/>
                <a:cs typeface="Times"/>
                <a:sym typeface="Times"/>
              </a:rPr>
              <a:t>Facebook </a:t>
            </a:r>
            <a:r>
              <a:rPr lang="en-US" sz="1200" b="1">
                <a:solidFill>
                  <a:srgbClr val="00795F"/>
                </a:solidFill>
                <a:latin typeface="Times"/>
                <a:ea typeface="Times"/>
                <a:cs typeface="Times"/>
                <a:sym typeface="Times"/>
              </a:rPr>
              <a:t>(8 of 29)</a:t>
            </a:r>
            <a:endParaRPr sz="4690"/>
          </a:p>
        </p:txBody>
      </p:sp>
      <p:sp>
        <p:nvSpPr>
          <p:cNvPr id="338" name="Google Shape;338;p37"/>
          <p:cNvSpPr txBox="1">
            <a:spLocks noGrp="1"/>
          </p:cNvSpPr>
          <p:nvPr>
            <p:ph type="body" idx="4"/>
          </p:nvPr>
        </p:nvSpPr>
        <p:spPr>
          <a:xfrm>
            <a:off x="249068" y="4599010"/>
            <a:ext cx="22860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A60"/>
              </a:buClr>
              <a:buSzPts val="1050"/>
              <a:buNone/>
            </a:pPr>
            <a:r>
              <a:rPr lang="en-US" sz="1050">
                <a:solidFill>
                  <a:srgbClr val="00795F"/>
                </a:solidFill>
                <a:latin typeface="Times"/>
                <a:ea typeface="Times"/>
                <a:cs typeface="Times"/>
                <a:sym typeface="Times"/>
              </a:rPr>
              <a:t>February 28, 2022  | PAGE 8</a:t>
            </a:r>
            <a:endParaRPr/>
          </a:p>
        </p:txBody>
      </p:sp>
      <p:sp>
        <p:nvSpPr>
          <p:cNvPr id="339" name="Google Shape;339;p37"/>
          <p:cNvSpPr txBox="1">
            <a:spLocks noGrp="1"/>
          </p:cNvSpPr>
          <p:nvPr>
            <p:ph type="body" idx="5"/>
          </p:nvPr>
        </p:nvSpPr>
        <p:spPr>
          <a:xfrm>
            <a:off x="7724632" y="4611238"/>
            <a:ext cx="1295400" cy="22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95F"/>
              </a:buClr>
              <a:buSzPts val="1050"/>
              <a:buNone/>
            </a:pPr>
            <a:r>
              <a:rPr lang="en-US" sz="1050">
                <a:solidFill>
                  <a:srgbClr val="00795F"/>
                </a:solidFill>
                <a:latin typeface="Times"/>
                <a:ea typeface="Times"/>
                <a:cs typeface="Times"/>
                <a:sym typeface="Times"/>
              </a:rPr>
              <a:t>RAISE CENTER</a:t>
            </a:r>
            <a:endParaRPr sz="1050">
              <a:solidFill>
                <a:srgbClr val="00795F"/>
              </a:solidFill>
              <a:latin typeface="Times"/>
              <a:ea typeface="Times"/>
              <a:cs typeface="Times"/>
              <a:sym typeface="Times"/>
            </a:endParaRPr>
          </a:p>
        </p:txBody>
      </p:sp>
      <p:pic>
        <p:nvPicPr>
          <p:cNvPr id="340" name="Google Shape;340;p37" title="Facebook.mp4">
            <a:hlinkClick r:id="rId3"/>
          </p:cNvPr>
          <p:cNvPicPr preferRelativeResize="0"/>
          <p:nvPr/>
        </p:nvPicPr>
        <p:blipFill>
          <a:blip r:embed="rId4">
            <a:alphaModFix/>
          </a:blip>
          <a:stretch>
            <a:fillRect/>
          </a:stretch>
        </p:blipFill>
        <p:spPr>
          <a:xfrm>
            <a:off x="3630951" y="565801"/>
            <a:ext cx="4960600" cy="37204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1573</Words>
  <Application>Microsoft Macintosh PowerPoint</Application>
  <PresentationFormat>On-screen Show (16:9)</PresentationFormat>
  <Paragraphs>224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Times</vt:lpstr>
      <vt:lpstr>Playfair Display</vt:lpstr>
      <vt:lpstr>Calibri</vt:lpstr>
      <vt:lpstr>Arial</vt:lpstr>
      <vt:lpstr>Arimo</vt:lpstr>
      <vt:lpstr>Office Theme</vt:lpstr>
      <vt:lpstr>Connection and Community: A social media guide to enhance engagement </vt:lpstr>
      <vt:lpstr>PowerPoint Presentation</vt:lpstr>
      <vt:lpstr>Let’s be friends (2 of 29)</vt:lpstr>
      <vt:lpstr>United Way’s #IWantToWork (3 of 29)</vt:lpstr>
      <vt:lpstr>Rise and role of social media (4 of 29)</vt:lpstr>
      <vt:lpstr>Social media by the numbers: 2021 (5 of 29)</vt:lpstr>
      <vt:lpstr>Why do we use social media?(6 of 29)</vt:lpstr>
      <vt:lpstr>Channel overview (7 of 29)</vt:lpstr>
      <vt:lpstr>Facebook (8 of 29)</vt:lpstr>
      <vt:lpstr>Twitter (9 of 29)</vt:lpstr>
      <vt:lpstr>LinkedIn (10 of 29)</vt:lpstr>
      <vt:lpstr>Instagram (11 of 29)</vt:lpstr>
      <vt:lpstr>Snapchat (12 of 29)</vt:lpstr>
      <vt:lpstr>TikTok (13 of 29)</vt:lpstr>
      <vt:lpstr>Best practices (14 of 29)</vt:lpstr>
      <vt:lpstr>Platform accessibility: Facebook (15 of 29)</vt:lpstr>
      <vt:lpstr>Platform accessibility: Facebook (16 of 29)</vt:lpstr>
      <vt:lpstr>Platform accessibility: Twitter    (17 of 29)</vt:lpstr>
      <vt:lpstr>Platform accessibility: Twitter    (18 of 29)</vt:lpstr>
      <vt:lpstr>Platform accessibility: LinkedIn    (19 of 29)</vt:lpstr>
      <vt:lpstr>Platform accessibility: LinkedIn    (20 of 29)</vt:lpstr>
      <vt:lpstr>Platform accessibility: Instagram    (21 of 29)</vt:lpstr>
      <vt:lpstr>Platform accessibility: Instagram (22 of 29)</vt:lpstr>
      <vt:lpstr>Platform accessibility: TikTok    (23 of 29)</vt:lpstr>
      <vt:lpstr>Platform accessibility: TikTok (24 of 29)</vt:lpstr>
      <vt:lpstr>Platform accessibility: Snapchat    (25 of 29)</vt:lpstr>
      <vt:lpstr>Platform accessibility: Snapchat (26 of 29)</vt:lpstr>
      <vt:lpstr>Best channels for… (27 of 29)</vt:lpstr>
      <vt:lpstr> Roadmap to success (28 of 29)</vt:lpstr>
      <vt:lpstr>Thank you! Questions?</vt:lpstr>
      <vt:lpstr>Thank You  for joining us for this webinar!  Please complete our survey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 and Community: A social media guide to enhance engagement </dc:title>
  <cp:lastModifiedBy>Microsoft Office User</cp:lastModifiedBy>
  <cp:revision>2</cp:revision>
  <dcterms:modified xsi:type="dcterms:W3CDTF">2022-02-25T22:07:02Z</dcterms:modified>
</cp:coreProperties>
</file>