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64" r:id="rId1"/>
  </p:sldMasterIdLst>
  <p:notesMasterIdLst>
    <p:notesMasterId r:id="rId21"/>
  </p:notesMasterIdLst>
  <p:handoutMasterIdLst>
    <p:handoutMasterId r:id="rId22"/>
  </p:handoutMasterIdLst>
  <p:sldIdLst>
    <p:sldId id="256" r:id="rId2"/>
    <p:sldId id="257" r:id="rId3"/>
    <p:sldId id="259" r:id="rId4"/>
    <p:sldId id="263" r:id="rId5"/>
    <p:sldId id="258" r:id="rId6"/>
    <p:sldId id="260" r:id="rId7"/>
    <p:sldId id="261" r:id="rId8"/>
    <p:sldId id="262" r:id="rId9"/>
    <p:sldId id="264" r:id="rId10"/>
    <p:sldId id="267" r:id="rId11"/>
    <p:sldId id="265" r:id="rId12"/>
    <p:sldId id="266" r:id="rId13"/>
    <p:sldId id="268" r:id="rId14"/>
    <p:sldId id="269" r:id="rId15"/>
    <p:sldId id="272" r:id="rId16"/>
    <p:sldId id="276" r:id="rId17"/>
    <p:sldId id="273" r:id="rId18"/>
    <p:sldId id="277" r:id="rId19"/>
    <p:sldId id="270" r:id="rId2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28995-8909-435C-8428-687A9DB55915}"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8E8FEDB3-9FDD-4CD5-AADC-858D8876787B}">
      <dgm:prSet phldrT="[Text]"/>
      <dgm:spPr/>
      <dgm:t>
        <a:bodyPr/>
        <a:lstStyle/>
        <a:p>
          <a:r>
            <a:rPr lang="en-US" dirty="0" smtClean="0"/>
            <a:t>Sustainability</a:t>
          </a:r>
          <a:endParaRPr lang="en-US" dirty="0"/>
        </a:p>
      </dgm:t>
      <dgm:extLst>
        <a:ext uri="{E40237B7-FDA0-4F09-8148-C483321AD2D9}">
          <dgm14:cNvPr xmlns:dgm14="http://schemas.microsoft.com/office/drawing/2010/diagram" id="0" name="" title="Suistainability"/>
        </a:ext>
      </dgm:extLst>
    </dgm:pt>
    <dgm:pt modelId="{F4ED55D7-69D2-4509-BA60-DBF83A774705}" type="parTrans" cxnId="{13D1A10D-4151-444B-9215-9F693099DAFE}">
      <dgm:prSet/>
      <dgm:spPr/>
      <dgm:t>
        <a:bodyPr/>
        <a:lstStyle/>
        <a:p>
          <a:endParaRPr lang="en-US"/>
        </a:p>
      </dgm:t>
    </dgm:pt>
    <dgm:pt modelId="{A3266CDA-402B-4210-94D0-156D6BCD8F5E}" type="sibTrans" cxnId="{13D1A10D-4151-444B-9215-9F693099DAFE}">
      <dgm:prSet/>
      <dgm:spPr/>
      <dgm:t>
        <a:bodyPr/>
        <a:lstStyle/>
        <a:p>
          <a:endParaRPr lang="en-US"/>
        </a:p>
      </dgm:t>
    </dgm:pt>
    <dgm:pt modelId="{76C29E35-7EA6-4334-8FFB-458EDD52E0DF}">
      <dgm:prSet phldrT="[Text]"/>
      <dgm:spPr/>
      <dgm:t>
        <a:bodyPr/>
        <a:lstStyle/>
        <a:p>
          <a:r>
            <a:rPr lang="en-US" dirty="0" smtClean="0"/>
            <a:t>Transportation</a:t>
          </a:r>
          <a:endParaRPr lang="en-US" dirty="0"/>
        </a:p>
      </dgm:t>
      <dgm:extLst>
        <a:ext uri="{E40237B7-FDA0-4F09-8148-C483321AD2D9}">
          <dgm14:cNvPr xmlns:dgm14="http://schemas.microsoft.com/office/drawing/2010/diagram" id="0" name="" title="Transportation"/>
        </a:ext>
      </dgm:extLst>
    </dgm:pt>
    <dgm:pt modelId="{60241762-8C0D-4155-BB15-51F7356AB3AD}" type="parTrans" cxnId="{6B639486-02F1-4AEE-871F-8CF87C7D8A60}">
      <dgm:prSet/>
      <dgm:spPr/>
      <dgm:t>
        <a:bodyPr/>
        <a:lstStyle/>
        <a:p>
          <a:endParaRPr lang="en-US"/>
        </a:p>
      </dgm:t>
    </dgm:pt>
    <dgm:pt modelId="{121D971B-CF25-48BC-9784-055BF7F438E4}" type="sibTrans" cxnId="{6B639486-02F1-4AEE-871F-8CF87C7D8A60}">
      <dgm:prSet/>
      <dgm:spPr/>
      <dgm:t>
        <a:bodyPr/>
        <a:lstStyle/>
        <a:p>
          <a:endParaRPr lang="en-US"/>
        </a:p>
      </dgm:t>
    </dgm:pt>
    <dgm:pt modelId="{99C300C5-4A31-4132-9052-3BADFE643B6E}">
      <dgm:prSet phldrT="[Text]"/>
      <dgm:spPr/>
      <dgm:t>
        <a:bodyPr/>
        <a:lstStyle/>
        <a:p>
          <a:r>
            <a:rPr lang="en-US" smtClean="0"/>
            <a:t>Safety</a:t>
          </a:r>
          <a:endParaRPr lang="en-US" dirty="0"/>
        </a:p>
      </dgm:t>
      <dgm:extLst>
        <a:ext uri="{E40237B7-FDA0-4F09-8148-C483321AD2D9}">
          <dgm14:cNvPr xmlns:dgm14="http://schemas.microsoft.com/office/drawing/2010/diagram" id="0" name="" title="Safety"/>
        </a:ext>
      </dgm:extLst>
    </dgm:pt>
    <dgm:pt modelId="{15208C69-4AAD-4C14-A674-E1A85036799F}" type="parTrans" cxnId="{1B5490BD-85D1-4765-B70D-2223D64AD8F4}">
      <dgm:prSet/>
      <dgm:spPr/>
      <dgm:t>
        <a:bodyPr/>
        <a:lstStyle/>
        <a:p>
          <a:endParaRPr lang="en-US"/>
        </a:p>
      </dgm:t>
    </dgm:pt>
    <dgm:pt modelId="{FE3621AE-D9AD-412E-AAB5-3B7FFB18AC37}" type="sibTrans" cxnId="{1B5490BD-85D1-4765-B70D-2223D64AD8F4}">
      <dgm:prSet/>
      <dgm:spPr/>
      <dgm:t>
        <a:bodyPr/>
        <a:lstStyle/>
        <a:p>
          <a:endParaRPr lang="en-US"/>
        </a:p>
      </dgm:t>
    </dgm:pt>
    <dgm:pt modelId="{A52D080E-4473-4A57-A5FB-566DCA359F64}">
      <dgm:prSet phldrT="[Text]"/>
      <dgm:spPr/>
      <dgm:t>
        <a:bodyPr/>
        <a:lstStyle/>
        <a:p>
          <a:r>
            <a:rPr lang="en-US" dirty="0" smtClean="0"/>
            <a:t>Programming</a:t>
          </a:r>
          <a:endParaRPr lang="en-US" dirty="0"/>
        </a:p>
      </dgm:t>
      <dgm:extLst>
        <a:ext uri="{E40237B7-FDA0-4F09-8148-C483321AD2D9}">
          <dgm14:cNvPr xmlns:dgm14="http://schemas.microsoft.com/office/drawing/2010/diagram" id="0" name="" title="Programming"/>
        </a:ext>
      </dgm:extLst>
    </dgm:pt>
    <dgm:pt modelId="{77540EFD-3F85-4A36-AD22-F6ABE64659F1}" type="parTrans" cxnId="{8D31F719-5922-4468-B387-FF922EE252A0}">
      <dgm:prSet/>
      <dgm:spPr/>
      <dgm:t>
        <a:bodyPr/>
        <a:lstStyle/>
        <a:p>
          <a:endParaRPr lang="en-US"/>
        </a:p>
      </dgm:t>
    </dgm:pt>
    <dgm:pt modelId="{CA7FF0BD-CC4E-436D-9369-666A68552AE7}" type="sibTrans" cxnId="{8D31F719-5922-4468-B387-FF922EE252A0}">
      <dgm:prSet/>
      <dgm:spPr/>
      <dgm:t>
        <a:bodyPr/>
        <a:lstStyle/>
        <a:p>
          <a:endParaRPr lang="en-US"/>
        </a:p>
      </dgm:t>
    </dgm:pt>
    <dgm:pt modelId="{FB78CE93-3557-4052-8BF3-579F883631F1}">
      <dgm:prSet phldrT="[Text]"/>
      <dgm:spPr/>
      <dgm:t>
        <a:bodyPr/>
        <a:lstStyle/>
        <a:p>
          <a:r>
            <a:rPr lang="en-US" dirty="0" smtClean="0"/>
            <a:t>Knowledge/Experience</a:t>
          </a:r>
          <a:endParaRPr lang="en-US" dirty="0"/>
        </a:p>
      </dgm:t>
      <dgm:extLst>
        <a:ext uri="{E40237B7-FDA0-4F09-8148-C483321AD2D9}">
          <dgm14:cNvPr xmlns:dgm14="http://schemas.microsoft.com/office/drawing/2010/diagram" id="0" name="" title="Knowledge/Experience"/>
        </a:ext>
      </dgm:extLst>
    </dgm:pt>
    <dgm:pt modelId="{EBD97188-4617-4BA2-B7E4-D0DEEDA93E77}" type="parTrans" cxnId="{1D2E9A97-2153-4EC8-9EE9-B795776C5019}">
      <dgm:prSet/>
      <dgm:spPr/>
      <dgm:t>
        <a:bodyPr/>
        <a:lstStyle/>
        <a:p>
          <a:endParaRPr lang="en-US"/>
        </a:p>
      </dgm:t>
    </dgm:pt>
    <dgm:pt modelId="{80D8DCB6-D167-45DF-A384-BA0687B2845A}" type="sibTrans" cxnId="{1D2E9A97-2153-4EC8-9EE9-B795776C5019}">
      <dgm:prSet/>
      <dgm:spPr/>
      <dgm:t>
        <a:bodyPr/>
        <a:lstStyle/>
        <a:p>
          <a:endParaRPr lang="en-US"/>
        </a:p>
      </dgm:t>
    </dgm:pt>
    <dgm:pt modelId="{6587E9E8-9839-4468-9CA7-EABE2BF0F679}" type="pres">
      <dgm:prSet presAssocID="{1AB28995-8909-435C-8428-687A9DB55915}" presName="cycle" presStyleCnt="0">
        <dgm:presLayoutVars>
          <dgm:dir/>
          <dgm:resizeHandles val="exact"/>
        </dgm:presLayoutVars>
      </dgm:prSet>
      <dgm:spPr/>
      <dgm:t>
        <a:bodyPr/>
        <a:lstStyle/>
        <a:p>
          <a:endParaRPr lang="en-US"/>
        </a:p>
      </dgm:t>
    </dgm:pt>
    <dgm:pt modelId="{8D684829-43CD-4EA4-8004-379222155E53}" type="pres">
      <dgm:prSet presAssocID="{8E8FEDB3-9FDD-4CD5-AADC-858D8876787B}" presName="node" presStyleLbl="node1" presStyleIdx="0" presStyleCnt="5">
        <dgm:presLayoutVars>
          <dgm:bulletEnabled val="1"/>
        </dgm:presLayoutVars>
      </dgm:prSet>
      <dgm:spPr/>
      <dgm:t>
        <a:bodyPr/>
        <a:lstStyle/>
        <a:p>
          <a:endParaRPr lang="en-US"/>
        </a:p>
      </dgm:t>
    </dgm:pt>
    <dgm:pt modelId="{25D6D1F4-9EE5-49B6-909A-904F1CBC8C1D}" type="pres">
      <dgm:prSet presAssocID="{8E8FEDB3-9FDD-4CD5-AADC-858D8876787B}" presName="spNode" presStyleCnt="0"/>
      <dgm:spPr/>
    </dgm:pt>
    <dgm:pt modelId="{898F68C8-14D0-488A-82AC-DE8F7106D341}" type="pres">
      <dgm:prSet presAssocID="{A3266CDA-402B-4210-94D0-156D6BCD8F5E}" presName="sibTrans" presStyleLbl="sibTrans1D1" presStyleIdx="0" presStyleCnt="5"/>
      <dgm:spPr/>
      <dgm:t>
        <a:bodyPr/>
        <a:lstStyle/>
        <a:p>
          <a:endParaRPr lang="en-US"/>
        </a:p>
      </dgm:t>
    </dgm:pt>
    <dgm:pt modelId="{9ADCA287-6FE7-4618-B497-32A28CDECC15}" type="pres">
      <dgm:prSet presAssocID="{76C29E35-7EA6-4334-8FFB-458EDD52E0DF}" presName="node" presStyleLbl="node1" presStyleIdx="1" presStyleCnt="5">
        <dgm:presLayoutVars>
          <dgm:bulletEnabled val="1"/>
        </dgm:presLayoutVars>
      </dgm:prSet>
      <dgm:spPr/>
      <dgm:t>
        <a:bodyPr/>
        <a:lstStyle/>
        <a:p>
          <a:endParaRPr lang="en-US"/>
        </a:p>
      </dgm:t>
    </dgm:pt>
    <dgm:pt modelId="{56CED14A-0F88-43C0-82AB-2632B2B63430}" type="pres">
      <dgm:prSet presAssocID="{76C29E35-7EA6-4334-8FFB-458EDD52E0DF}" presName="spNode" presStyleCnt="0"/>
      <dgm:spPr/>
    </dgm:pt>
    <dgm:pt modelId="{E5B18A8C-1CE6-4D8E-895B-7EFB712CAF81}" type="pres">
      <dgm:prSet presAssocID="{121D971B-CF25-48BC-9784-055BF7F438E4}" presName="sibTrans" presStyleLbl="sibTrans1D1" presStyleIdx="1" presStyleCnt="5"/>
      <dgm:spPr/>
      <dgm:t>
        <a:bodyPr/>
        <a:lstStyle/>
        <a:p>
          <a:endParaRPr lang="en-US"/>
        </a:p>
      </dgm:t>
    </dgm:pt>
    <dgm:pt modelId="{9AEB6994-6806-4BF4-BE30-734C6664F8F4}" type="pres">
      <dgm:prSet presAssocID="{99C300C5-4A31-4132-9052-3BADFE643B6E}" presName="node" presStyleLbl="node1" presStyleIdx="2" presStyleCnt="5">
        <dgm:presLayoutVars>
          <dgm:bulletEnabled val="1"/>
        </dgm:presLayoutVars>
      </dgm:prSet>
      <dgm:spPr/>
      <dgm:t>
        <a:bodyPr/>
        <a:lstStyle/>
        <a:p>
          <a:endParaRPr lang="en-US"/>
        </a:p>
      </dgm:t>
    </dgm:pt>
    <dgm:pt modelId="{C6D24921-D175-4BA2-A3AC-1AE19515A43B}" type="pres">
      <dgm:prSet presAssocID="{99C300C5-4A31-4132-9052-3BADFE643B6E}" presName="spNode" presStyleCnt="0"/>
      <dgm:spPr/>
    </dgm:pt>
    <dgm:pt modelId="{8DCB7BAE-A40B-461E-8F24-0AB5C1C3F9DC}" type="pres">
      <dgm:prSet presAssocID="{FE3621AE-D9AD-412E-AAB5-3B7FFB18AC37}" presName="sibTrans" presStyleLbl="sibTrans1D1" presStyleIdx="2" presStyleCnt="5"/>
      <dgm:spPr/>
      <dgm:t>
        <a:bodyPr/>
        <a:lstStyle/>
        <a:p>
          <a:endParaRPr lang="en-US"/>
        </a:p>
      </dgm:t>
    </dgm:pt>
    <dgm:pt modelId="{BDDF9416-EF3F-4113-BBBE-BDF26106F07E}" type="pres">
      <dgm:prSet presAssocID="{A52D080E-4473-4A57-A5FB-566DCA359F64}" presName="node" presStyleLbl="node1" presStyleIdx="3" presStyleCnt="5">
        <dgm:presLayoutVars>
          <dgm:bulletEnabled val="1"/>
        </dgm:presLayoutVars>
      </dgm:prSet>
      <dgm:spPr/>
      <dgm:t>
        <a:bodyPr/>
        <a:lstStyle/>
        <a:p>
          <a:endParaRPr lang="en-US"/>
        </a:p>
      </dgm:t>
    </dgm:pt>
    <dgm:pt modelId="{C33C05B2-0430-4E7D-8B66-65DA3F318186}" type="pres">
      <dgm:prSet presAssocID="{A52D080E-4473-4A57-A5FB-566DCA359F64}" presName="spNode" presStyleCnt="0"/>
      <dgm:spPr/>
    </dgm:pt>
    <dgm:pt modelId="{51F47327-C966-43A9-A049-06267D13CECC}" type="pres">
      <dgm:prSet presAssocID="{CA7FF0BD-CC4E-436D-9369-666A68552AE7}" presName="sibTrans" presStyleLbl="sibTrans1D1" presStyleIdx="3" presStyleCnt="5"/>
      <dgm:spPr/>
      <dgm:t>
        <a:bodyPr/>
        <a:lstStyle/>
        <a:p>
          <a:endParaRPr lang="en-US"/>
        </a:p>
      </dgm:t>
    </dgm:pt>
    <dgm:pt modelId="{12B1F1F9-8471-4CCD-A989-4B116118AC7F}" type="pres">
      <dgm:prSet presAssocID="{FB78CE93-3557-4052-8BF3-579F883631F1}" presName="node" presStyleLbl="node1" presStyleIdx="4" presStyleCnt="5">
        <dgm:presLayoutVars>
          <dgm:bulletEnabled val="1"/>
        </dgm:presLayoutVars>
      </dgm:prSet>
      <dgm:spPr/>
      <dgm:t>
        <a:bodyPr/>
        <a:lstStyle/>
        <a:p>
          <a:endParaRPr lang="en-US"/>
        </a:p>
      </dgm:t>
    </dgm:pt>
    <dgm:pt modelId="{62171B64-F407-4F80-941C-3EC6ACD28CF7}" type="pres">
      <dgm:prSet presAssocID="{FB78CE93-3557-4052-8BF3-579F883631F1}" presName="spNode" presStyleCnt="0"/>
      <dgm:spPr/>
    </dgm:pt>
    <dgm:pt modelId="{86A5BBC7-AF2E-48C6-9028-17C93E312BC8}" type="pres">
      <dgm:prSet presAssocID="{80D8DCB6-D167-45DF-A384-BA0687B2845A}" presName="sibTrans" presStyleLbl="sibTrans1D1" presStyleIdx="4" presStyleCnt="5"/>
      <dgm:spPr/>
      <dgm:t>
        <a:bodyPr/>
        <a:lstStyle/>
        <a:p>
          <a:endParaRPr lang="en-US"/>
        </a:p>
      </dgm:t>
    </dgm:pt>
  </dgm:ptLst>
  <dgm:cxnLst>
    <dgm:cxn modelId="{D4C31A43-E1C1-4386-9036-989A246B6CED}" type="presOf" srcId="{CA7FF0BD-CC4E-436D-9369-666A68552AE7}" destId="{51F47327-C966-43A9-A049-06267D13CECC}" srcOrd="0" destOrd="0" presId="urn:microsoft.com/office/officeart/2005/8/layout/cycle6"/>
    <dgm:cxn modelId="{0E1F6515-93B7-4F1B-AF33-7BDD4D8E42B0}" type="presOf" srcId="{A3266CDA-402B-4210-94D0-156D6BCD8F5E}" destId="{898F68C8-14D0-488A-82AC-DE8F7106D341}" srcOrd="0" destOrd="0" presId="urn:microsoft.com/office/officeart/2005/8/layout/cycle6"/>
    <dgm:cxn modelId="{07F4D46F-A061-4028-99B4-2E0BE17104E3}" type="presOf" srcId="{FE3621AE-D9AD-412E-AAB5-3B7FFB18AC37}" destId="{8DCB7BAE-A40B-461E-8F24-0AB5C1C3F9DC}" srcOrd="0" destOrd="0" presId="urn:microsoft.com/office/officeart/2005/8/layout/cycle6"/>
    <dgm:cxn modelId="{1D2E9A97-2153-4EC8-9EE9-B795776C5019}" srcId="{1AB28995-8909-435C-8428-687A9DB55915}" destId="{FB78CE93-3557-4052-8BF3-579F883631F1}" srcOrd="4" destOrd="0" parTransId="{EBD97188-4617-4BA2-B7E4-D0DEEDA93E77}" sibTransId="{80D8DCB6-D167-45DF-A384-BA0687B2845A}"/>
    <dgm:cxn modelId="{74277DB1-8C20-4A7E-AFA3-83C92C3D8492}" type="presOf" srcId="{1AB28995-8909-435C-8428-687A9DB55915}" destId="{6587E9E8-9839-4468-9CA7-EABE2BF0F679}" srcOrd="0" destOrd="0" presId="urn:microsoft.com/office/officeart/2005/8/layout/cycle6"/>
    <dgm:cxn modelId="{8D31F719-5922-4468-B387-FF922EE252A0}" srcId="{1AB28995-8909-435C-8428-687A9DB55915}" destId="{A52D080E-4473-4A57-A5FB-566DCA359F64}" srcOrd="3" destOrd="0" parTransId="{77540EFD-3F85-4A36-AD22-F6ABE64659F1}" sibTransId="{CA7FF0BD-CC4E-436D-9369-666A68552AE7}"/>
    <dgm:cxn modelId="{F12759A4-9703-4022-A2DA-A2195625435E}" type="presOf" srcId="{FB78CE93-3557-4052-8BF3-579F883631F1}" destId="{12B1F1F9-8471-4CCD-A989-4B116118AC7F}" srcOrd="0" destOrd="0" presId="urn:microsoft.com/office/officeart/2005/8/layout/cycle6"/>
    <dgm:cxn modelId="{1B5490BD-85D1-4765-B70D-2223D64AD8F4}" srcId="{1AB28995-8909-435C-8428-687A9DB55915}" destId="{99C300C5-4A31-4132-9052-3BADFE643B6E}" srcOrd="2" destOrd="0" parTransId="{15208C69-4AAD-4C14-A674-E1A85036799F}" sibTransId="{FE3621AE-D9AD-412E-AAB5-3B7FFB18AC37}"/>
    <dgm:cxn modelId="{6B639486-02F1-4AEE-871F-8CF87C7D8A60}" srcId="{1AB28995-8909-435C-8428-687A9DB55915}" destId="{76C29E35-7EA6-4334-8FFB-458EDD52E0DF}" srcOrd="1" destOrd="0" parTransId="{60241762-8C0D-4155-BB15-51F7356AB3AD}" sibTransId="{121D971B-CF25-48BC-9784-055BF7F438E4}"/>
    <dgm:cxn modelId="{0EFF1A1D-B9FC-4A0D-9867-33809429110C}" type="presOf" srcId="{99C300C5-4A31-4132-9052-3BADFE643B6E}" destId="{9AEB6994-6806-4BF4-BE30-734C6664F8F4}" srcOrd="0" destOrd="0" presId="urn:microsoft.com/office/officeart/2005/8/layout/cycle6"/>
    <dgm:cxn modelId="{FD2A53C6-E30D-4353-99EE-8B2D2486C42F}" type="presOf" srcId="{8E8FEDB3-9FDD-4CD5-AADC-858D8876787B}" destId="{8D684829-43CD-4EA4-8004-379222155E53}" srcOrd="0" destOrd="0" presId="urn:microsoft.com/office/officeart/2005/8/layout/cycle6"/>
    <dgm:cxn modelId="{6D57B02A-2C4A-48A7-9D11-6FD3D55620C7}" type="presOf" srcId="{121D971B-CF25-48BC-9784-055BF7F438E4}" destId="{E5B18A8C-1CE6-4D8E-895B-7EFB712CAF81}" srcOrd="0" destOrd="0" presId="urn:microsoft.com/office/officeart/2005/8/layout/cycle6"/>
    <dgm:cxn modelId="{33D2B0CD-7D41-415F-872D-4A237E5F2F3E}" type="presOf" srcId="{A52D080E-4473-4A57-A5FB-566DCA359F64}" destId="{BDDF9416-EF3F-4113-BBBE-BDF26106F07E}" srcOrd="0" destOrd="0" presId="urn:microsoft.com/office/officeart/2005/8/layout/cycle6"/>
    <dgm:cxn modelId="{13D1A10D-4151-444B-9215-9F693099DAFE}" srcId="{1AB28995-8909-435C-8428-687A9DB55915}" destId="{8E8FEDB3-9FDD-4CD5-AADC-858D8876787B}" srcOrd="0" destOrd="0" parTransId="{F4ED55D7-69D2-4509-BA60-DBF83A774705}" sibTransId="{A3266CDA-402B-4210-94D0-156D6BCD8F5E}"/>
    <dgm:cxn modelId="{0053B640-C7E9-438E-8429-FF69EF86000E}" type="presOf" srcId="{80D8DCB6-D167-45DF-A384-BA0687B2845A}" destId="{86A5BBC7-AF2E-48C6-9028-17C93E312BC8}" srcOrd="0" destOrd="0" presId="urn:microsoft.com/office/officeart/2005/8/layout/cycle6"/>
    <dgm:cxn modelId="{4D814467-1F9B-488F-8E76-C1DE5467180A}" type="presOf" srcId="{76C29E35-7EA6-4334-8FFB-458EDD52E0DF}" destId="{9ADCA287-6FE7-4618-B497-32A28CDECC15}" srcOrd="0" destOrd="0" presId="urn:microsoft.com/office/officeart/2005/8/layout/cycle6"/>
    <dgm:cxn modelId="{A5C28CA0-4B0C-4032-B0ED-A99A9109F79F}" type="presParOf" srcId="{6587E9E8-9839-4468-9CA7-EABE2BF0F679}" destId="{8D684829-43CD-4EA4-8004-379222155E53}" srcOrd="0" destOrd="0" presId="urn:microsoft.com/office/officeart/2005/8/layout/cycle6"/>
    <dgm:cxn modelId="{2FD0C334-13ED-456A-93EB-3B8F8363A6F2}" type="presParOf" srcId="{6587E9E8-9839-4468-9CA7-EABE2BF0F679}" destId="{25D6D1F4-9EE5-49B6-909A-904F1CBC8C1D}" srcOrd="1" destOrd="0" presId="urn:microsoft.com/office/officeart/2005/8/layout/cycle6"/>
    <dgm:cxn modelId="{FCDC339F-DC9A-4638-961D-39192494006F}" type="presParOf" srcId="{6587E9E8-9839-4468-9CA7-EABE2BF0F679}" destId="{898F68C8-14D0-488A-82AC-DE8F7106D341}" srcOrd="2" destOrd="0" presId="urn:microsoft.com/office/officeart/2005/8/layout/cycle6"/>
    <dgm:cxn modelId="{B0EA227B-9F9D-48DA-95F5-EAB4A7C80BC9}" type="presParOf" srcId="{6587E9E8-9839-4468-9CA7-EABE2BF0F679}" destId="{9ADCA287-6FE7-4618-B497-32A28CDECC15}" srcOrd="3" destOrd="0" presId="urn:microsoft.com/office/officeart/2005/8/layout/cycle6"/>
    <dgm:cxn modelId="{15A4B80E-9B33-4885-9391-20563E17C654}" type="presParOf" srcId="{6587E9E8-9839-4468-9CA7-EABE2BF0F679}" destId="{56CED14A-0F88-43C0-82AB-2632B2B63430}" srcOrd="4" destOrd="0" presId="urn:microsoft.com/office/officeart/2005/8/layout/cycle6"/>
    <dgm:cxn modelId="{721BC8CE-C256-487F-A4CE-ACE4A8F93B99}" type="presParOf" srcId="{6587E9E8-9839-4468-9CA7-EABE2BF0F679}" destId="{E5B18A8C-1CE6-4D8E-895B-7EFB712CAF81}" srcOrd="5" destOrd="0" presId="urn:microsoft.com/office/officeart/2005/8/layout/cycle6"/>
    <dgm:cxn modelId="{5729F399-7BC8-4DC7-AD1A-68671D1465A7}" type="presParOf" srcId="{6587E9E8-9839-4468-9CA7-EABE2BF0F679}" destId="{9AEB6994-6806-4BF4-BE30-734C6664F8F4}" srcOrd="6" destOrd="0" presId="urn:microsoft.com/office/officeart/2005/8/layout/cycle6"/>
    <dgm:cxn modelId="{C163C18B-6B23-4607-A759-C298DA027026}" type="presParOf" srcId="{6587E9E8-9839-4468-9CA7-EABE2BF0F679}" destId="{C6D24921-D175-4BA2-A3AC-1AE19515A43B}" srcOrd="7" destOrd="0" presId="urn:microsoft.com/office/officeart/2005/8/layout/cycle6"/>
    <dgm:cxn modelId="{23181694-FACB-4A0A-B9DD-AB90CFEB32F7}" type="presParOf" srcId="{6587E9E8-9839-4468-9CA7-EABE2BF0F679}" destId="{8DCB7BAE-A40B-461E-8F24-0AB5C1C3F9DC}" srcOrd="8" destOrd="0" presId="urn:microsoft.com/office/officeart/2005/8/layout/cycle6"/>
    <dgm:cxn modelId="{ABE77AEF-17FD-4EB5-80F3-89AA4B3955E2}" type="presParOf" srcId="{6587E9E8-9839-4468-9CA7-EABE2BF0F679}" destId="{BDDF9416-EF3F-4113-BBBE-BDF26106F07E}" srcOrd="9" destOrd="0" presId="urn:microsoft.com/office/officeart/2005/8/layout/cycle6"/>
    <dgm:cxn modelId="{75EC809A-803F-4220-8531-6675D7D50370}" type="presParOf" srcId="{6587E9E8-9839-4468-9CA7-EABE2BF0F679}" destId="{C33C05B2-0430-4E7D-8B66-65DA3F318186}" srcOrd="10" destOrd="0" presId="urn:microsoft.com/office/officeart/2005/8/layout/cycle6"/>
    <dgm:cxn modelId="{566AAC86-01B6-4067-B343-7BA698E8178F}" type="presParOf" srcId="{6587E9E8-9839-4468-9CA7-EABE2BF0F679}" destId="{51F47327-C966-43A9-A049-06267D13CECC}" srcOrd="11" destOrd="0" presId="urn:microsoft.com/office/officeart/2005/8/layout/cycle6"/>
    <dgm:cxn modelId="{BE27F580-A3EC-485B-B090-36097D86A41E}" type="presParOf" srcId="{6587E9E8-9839-4468-9CA7-EABE2BF0F679}" destId="{12B1F1F9-8471-4CCD-A989-4B116118AC7F}" srcOrd="12" destOrd="0" presId="urn:microsoft.com/office/officeart/2005/8/layout/cycle6"/>
    <dgm:cxn modelId="{E46EEBDE-56C7-425E-8533-1000E3364A9D}" type="presParOf" srcId="{6587E9E8-9839-4468-9CA7-EABE2BF0F679}" destId="{62171B64-F407-4F80-941C-3EC6ACD28CF7}" srcOrd="13" destOrd="0" presId="urn:microsoft.com/office/officeart/2005/8/layout/cycle6"/>
    <dgm:cxn modelId="{86E8CC59-E110-4561-8607-BC82A4030C5E}" type="presParOf" srcId="{6587E9E8-9839-4468-9CA7-EABE2BF0F679}" destId="{86A5BBC7-AF2E-48C6-9028-17C93E312BC8}"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84829-43CD-4EA4-8004-379222155E53}">
      <dsp:nvSpPr>
        <dsp:cNvPr id="0" name=""/>
        <dsp:cNvSpPr/>
      </dsp:nvSpPr>
      <dsp:spPr>
        <a:xfrm>
          <a:off x="3337238" y="3750"/>
          <a:ext cx="1392403" cy="9050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Sustainability</a:t>
          </a:r>
          <a:endParaRPr lang="en-US" sz="900" kern="1200" dirty="0"/>
        </a:p>
      </dsp:txBody>
      <dsp:txXfrm>
        <a:off x="3381419" y="47931"/>
        <a:ext cx="1304041" cy="816700"/>
      </dsp:txXfrm>
    </dsp:sp>
    <dsp:sp modelId="{898F68C8-14D0-488A-82AC-DE8F7106D341}">
      <dsp:nvSpPr>
        <dsp:cNvPr id="0" name=""/>
        <dsp:cNvSpPr/>
      </dsp:nvSpPr>
      <dsp:spPr>
        <a:xfrm>
          <a:off x="2226101" y="456282"/>
          <a:ext cx="3614678" cy="3614678"/>
        </a:xfrm>
        <a:custGeom>
          <a:avLst/>
          <a:gdLst/>
          <a:ahLst/>
          <a:cxnLst/>
          <a:rect l="0" t="0" r="0" b="0"/>
          <a:pathLst>
            <a:path>
              <a:moveTo>
                <a:pt x="2513095" y="143493"/>
              </a:moveTo>
              <a:arcTo wR="1807339" hR="1807339" stAng="17579116" swAng="1960299"/>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DCA287-6FE7-4618-B497-32A28CDECC15}">
      <dsp:nvSpPr>
        <dsp:cNvPr id="0" name=""/>
        <dsp:cNvSpPr/>
      </dsp:nvSpPr>
      <dsp:spPr>
        <a:xfrm>
          <a:off x="5056120" y="1252591"/>
          <a:ext cx="1392403" cy="90506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Transportation</a:t>
          </a:r>
          <a:endParaRPr lang="en-US" sz="900" kern="1200" dirty="0"/>
        </a:p>
      </dsp:txBody>
      <dsp:txXfrm>
        <a:off x="5100301" y="1296772"/>
        <a:ext cx="1304041" cy="816700"/>
      </dsp:txXfrm>
    </dsp:sp>
    <dsp:sp modelId="{E5B18A8C-1CE6-4D8E-895B-7EFB712CAF81}">
      <dsp:nvSpPr>
        <dsp:cNvPr id="0" name=""/>
        <dsp:cNvSpPr/>
      </dsp:nvSpPr>
      <dsp:spPr>
        <a:xfrm>
          <a:off x="2226101" y="456282"/>
          <a:ext cx="3614678" cy="3614678"/>
        </a:xfrm>
        <a:custGeom>
          <a:avLst/>
          <a:gdLst/>
          <a:ahLst/>
          <a:cxnLst/>
          <a:rect l="0" t="0" r="0" b="0"/>
          <a:pathLst>
            <a:path>
              <a:moveTo>
                <a:pt x="3612210" y="1712920"/>
              </a:moveTo>
              <a:arcTo wR="1807339" hR="1807339" stAng="21420323" swAng="2195351"/>
            </a:path>
          </a:pathLst>
        </a:custGeom>
        <a:noFill/>
        <a:ln w="635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EB6994-6806-4BF4-BE30-734C6664F8F4}">
      <dsp:nvSpPr>
        <dsp:cNvPr id="0" name=""/>
        <dsp:cNvSpPr/>
      </dsp:nvSpPr>
      <dsp:spPr>
        <a:xfrm>
          <a:off x="4399566" y="3273258"/>
          <a:ext cx="1392403" cy="9050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Safety</a:t>
          </a:r>
          <a:endParaRPr lang="en-US" sz="900" kern="1200" dirty="0"/>
        </a:p>
      </dsp:txBody>
      <dsp:txXfrm>
        <a:off x="4443747" y="3317439"/>
        <a:ext cx="1304041" cy="816700"/>
      </dsp:txXfrm>
    </dsp:sp>
    <dsp:sp modelId="{8DCB7BAE-A40B-461E-8F24-0AB5C1C3F9DC}">
      <dsp:nvSpPr>
        <dsp:cNvPr id="0" name=""/>
        <dsp:cNvSpPr/>
      </dsp:nvSpPr>
      <dsp:spPr>
        <a:xfrm>
          <a:off x="2226101" y="456282"/>
          <a:ext cx="3614678" cy="3614678"/>
        </a:xfrm>
        <a:custGeom>
          <a:avLst/>
          <a:gdLst/>
          <a:ahLst/>
          <a:cxnLst/>
          <a:rect l="0" t="0" r="0" b="0"/>
          <a:pathLst>
            <a:path>
              <a:moveTo>
                <a:pt x="2166291" y="3578674"/>
              </a:moveTo>
              <a:arcTo wR="1807339" hR="1807339" stAng="4712666" swAng="1374668"/>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DF9416-EF3F-4113-BBBE-BDF26106F07E}">
      <dsp:nvSpPr>
        <dsp:cNvPr id="0" name=""/>
        <dsp:cNvSpPr/>
      </dsp:nvSpPr>
      <dsp:spPr>
        <a:xfrm>
          <a:off x="2274911" y="3273258"/>
          <a:ext cx="1392403" cy="9050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Programming</a:t>
          </a:r>
          <a:endParaRPr lang="en-US" sz="900" kern="1200" dirty="0"/>
        </a:p>
      </dsp:txBody>
      <dsp:txXfrm>
        <a:off x="2319092" y="3317439"/>
        <a:ext cx="1304041" cy="816700"/>
      </dsp:txXfrm>
    </dsp:sp>
    <dsp:sp modelId="{51F47327-C966-43A9-A049-06267D13CECC}">
      <dsp:nvSpPr>
        <dsp:cNvPr id="0" name=""/>
        <dsp:cNvSpPr/>
      </dsp:nvSpPr>
      <dsp:spPr>
        <a:xfrm>
          <a:off x="2226101" y="456282"/>
          <a:ext cx="3614678" cy="3614678"/>
        </a:xfrm>
        <a:custGeom>
          <a:avLst/>
          <a:gdLst/>
          <a:ahLst/>
          <a:cxnLst/>
          <a:rect l="0" t="0" r="0" b="0"/>
          <a:pathLst>
            <a:path>
              <a:moveTo>
                <a:pt x="301873" y="2807362"/>
              </a:moveTo>
              <a:arcTo wR="1807339" hR="1807339" stAng="8784326" swAng="2195351"/>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B1F1F9-8471-4CCD-A989-4B116118AC7F}">
      <dsp:nvSpPr>
        <dsp:cNvPr id="0" name=""/>
        <dsp:cNvSpPr/>
      </dsp:nvSpPr>
      <dsp:spPr>
        <a:xfrm>
          <a:off x="1618356" y="1252591"/>
          <a:ext cx="1392403" cy="90506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Knowledge/Experience</a:t>
          </a:r>
          <a:endParaRPr lang="en-US" sz="900" kern="1200" dirty="0"/>
        </a:p>
      </dsp:txBody>
      <dsp:txXfrm>
        <a:off x="1662537" y="1296772"/>
        <a:ext cx="1304041" cy="816700"/>
      </dsp:txXfrm>
    </dsp:sp>
    <dsp:sp modelId="{86A5BBC7-AF2E-48C6-9028-17C93E312BC8}">
      <dsp:nvSpPr>
        <dsp:cNvPr id="0" name=""/>
        <dsp:cNvSpPr/>
      </dsp:nvSpPr>
      <dsp:spPr>
        <a:xfrm>
          <a:off x="2226101" y="456282"/>
          <a:ext cx="3614678" cy="3614678"/>
        </a:xfrm>
        <a:custGeom>
          <a:avLst/>
          <a:gdLst/>
          <a:ahLst/>
          <a:cxnLst/>
          <a:rect l="0" t="0" r="0" b="0"/>
          <a:pathLst>
            <a:path>
              <a:moveTo>
                <a:pt x="315065" y="787734"/>
              </a:moveTo>
              <a:arcTo wR="1807339" hR="1807339" stAng="12860585" swAng="1960299"/>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1"/>
            <a:ext cx="3043238" cy="466725"/>
          </a:xfrm>
          <a:prstGeom prst="rect">
            <a:avLst/>
          </a:prstGeom>
        </p:spPr>
        <p:txBody>
          <a:bodyPr vert="horz" lIns="91440" tIns="45720" rIns="91440" bIns="45720" rtlCol="0"/>
          <a:lstStyle>
            <a:lvl1pPr algn="r">
              <a:defRPr sz="1200"/>
            </a:lvl1pPr>
          </a:lstStyle>
          <a:p>
            <a:fld id="{A280C7C6-86A4-4E8A-8C25-ACA5618AC8FB}" type="datetimeFigureOut">
              <a:rPr lang="en-US" smtClean="0"/>
              <a:t>5/25/2016</a:t>
            </a:fld>
            <a:endParaRPr lang="en-US"/>
          </a:p>
        </p:txBody>
      </p:sp>
      <p:sp>
        <p:nvSpPr>
          <p:cNvPr id="4" name="Footer Placeholder 3"/>
          <p:cNvSpPr>
            <a:spLocks noGrp="1"/>
          </p:cNvSpPr>
          <p:nvPr>
            <p:ph type="ftr" sz="quarter" idx="2"/>
          </p:nvPr>
        </p:nvSpPr>
        <p:spPr>
          <a:xfrm>
            <a:off x="0" y="8842376"/>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6"/>
            <a:ext cx="3043238" cy="466725"/>
          </a:xfrm>
          <a:prstGeom prst="rect">
            <a:avLst/>
          </a:prstGeom>
        </p:spPr>
        <p:txBody>
          <a:bodyPr vert="horz" lIns="91440" tIns="45720" rIns="91440" bIns="45720" rtlCol="0" anchor="b"/>
          <a:lstStyle>
            <a:lvl1pPr algn="r">
              <a:defRPr sz="1200"/>
            </a:lvl1pPr>
          </a:lstStyle>
          <a:p>
            <a:fld id="{96ADB574-5231-4EC2-944D-57FF062A99AA}" type="slidenum">
              <a:rPr lang="en-US" smtClean="0"/>
              <a:t>‹#›</a:t>
            </a:fld>
            <a:endParaRPr lang="en-US"/>
          </a:p>
        </p:txBody>
      </p:sp>
    </p:spTree>
    <p:extLst>
      <p:ext uri="{BB962C8B-B14F-4D97-AF65-F5344CB8AC3E}">
        <p14:creationId xmlns:p14="http://schemas.microsoft.com/office/powerpoint/2010/main" val="3862424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24" tIns="46662" rIns="93324" bIns="46662" rtlCol="0"/>
          <a:lstStyle>
            <a:lvl1pPr algn="r">
              <a:defRPr sz="1200"/>
            </a:lvl1pPr>
          </a:lstStyle>
          <a:p>
            <a:fld id="{689A9872-232D-4E1F-90B4-C3A8A074A826}" type="datetimeFigureOut">
              <a:rPr lang="en-US" smtClean="0"/>
              <a:t>5/25/2016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1"/>
          </a:xfrm>
          <a:prstGeom prst="rect">
            <a:avLst/>
          </a:prstGeom>
        </p:spPr>
        <p:txBody>
          <a:bodyPr vert="horz" lIns="93324" tIns="46662" rIns="93324" bIns="46662" rtlCol="0" anchor="b"/>
          <a:lstStyle>
            <a:lvl1pPr algn="r">
              <a:defRPr sz="1200"/>
            </a:lvl1pPr>
          </a:lstStyle>
          <a:p>
            <a:fld id="{2604163A-9AA0-432C-A35F-532323372167}" type="slidenum">
              <a:rPr lang="en-US" smtClean="0"/>
              <a:t>‹#›</a:t>
            </a:fld>
            <a:endParaRPr lang="en-US"/>
          </a:p>
        </p:txBody>
      </p:sp>
    </p:spTree>
    <p:extLst>
      <p:ext uri="{BB962C8B-B14F-4D97-AF65-F5344CB8AC3E}">
        <p14:creationId xmlns:p14="http://schemas.microsoft.com/office/powerpoint/2010/main" val="139543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4163A-9AA0-432C-A35F-532323372167}" type="slidenum">
              <a:rPr lang="en-US" smtClean="0"/>
              <a:t>2</a:t>
            </a:fld>
            <a:endParaRPr lang="en-US"/>
          </a:p>
        </p:txBody>
      </p:sp>
    </p:spTree>
    <p:extLst>
      <p:ext uri="{BB962C8B-B14F-4D97-AF65-F5344CB8AC3E}">
        <p14:creationId xmlns:p14="http://schemas.microsoft.com/office/powerpoint/2010/main" val="238801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4163A-9AA0-432C-A35F-532323372167}" type="slidenum">
              <a:rPr lang="en-US" smtClean="0"/>
              <a:t>3</a:t>
            </a:fld>
            <a:endParaRPr lang="en-US"/>
          </a:p>
        </p:txBody>
      </p:sp>
    </p:spTree>
    <p:extLst>
      <p:ext uri="{BB962C8B-B14F-4D97-AF65-F5344CB8AC3E}">
        <p14:creationId xmlns:p14="http://schemas.microsoft.com/office/powerpoint/2010/main" val="330108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4163A-9AA0-432C-A35F-532323372167}" type="slidenum">
              <a:rPr lang="en-US" smtClean="0"/>
              <a:t>4</a:t>
            </a:fld>
            <a:endParaRPr lang="en-US"/>
          </a:p>
        </p:txBody>
      </p:sp>
    </p:spTree>
    <p:extLst>
      <p:ext uri="{BB962C8B-B14F-4D97-AF65-F5344CB8AC3E}">
        <p14:creationId xmlns:p14="http://schemas.microsoft.com/office/powerpoint/2010/main" val="384034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1D86E5C-04E0-43C5-9325-CD50CCD3F6F6}" type="slidenum">
              <a:rPr lang="en-US">
                <a:solidFill>
                  <a:srgbClr val="44546A"/>
                </a:solidFill>
                <a:latin typeface="Century Gothic" panose="020B0502020202020204"/>
              </a:rPr>
              <a:pPr/>
              <a:t>17</a:t>
            </a:fld>
            <a:endParaRPr lang="en-US">
              <a:solidFill>
                <a:srgbClr val="44546A"/>
              </a:solidFill>
              <a:latin typeface="Century Gothic" panose="020B0502020202020204"/>
            </a:endParaRPr>
          </a:p>
        </p:txBody>
      </p:sp>
      <p:sp>
        <p:nvSpPr>
          <p:cNvPr id="27649" name="Rectangle 1"/>
          <p:cNvSpPr txBox="1">
            <a:spLocks noGrp="1" noRot="1" noChangeAspect="1" noChangeArrowheads="1"/>
          </p:cNvSpPr>
          <p:nvPr>
            <p:ph type="sldImg"/>
          </p:nvPr>
        </p:nvSpPr>
        <p:spPr bwMode="auto">
          <a:xfrm>
            <a:off x="1223963" y="709613"/>
            <a:ext cx="4724400" cy="3543300"/>
          </a:xfrm>
          <a:prstGeom prst="rect">
            <a:avLst/>
          </a:prstGeom>
          <a:solidFill>
            <a:srgbClr val="FFFFFF"/>
          </a:solidFill>
          <a:ln>
            <a:solidFill>
              <a:srgbClr val="000000"/>
            </a:solidFill>
            <a:miter lim="800000"/>
            <a:headEnd/>
            <a:tailEnd/>
          </a:ln>
        </p:spPr>
      </p:sp>
      <p:sp>
        <p:nvSpPr>
          <p:cNvPr id="27650" name="Rectangle 2"/>
          <p:cNvSpPr txBox="1">
            <a:spLocks noGrp="1" noChangeArrowheads="1"/>
          </p:cNvSpPr>
          <p:nvPr>
            <p:ph type="body" idx="1"/>
          </p:nvPr>
        </p:nvSpPr>
        <p:spPr bwMode="auto">
          <a:xfrm>
            <a:off x="955922" y="4489702"/>
            <a:ext cx="5254319" cy="4252126"/>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98051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0D21E0-1847-4F67-AFA2-11CA303E9FA0}" type="datetime1">
              <a:rPr lang="en-US" smtClean="0"/>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0613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45263F-6E38-4082-8969-A3B2AECE50C2}" type="datetime1">
              <a:rPr lang="en-US" smtClean="0"/>
              <a:t>5/25/2016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099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EBAB62-F1A7-4465-881C-ED7EEDCBBD1B}" type="datetime1">
              <a:rPr lang="en-US" smtClean="0"/>
              <a:t>5/25/2016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3571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923B77-D12E-4037-A44A-6E670603D6EA}" type="datetime1">
              <a:rPr lang="en-US" smtClean="0"/>
              <a:t>5/25/2016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715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39B66802-3B84-49E2-B5E8-8AA7F5C667AB}" type="datetime1">
              <a:rPr lang="en-US" smtClean="0"/>
              <a:t>5/25/2016</a:t>
            </a:fld>
            <a:endParaRPr lang="en-US" dirty="0"/>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481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7F8EC9-554D-4495-B6A4-BFCD13587143}" type="datetime1">
              <a:rPr lang="en-US" smtClean="0"/>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735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60BE9FE-E2BC-4EC9-81FB-6A47D96A084D}" type="datetime1">
              <a:rPr lang="en-US" smtClean="0"/>
              <a:t>5/25/2016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730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B4104C64-EDBF-43A8-9A1B-F9A2AA139170}" type="datetime1">
              <a:rPr lang="en-US" smtClean="0"/>
              <a:t>5/25/2016</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6147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86F2D-4B59-40BF-B444-CD7028EA315E}" type="datetime1">
              <a:rPr lang="en-US" smtClean="0"/>
              <a:t>5/25/2016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2999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48289BE2-D819-4A50-B5B2-C518D4691234}" type="datetime1">
              <a:rPr lang="en-US" smtClean="0"/>
              <a:t>5/25/2016</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209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A559CC10-569B-487D-8888-4CEB3BCDAB34}" type="datetime1">
              <a:rPr lang="en-US" smtClean="0"/>
              <a:t>5/25/2016</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0392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C5961E54-B05C-4598-81C4-820B3E8AA585}" type="datetime1">
              <a:rPr lang="en-US" smtClean="0"/>
              <a:t>5/25/2016</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7941983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www.dol.gov/ode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386" y="798221"/>
            <a:ext cx="7475220" cy="2276856"/>
          </a:xfrm>
        </p:spPr>
        <p:txBody>
          <a:bodyPr/>
          <a:lstStyle/>
          <a:p>
            <a:pPr algn="r"/>
            <a:r>
              <a:rPr lang="en-US" sz="4950" dirty="0"/>
              <a:t>Youth Development</a:t>
            </a:r>
            <a:br>
              <a:rPr lang="en-US" sz="4950" dirty="0"/>
            </a:br>
            <a:r>
              <a:rPr lang="en-US" sz="4950" dirty="0"/>
              <a:t>&amp; </a:t>
            </a:r>
            <a:br>
              <a:rPr lang="en-US" sz="4950" dirty="0"/>
            </a:br>
            <a:r>
              <a:rPr lang="en-US" sz="4950" dirty="0"/>
              <a:t>Leadership</a:t>
            </a:r>
          </a:p>
        </p:txBody>
      </p:sp>
      <p:sp>
        <p:nvSpPr>
          <p:cNvPr id="3" name="Subtitle 2"/>
          <p:cNvSpPr>
            <a:spLocks noGrp="1"/>
          </p:cNvSpPr>
          <p:nvPr>
            <p:ph type="subTitle" idx="1"/>
          </p:nvPr>
        </p:nvSpPr>
        <p:spPr/>
        <p:txBody>
          <a:bodyPr>
            <a:normAutofit fontScale="62500" lnSpcReduction="20000"/>
          </a:bodyPr>
          <a:lstStyle/>
          <a:p>
            <a:pPr>
              <a:lnSpc>
                <a:spcPct val="120000"/>
              </a:lnSpc>
              <a:spcBef>
                <a:spcPts val="0"/>
              </a:spcBef>
            </a:pPr>
            <a:r>
              <a:rPr lang="en-US" dirty="0" smtClean="0"/>
              <a:t>Curtis Richards, Director</a:t>
            </a:r>
          </a:p>
          <a:p>
            <a:pPr>
              <a:lnSpc>
                <a:spcPct val="120000"/>
              </a:lnSpc>
              <a:spcBef>
                <a:spcPts val="0"/>
              </a:spcBef>
            </a:pPr>
            <a:r>
              <a:rPr lang="en-US" dirty="0" smtClean="0"/>
              <a:t>Jennifer Thomas, Youth Development Specialist</a:t>
            </a:r>
          </a:p>
          <a:p>
            <a:pPr>
              <a:lnSpc>
                <a:spcPct val="120000"/>
              </a:lnSpc>
              <a:spcBef>
                <a:spcPts val="0"/>
              </a:spcBef>
            </a:pPr>
            <a:endParaRPr lang="en-US" dirty="0" smtClean="0"/>
          </a:p>
          <a:p>
            <a:pPr>
              <a:lnSpc>
                <a:spcPct val="120000"/>
              </a:lnSpc>
              <a:spcBef>
                <a:spcPts val="0"/>
              </a:spcBef>
            </a:pPr>
            <a:r>
              <a:rPr lang="en-US" dirty="0" smtClean="0"/>
              <a:t>National Collaborative on Workforce and Disability for Youth</a:t>
            </a:r>
          </a:p>
          <a:p>
            <a:pPr>
              <a:lnSpc>
                <a:spcPct val="120000"/>
              </a:lnSpc>
              <a:spcBef>
                <a:spcPts val="0"/>
              </a:spcBef>
            </a:pPr>
            <a:r>
              <a:rPr lang="en-US" dirty="0" smtClean="0"/>
              <a:t>Institute for Educational Leadership</a:t>
            </a:r>
            <a:endParaRPr lang="en-US" dirty="0"/>
          </a:p>
        </p:txBody>
      </p:sp>
      <p:pic>
        <p:nvPicPr>
          <p:cNvPr id="4" name="Picture 3" descr="National Collaborative on Workforce and Disability for Yourh; people-like figures on a path to buildings representing work" title="NCWD Logo"/>
          <p:cNvPicPr>
            <a:picLocks noChangeAspect="1"/>
          </p:cNvPicPr>
          <p:nvPr/>
        </p:nvPicPr>
        <p:blipFill>
          <a:blip r:embed="rId2"/>
          <a:stretch>
            <a:fillRect/>
          </a:stretch>
        </p:blipFill>
        <p:spPr>
          <a:xfrm>
            <a:off x="802386" y="6061972"/>
            <a:ext cx="1584072" cy="575411"/>
          </a:xfrm>
          <a:prstGeom prst="rect">
            <a:avLst/>
          </a:prstGeom>
        </p:spPr>
      </p:pic>
      <p:pic>
        <p:nvPicPr>
          <p:cNvPr id="5" name="Picture 4" descr="Office of Disability Employment Policy" title="ODEP Logo"/>
          <p:cNvPicPr>
            <a:picLocks noChangeAspect="1"/>
          </p:cNvPicPr>
          <p:nvPr/>
        </p:nvPicPr>
        <p:blipFill>
          <a:blip r:embed="rId3"/>
          <a:stretch>
            <a:fillRect/>
          </a:stretch>
        </p:blipFill>
        <p:spPr>
          <a:xfrm>
            <a:off x="6980451" y="6061972"/>
            <a:ext cx="1390099" cy="515976"/>
          </a:xfrm>
          <a:prstGeom prst="rect">
            <a:avLst/>
          </a:prstGeom>
        </p:spPr>
      </p:pic>
      <p:sp>
        <p:nvSpPr>
          <p:cNvPr id="6" name="Rectangle 5"/>
          <p:cNvSpPr/>
          <p:nvPr/>
        </p:nvSpPr>
        <p:spPr>
          <a:xfrm>
            <a:off x="3325326" y="5331538"/>
            <a:ext cx="2448106" cy="300082"/>
          </a:xfrm>
          <a:prstGeom prst="rect">
            <a:avLst/>
          </a:prstGeom>
        </p:spPr>
        <p:txBody>
          <a:bodyPr wrap="none">
            <a:spAutoFit/>
          </a:bodyPr>
          <a:lstStyle/>
          <a:p>
            <a:pPr defTabSz="685680"/>
            <a:r>
              <a:rPr lang="en-US" sz="1350" b="1" dirty="0">
                <a:solidFill>
                  <a:prstClr val="black"/>
                </a:solidFill>
                <a:latin typeface="Arial" charset="0"/>
              </a:rPr>
              <a:t>http://www.ncwd-youth.info</a:t>
            </a:r>
          </a:p>
        </p:txBody>
      </p:sp>
    </p:spTree>
    <p:extLst>
      <p:ext uri="{BB962C8B-B14F-4D97-AF65-F5344CB8AC3E}">
        <p14:creationId xmlns:p14="http://schemas.microsoft.com/office/powerpoint/2010/main" val="560910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946" y="0"/>
            <a:ext cx="7772400" cy="1609344"/>
          </a:xfrm>
        </p:spPr>
        <p:txBody>
          <a:bodyPr>
            <a:normAutofit/>
          </a:bodyPr>
          <a:lstStyle/>
          <a:p>
            <a:r>
              <a:rPr lang="en-US" dirty="0" smtClean="0"/>
              <a:t>Team Structure</a:t>
            </a:r>
            <a:endParaRPr lang="en-US" dirty="0"/>
          </a:p>
        </p:txBody>
      </p:sp>
      <p:sp>
        <p:nvSpPr>
          <p:cNvPr id="2" name="Content Placeholder 1"/>
          <p:cNvSpPr>
            <a:spLocks noGrp="1"/>
          </p:cNvSpPr>
          <p:nvPr>
            <p:ph idx="1"/>
          </p:nvPr>
        </p:nvSpPr>
        <p:spPr/>
        <p:txBody>
          <a:bodyPr>
            <a:normAutofit/>
          </a:bodyPr>
          <a:lstStyle/>
          <a:p>
            <a:pPr lvl="0">
              <a:buClr>
                <a:srgbClr val="70AD47">
                  <a:lumMod val="75000"/>
                </a:srgbClr>
              </a:buClr>
            </a:pPr>
            <a:endParaRPr lang="en-US" sz="2025" dirty="0">
              <a:solidFill>
                <a:prstClr val="black"/>
              </a:solidFill>
            </a:endParaRPr>
          </a:p>
          <a:p>
            <a:pPr marL="0" indent="0">
              <a:buClr>
                <a:srgbClr val="70AD47">
                  <a:lumMod val="75000"/>
                </a:srgbClr>
              </a:buClr>
              <a:buNone/>
            </a:pPr>
            <a:endParaRPr lang="en-US" sz="2025" dirty="0">
              <a:solidFill>
                <a:prstClr val="black"/>
              </a:solidFill>
            </a:endParaRPr>
          </a:p>
          <a:p>
            <a:pPr lvl="0"/>
            <a:endParaRPr lang="en-US" sz="3600" dirty="0" smtClean="0">
              <a:solidFill>
                <a:prstClr val="black"/>
              </a:solidFill>
            </a:endParaRPr>
          </a:p>
          <a:p>
            <a:pPr lvl="0"/>
            <a:r>
              <a:rPr lang="en-US" sz="3600" dirty="0" smtClean="0">
                <a:solidFill>
                  <a:prstClr val="black"/>
                </a:solidFill>
              </a:rPr>
              <a:t>Two </a:t>
            </a:r>
            <a:r>
              <a:rPr lang="en-US" sz="3600" dirty="0">
                <a:solidFill>
                  <a:prstClr val="black"/>
                </a:solidFill>
              </a:rPr>
              <a:t>Youth</a:t>
            </a:r>
          </a:p>
          <a:p>
            <a:r>
              <a:rPr lang="en-US" sz="3600" dirty="0">
                <a:solidFill>
                  <a:prstClr val="black"/>
                </a:solidFill>
              </a:rPr>
              <a:t>One Adult Partner</a:t>
            </a:r>
          </a:p>
          <a:p>
            <a:pPr lvl="0"/>
            <a:r>
              <a:rPr lang="en-US" sz="3600" dirty="0">
                <a:solidFill>
                  <a:prstClr val="black"/>
                </a:solidFill>
              </a:rPr>
              <a:t>One </a:t>
            </a:r>
            <a:r>
              <a:rPr lang="en-US" sz="3600" dirty="0" smtClean="0">
                <a:solidFill>
                  <a:prstClr val="black"/>
                </a:solidFill>
              </a:rPr>
              <a:t>Supporting </a:t>
            </a:r>
            <a:r>
              <a:rPr lang="en-US" sz="3600" dirty="0">
                <a:solidFill>
                  <a:prstClr val="black"/>
                </a:solidFill>
              </a:rPr>
              <a:t>Organization Contact</a:t>
            </a:r>
          </a:p>
          <a:p>
            <a:endParaRPr lang="en-US" sz="3600" dirty="0"/>
          </a:p>
        </p:txBody>
      </p:sp>
      <p:pic>
        <p:nvPicPr>
          <p:cNvPr id="5" name="Picture 4" descr="Three ladies seated at a table with their arms around each other. Two of the ladies are youth. The other is the adult partner." title="YouthACT Rhode Island Te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626" y="1507067"/>
            <a:ext cx="3673082" cy="2183872"/>
          </a:xfrm>
          <a:prstGeom prst="rect">
            <a:avLst/>
          </a:prstGeom>
        </p:spPr>
      </p:pic>
      <p:sp>
        <p:nvSpPr>
          <p:cNvPr id="4" name="Slide Number Placeholder 3"/>
          <p:cNvSpPr>
            <a:spLocks noGrp="1"/>
          </p:cNvSpPr>
          <p:nvPr>
            <p:ph type="sldNum" sz="quarter" idx="12"/>
          </p:nvPr>
        </p:nvSpPr>
        <p:spPr/>
        <p:txBody>
          <a:bodyPr/>
          <a:lstStyle/>
          <a:p>
            <a:fld id="{4FAB73BC-B049-4115-A692-8D63A059BFB8}" type="slidenum">
              <a:rPr lang="en-US" sz="1600" smtClean="0"/>
              <a:t>10</a:t>
            </a:fld>
            <a:endParaRPr lang="en-US" sz="1600" dirty="0"/>
          </a:p>
        </p:txBody>
      </p:sp>
    </p:spTree>
    <p:extLst>
      <p:ext uri="{BB962C8B-B14F-4D97-AF65-F5344CB8AC3E}">
        <p14:creationId xmlns:p14="http://schemas.microsoft.com/office/powerpoint/2010/main" val="122488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for </a:t>
            </a:r>
            <a:br>
              <a:rPr lang="en-US" dirty="0" smtClean="0"/>
            </a:br>
            <a:r>
              <a:rPr lang="en-US" dirty="0" smtClean="0"/>
              <a:t>Genuine Youth Engagement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Relationships are important!</a:t>
            </a:r>
          </a:p>
          <a:p>
            <a:r>
              <a:rPr lang="en-US" dirty="0"/>
              <a:t>Partnering with youth is important!</a:t>
            </a:r>
          </a:p>
          <a:p>
            <a:pPr lvl="1"/>
            <a:r>
              <a:rPr lang="en-US" dirty="0"/>
              <a:t>Avoid patronization, pity, and power.</a:t>
            </a:r>
          </a:p>
          <a:p>
            <a:r>
              <a:rPr lang="en-US" dirty="0"/>
              <a:t>Incentives are important</a:t>
            </a:r>
            <a:r>
              <a:rPr lang="en-US" dirty="0" smtClean="0"/>
              <a:t>!</a:t>
            </a:r>
          </a:p>
          <a:p>
            <a:r>
              <a:rPr lang="en-US" dirty="0" smtClean="0"/>
              <a:t>Find ways to implement the feedback youth are share with you and be honest about what your organization is unable to do!</a:t>
            </a:r>
            <a:endParaRPr lang="en-US" dirty="0"/>
          </a:p>
          <a:p>
            <a:r>
              <a:rPr lang="en-US" dirty="0" smtClean="0"/>
              <a:t>It is </a:t>
            </a:r>
            <a:r>
              <a:rPr lang="en-US" dirty="0"/>
              <a:t>just as important </a:t>
            </a:r>
            <a:r>
              <a:rPr lang="en-US" dirty="0" smtClean="0"/>
              <a:t>that you be </a:t>
            </a:r>
            <a:r>
              <a:rPr lang="en-US" dirty="0"/>
              <a:t>accountable to youth </a:t>
            </a:r>
            <a:r>
              <a:rPr lang="en-US" dirty="0" smtClean="0"/>
              <a:t>as it is that the youth be </a:t>
            </a:r>
            <a:r>
              <a:rPr lang="en-US" dirty="0"/>
              <a:t>accountable to you!</a:t>
            </a:r>
          </a:p>
          <a:p>
            <a:r>
              <a:rPr lang="en-US" dirty="0"/>
              <a:t>Flexibility and supports are VITAL!</a:t>
            </a:r>
          </a:p>
          <a:p>
            <a:r>
              <a:rPr lang="en-US" dirty="0"/>
              <a:t>Several adjustments may be necessary before things flow smoothly!</a:t>
            </a:r>
          </a:p>
          <a:p>
            <a:r>
              <a:rPr lang="en-US" dirty="0" smtClean="0"/>
              <a:t>While it is important to respect the cultures of the youth you are working with, it is not necessary to attempt to become a youth!</a:t>
            </a:r>
          </a:p>
          <a:p>
            <a:r>
              <a:rPr lang="en-US" dirty="0" smtClean="0"/>
              <a:t>If you mess up, apologize and ask for forgiveness!</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z="1600" smtClean="0"/>
              <a:t>11</a:t>
            </a:fld>
            <a:endParaRPr lang="en-US" sz="1600" dirty="0"/>
          </a:p>
        </p:txBody>
      </p:sp>
    </p:spTree>
    <p:extLst>
      <p:ext uri="{BB962C8B-B14F-4D97-AF65-F5344CB8AC3E}">
        <p14:creationId xmlns:p14="http://schemas.microsoft.com/office/powerpoint/2010/main" val="4145375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Got Fears?</a:t>
            </a:r>
            <a:endParaRPr lang="en-US" dirty="0"/>
          </a:p>
        </p:txBody>
      </p:sp>
      <p:graphicFrame>
        <p:nvGraphicFramePr>
          <p:cNvPr id="6" name="Content Placeholder 5" title="Circle Connecting  Retangular Boxes"/>
          <p:cNvGraphicFramePr>
            <a:graphicFrameLocks noGrp="1"/>
          </p:cNvGraphicFramePr>
          <p:nvPr>
            <p:ph idx="1"/>
            <p:extLst>
              <p:ext uri="{D42A27DB-BD31-4B8C-83A1-F6EECF244321}">
                <p14:modId xmlns:p14="http://schemas.microsoft.com/office/powerpoint/2010/main" val="2768643757"/>
              </p:ext>
            </p:extLst>
          </p:nvPr>
        </p:nvGraphicFramePr>
        <p:xfrm>
          <a:off x="552186" y="2413000"/>
          <a:ext cx="8066881"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fld id="{4FAB73BC-B049-4115-A692-8D63A059BFB8}" type="slidenum">
              <a:rPr lang="en-US" sz="1600" smtClean="0"/>
              <a:t>12</a:t>
            </a:fld>
            <a:endParaRPr lang="en-US" sz="1600" dirty="0"/>
          </a:p>
        </p:txBody>
      </p:sp>
    </p:spTree>
    <p:extLst>
      <p:ext uri="{BB962C8B-B14F-4D97-AF65-F5344CB8AC3E}">
        <p14:creationId xmlns:p14="http://schemas.microsoft.com/office/powerpoint/2010/main" val="1805631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8672" y="1147030"/>
            <a:ext cx="7543800" cy="1207008"/>
          </a:xfrm>
        </p:spPr>
        <p:txBody>
          <a:bodyPr>
            <a:noAutofit/>
          </a:bodyPr>
          <a:lstStyle/>
          <a:p>
            <a:pPr algn="ctr"/>
            <a:r>
              <a:rPr lang="en-US" sz="4500" dirty="0"/>
              <a:t>So, Where Do You “Stand?”</a:t>
            </a:r>
          </a:p>
        </p:txBody>
      </p:sp>
      <p:sp>
        <p:nvSpPr>
          <p:cNvPr id="8" name="Slide Number Placeholder 7"/>
          <p:cNvSpPr>
            <a:spLocks noGrp="1"/>
          </p:cNvSpPr>
          <p:nvPr>
            <p:ph type="sldNum" sz="quarter" idx="12"/>
          </p:nvPr>
        </p:nvSpPr>
        <p:spPr/>
        <p:txBody>
          <a:bodyPr/>
          <a:lstStyle/>
          <a:p>
            <a:fld id="{4FAB73BC-B049-4115-A692-8D63A059BFB8}" type="slidenum">
              <a:rPr lang="en-US" sz="1600" smtClean="0"/>
              <a:t>13</a:t>
            </a:fld>
            <a:endParaRPr lang="en-US" sz="1600" dirty="0"/>
          </a:p>
        </p:txBody>
      </p:sp>
      <p:pic>
        <p:nvPicPr>
          <p:cNvPr id="9" name="Picture 8" descr="The two are making funny faces." title="Young lady and young m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805" y="2745484"/>
            <a:ext cx="5325533" cy="3527301"/>
          </a:xfrm>
          <a:prstGeom prst="rect">
            <a:avLst/>
          </a:prstGeom>
        </p:spPr>
      </p:pic>
    </p:spTree>
    <p:extLst>
      <p:ext uri="{BB962C8B-B14F-4D97-AF65-F5344CB8AC3E}">
        <p14:creationId xmlns:p14="http://schemas.microsoft.com/office/powerpoint/2010/main" val="54406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370" y="3925652"/>
            <a:ext cx="7543800" cy="1207008"/>
          </a:xfrm>
        </p:spPr>
        <p:txBody>
          <a:bodyPr>
            <a:normAutofit/>
          </a:bodyPr>
          <a:lstStyle/>
          <a:p>
            <a:pPr algn="ctr"/>
            <a:r>
              <a:rPr lang="en-US" sz="5400" dirty="0" smtClean="0"/>
              <a:t>Questions</a:t>
            </a:r>
            <a:endParaRPr lang="en-US" sz="5400" dirty="0"/>
          </a:p>
        </p:txBody>
      </p:sp>
      <p:sp>
        <p:nvSpPr>
          <p:cNvPr id="5" name="Slide Number Placeholder 4"/>
          <p:cNvSpPr>
            <a:spLocks noGrp="1"/>
          </p:cNvSpPr>
          <p:nvPr>
            <p:ph type="sldNum" sz="quarter" idx="12"/>
          </p:nvPr>
        </p:nvSpPr>
        <p:spPr/>
        <p:txBody>
          <a:bodyPr/>
          <a:lstStyle/>
          <a:p>
            <a:fld id="{4FAB73BC-B049-4115-A692-8D63A059BFB8}" type="slidenum">
              <a:rPr lang="en-US" sz="1600" smtClean="0"/>
              <a:t>14</a:t>
            </a:fld>
            <a:endParaRPr lang="en-US" sz="1600" dirty="0"/>
          </a:p>
        </p:txBody>
      </p:sp>
      <p:pic>
        <p:nvPicPr>
          <p:cNvPr id="6" name="Picture 5" title="Several Question Mark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8" y="754592"/>
            <a:ext cx="5285100" cy="3171060"/>
          </a:xfrm>
          <a:prstGeom prst="rect">
            <a:avLst/>
          </a:prstGeom>
        </p:spPr>
      </p:pic>
    </p:spTree>
    <p:extLst>
      <p:ext uri="{BB962C8B-B14F-4D97-AF65-F5344CB8AC3E}">
        <p14:creationId xmlns:p14="http://schemas.microsoft.com/office/powerpoint/2010/main" val="3253726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1601162"/>
            <a:ext cx="4286250" cy="785813"/>
          </a:xfrm>
        </p:spPr>
        <p:txBody>
          <a:bodyPr>
            <a:normAutofit fontScale="90000"/>
          </a:bodyPr>
          <a:lstStyle/>
          <a:p>
            <a:pPr defTabSz="685680">
              <a:spcBef>
                <a:spcPts val="0"/>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en-US" dirty="0" smtClean="0"/>
              <a:t>NCWD/Youth Resources</a:t>
            </a:r>
            <a:r>
              <a:rPr lang="en-US" sz="2250" dirty="0">
                <a:solidFill>
                  <a:srgbClr val="000000"/>
                </a:solidFill>
                <a:ea typeface="SimSun" charset="0"/>
                <a:cs typeface="SimSun" charset="0"/>
              </a:rPr>
              <a:t/>
            </a:r>
            <a:br>
              <a:rPr lang="en-US" sz="2250" dirty="0">
                <a:solidFill>
                  <a:srgbClr val="000000"/>
                </a:solidFill>
                <a:ea typeface="SimSun" charset="0"/>
                <a:cs typeface="SimSun" charset="0"/>
              </a:rPr>
            </a:br>
            <a:endParaRPr lang="en-US" dirty="0"/>
          </a:p>
        </p:txBody>
      </p:sp>
      <p:sp>
        <p:nvSpPr>
          <p:cNvPr id="3" name="Content Placeholder 2"/>
          <p:cNvSpPr>
            <a:spLocks noGrp="1"/>
          </p:cNvSpPr>
          <p:nvPr>
            <p:ph idx="1"/>
          </p:nvPr>
        </p:nvSpPr>
        <p:spPr>
          <a:xfrm>
            <a:off x="668867" y="3120474"/>
            <a:ext cx="7772400" cy="4050792"/>
          </a:xfrm>
        </p:spPr>
        <p:txBody>
          <a:bodyPr>
            <a:normAutofit/>
          </a:bodyPr>
          <a:lstStyle/>
          <a:p>
            <a:pPr marL="0" indent="0" defTabSz="685680">
              <a:lnSpc>
                <a:spcPct val="80000"/>
              </a:lnSpc>
              <a:spcBef>
                <a:spcPts val="281"/>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b="1" dirty="0">
              <a:solidFill>
                <a:prstClr val="black"/>
              </a:solidFill>
              <a:ea typeface="SimSun" charset="0"/>
              <a:cs typeface="SimSun" charset="0"/>
            </a:endParaRPr>
          </a:p>
          <a:p>
            <a:pPr defTabSz="685680">
              <a:lnSpc>
                <a:spcPct val="80000"/>
              </a:lnSpc>
              <a:spcBef>
                <a:spcPts val="281"/>
              </a:spcBef>
              <a:buClr>
                <a:schemeClr val="accent1">
                  <a:lumMod val="75000"/>
                </a:schemeClr>
              </a:buClr>
              <a:buSzPct val="158000"/>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b="1" dirty="0">
                <a:solidFill>
                  <a:prstClr val="black"/>
                </a:solidFill>
                <a:ea typeface="SimSun" charset="0"/>
                <a:cs typeface="SimSun" charset="0"/>
              </a:rPr>
              <a:t>National Collaborative on Workforce &amp; Disability for Youth </a:t>
            </a:r>
          </a:p>
          <a:p>
            <a:pPr marL="0" indent="0" defTabSz="685680">
              <a:lnSpc>
                <a:spcPct val="80000"/>
              </a:lnSpc>
              <a:spcBef>
                <a:spcPts val="281"/>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dirty="0">
                <a:solidFill>
                  <a:prstClr val="black"/>
                </a:solidFill>
                <a:ea typeface="SimSun" charset="0"/>
                <a:cs typeface="SimSun" charset="0"/>
              </a:rPr>
              <a:t>  </a:t>
            </a:r>
            <a:r>
              <a:rPr lang="en-US" u="sng" dirty="0" smtClean="0">
                <a:solidFill>
                  <a:prstClr val="black"/>
                </a:solidFill>
                <a:ea typeface="SimSun" charset="0"/>
                <a:cs typeface="SimSun" charset="0"/>
              </a:rPr>
              <a:t>http</a:t>
            </a:r>
            <a:r>
              <a:rPr lang="en-US" u="sng" dirty="0">
                <a:solidFill>
                  <a:prstClr val="black"/>
                </a:solidFill>
                <a:ea typeface="SimSun" charset="0"/>
                <a:cs typeface="SimSun" charset="0"/>
              </a:rPr>
              <a:t>://www.ncwd-youth.info</a:t>
            </a:r>
            <a:endParaRPr lang="en-US" b="1" dirty="0">
              <a:solidFill>
                <a:prstClr val="black"/>
              </a:solidFill>
              <a:ea typeface="SimSun" charset="0"/>
              <a:cs typeface="SimSun" charset="0"/>
            </a:endParaRPr>
          </a:p>
          <a:p>
            <a:pPr marL="128588" indent="-128588" defTabSz="685680">
              <a:lnSpc>
                <a:spcPct val="80000"/>
              </a:lnSpc>
              <a:spcBef>
                <a:spcPts val="281"/>
              </a:spcBef>
              <a:buClrTx/>
              <a:buSzPct val="75000"/>
              <a:buFont typeface="Wingdings" charset="2"/>
              <a:buChar char=""/>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b="1" dirty="0">
              <a:solidFill>
                <a:prstClr val="black"/>
              </a:solidFill>
              <a:ea typeface="SimSun" charset="0"/>
              <a:cs typeface="SimSun" charset="0"/>
            </a:endParaRPr>
          </a:p>
          <a:p>
            <a:pPr marL="128588" indent="0" defTabSz="685680">
              <a:lnSpc>
                <a:spcPct val="80000"/>
              </a:lnSpc>
              <a:spcBef>
                <a:spcPts val="281"/>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u="sng" dirty="0">
              <a:solidFill>
                <a:prstClr val="black"/>
              </a:solidFill>
              <a:ea typeface="SimSun" charset="0"/>
              <a:cs typeface="SimSun" charset="0"/>
            </a:endParaRPr>
          </a:p>
          <a:p>
            <a:pPr marL="128588" indent="-128588" defTabSz="685680">
              <a:lnSpc>
                <a:spcPct val="80000"/>
              </a:lnSpc>
              <a:spcBef>
                <a:spcPts val="0"/>
              </a:spcBef>
              <a:buClr>
                <a:schemeClr val="accent1">
                  <a:lumMod val="75000"/>
                </a:schemeClr>
              </a:buClr>
              <a:buSzPct val="158000"/>
            </a:pPr>
            <a:r>
              <a:rPr lang="en-US" b="1" dirty="0" smtClean="0">
                <a:solidFill>
                  <a:prstClr val="black"/>
                </a:solidFill>
              </a:rPr>
              <a:t> The </a:t>
            </a:r>
            <a:r>
              <a:rPr lang="en-US" b="1" dirty="0">
                <a:solidFill>
                  <a:prstClr val="black"/>
                </a:solidFill>
              </a:rPr>
              <a:t>Guideposts for Success: A Framework for Families </a:t>
            </a:r>
            <a:endParaRPr lang="en-US" b="1" dirty="0" smtClean="0">
              <a:solidFill>
                <a:prstClr val="black"/>
              </a:solidFill>
            </a:endParaRPr>
          </a:p>
          <a:p>
            <a:pPr marL="0" indent="0" defTabSz="685680">
              <a:lnSpc>
                <a:spcPct val="80000"/>
              </a:lnSpc>
              <a:spcBef>
                <a:spcPts val="0"/>
              </a:spcBef>
              <a:buClrTx/>
              <a:buSzPct val="158000"/>
              <a:buNone/>
            </a:pPr>
            <a:r>
              <a:rPr lang="en-US" b="1" dirty="0">
                <a:solidFill>
                  <a:prstClr val="black"/>
                </a:solidFill>
              </a:rPr>
              <a:t> </a:t>
            </a:r>
            <a:r>
              <a:rPr lang="en-US" b="1" dirty="0" smtClean="0">
                <a:solidFill>
                  <a:prstClr val="black"/>
                </a:solidFill>
              </a:rPr>
              <a:t>  Preparing Youth for Adulthood  </a:t>
            </a:r>
          </a:p>
          <a:p>
            <a:pPr marL="0" indent="0" defTabSz="685680">
              <a:lnSpc>
                <a:spcPct val="80000"/>
              </a:lnSpc>
              <a:spcBef>
                <a:spcPts val="0"/>
              </a:spcBef>
              <a:buClrTx/>
              <a:buSzPct val="158000"/>
              <a:buNone/>
            </a:pPr>
            <a:r>
              <a:rPr lang="en-US" dirty="0" smtClean="0">
                <a:solidFill>
                  <a:prstClr val="black"/>
                </a:solidFill>
              </a:rPr>
              <a:t>   </a:t>
            </a:r>
            <a:r>
              <a:rPr lang="en-US" u="sng" dirty="0" smtClean="0">
                <a:solidFill>
                  <a:prstClr val="black"/>
                </a:solidFill>
              </a:rPr>
              <a:t>http</a:t>
            </a:r>
            <a:r>
              <a:rPr lang="en-US" u="sng" dirty="0">
                <a:solidFill>
                  <a:prstClr val="black"/>
                </a:solidFill>
              </a:rPr>
              <a:t>://</a:t>
            </a:r>
            <a:r>
              <a:rPr lang="en-US" u="sng" dirty="0" smtClean="0">
                <a:solidFill>
                  <a:prstClr val="black"/>
                </a:solidFill>
              </a:rPr>
              <a:t>www.ncwd-youth.info/family-guideposts-information-</a:t>
            </a:r>
          </a:p>
          <a:p>
            <a:pPr marL="0" indent="0" defTabSz="685680">
              <a:lnSpc>
                <a:spcPct val="80000"/>
              </a:lnSpc>
              <a:spcBef>
                <a:spcPts val="0"/>
              </a:spcBef>
              <a:buClrTx/>
              <a:buSzPct val="158000"/>
              <a:buNone/>
            </a:pPr>
            <a:r>
              <a:rPr lang="en-US" dirty="0">
                <a:solidFill>
                  <a:prstClr val="black"/>
                </a:solidFill>
              </a:rPr>
              <a:t> </a:t>
            </a:r>
            <a:r>
              <a:rPr lang="en-US" dirty="0" smtClean="0">
                <a:solidFill>
                  <a:prstClr val="black"/>
                </a:solidFill>
              </a:rPr>
              <a:t>  </a:t>
            </a:r>
            <a:r>
              <a:rPr lang="en-US" u="sng" dirty="0" smtClean="0">
                <a:solidFill>
                  <a:prstClr val="black"/>
                </a:solidFill>
              </a:rPr>
              <a:t>brief</a:t>
            </a:r>
            <a:endParaRPr lang="en-US" u="sng" dirty="0">
              <a:solidFill>
                <a:prstClr val="black"/>
              </a:solidFill>
            </a:endParaRPr>
          </a:p>
          <a:p>
            <a:pPr marL="161628" indent="-161628" defTabSz="685680">
              <a:lnSpc>
                <a:spcPct val="80000"/>
              </a:lnSpc>
              <a:spcBef>
                <a:spcPts val="0"/>
              </a:spcBef>
              <a:buClrTx/>
              <a:buSzPct val="158000"/>
              <a:buNone/>
            </a:pPr>
            <a:endParaRPr lang="en-US" u="sng" dirty="0">
              <a:solidFill>
                <a:prstClr val="black"/>
              </a:solidFill>
            </a:endParaRPr>
          </a:p>
          <a:p>
            <a:pPr lvl="0" defTabSz="685680">
              <a:lnSpc>
                <a:spcPct val="80000"/>
              </a:lnSpc>
              <a:spcBef>
                <a:spcPts val="281"/>
              </a:spcBef>
              <a:buClr>
                <a:schemeClr val="accent1">
                  <a:lumMod val="75000"/>
                </a:schemeClr>
              </a:buClr>
              <a:buSzPct val="158000"/>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b="1" dirty="0">
                <a:solidFill>
                  <a:prstClr val="black"/>
                </a:solidFill>
                <a:ea typeface="SimSun" charset="0"/>
                <a:cs typeface="SimSun" charset="0"/>
              </a:rPr>
              <a:t>Professional Development: Knowledge, Skills, and Abilities</a:t>
            </a:r>
          </a:p>
          <a:p>
            <a:pPr marL="128588" lvl="0" indent="0" defTabSz="685680">
              <a:lnSpc>
                <a:spcPct val="80000"/>
              </a:lnSpc>
              <a:spcBef>
                <a:spcPts val="281"/>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dirty="0">
                <a:solidFill>
                  <a:prstClr val="black"/>
                </a:solidFill>
                <a:ea typeface="SimSun" charset="0"/>
                <a:cs typeface="SimSun" charset="0"/>
              </a:rPr>
              <a:t> </a:t>
            </a:r>
            <a:r>
              <a:rPr lang="en-US" u="sng" dirty="0">
                <a:solidFill>
                  <a:prstClr val="black"/>
                </a:solidFill>
                <a:ea typeface="SimSun" charset="0"/>
                <a:cs typeface="SimSun" charset="0"/>
              </a:rPr>
              <a:t>http://www.ncwd-youth.info/youth-service-professionals</a:t>
            </a:r>
          </a:p>
          <a:p>
            <a:endParaRPr lang="en-US" dirty="0"/>
          </a:p>
        </p:txBody>
      </p:sp>
      <p:pic>
        <p:nvPicPr>
          <p:cNvPr id="4" name="Picture 3" descr="open treasure ch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1371602"/>
            <a:ext cx="1543050" cy="145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4FAB73BC-B049-4115-A692-8D63A059BFB8}" type="slidenum">
              <a:rPr lang="en-US" sz="1600" smtClean="0"/>
              <a:t>15</a:t>
            </a:fld>
            <a:endParaRPr lang="en-US" sz="1600" dirty="0"/>
          </a:p>
        </p:txBody>
      </p:sp>
    </p:spTree>
    <p:extLst>
      <p:ext uri="{BB962C8B-B14F-4D97-AF65-F5344CB8AC3E}">
        <p14:creationId xmlns:p14="http://schemas.microsoft.com/office/powerpoint/2010/main" val="294803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1601162"/>
            <a:ext cx="4286250" cy="785813"/>
          </a:xfrm>
        </p:spPr>
        <p:txBody>
          <a:bodyPr>
            <a:normAutofit fontScale="90000"/>
          </a:bodyPr>
          <a:lstStyle/>
          <a:p>
            <a:pPr defTabSz="685680">
              <a:spcBef>
                <a:spcPts val="0"/>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en-US" dirty="0" smtClean="0"/>
              <a:t>NCWD/Youth Resources</a:t>
            </a:r>
            <a:r>
              <a:rPr lang="en-US" sz="2250" dirty="0">
                <a:solidFill>
                  <a:srgbClr val="000000"/>
                </a:solidFill>
                <a:ea typeface="SimSun" charset="0"/>
                <a:cs typeface="SimSun" charset="0"/>
              </a:rPr>
              <a:t/>
            </a:r>
            <a:br>
              <a:rPr lang="en-US" sz="2250" dirty="0">
                <a:solidFill>
                  <a:srgbClr val="000000"/>
                </a:solidFill>
                <a:ea typeface="SimSun" charset="0"/>
                <a:cs typeface="SimSun" charset="0"/>
              </a:rPr>
            </a:br>
            <a:endParaRPr lang="en-US" dirty="0"/>
          </a:p>
        </p:txBody>
      </p:sp>
      <p:sp>
        <p:nvSpPr>
          <p:cNvPr id="3" name="Content Placeholder 2"/>
          <p:cNvSpPr>
            <a:spLocks noGrp="1"/>
          </p:cNvSpPr>
          <p:nvPr>
            <p:ph idx="1"/>
          </p:nvPr>
        </p:nvSpPr>
        <p:spPr>
          <a:xfrm>
            <a:off x="668867" y="3120474"/>
            <a:ext cx="7772400" cy="4050792"/>
          </a:xfrm>
        </p:spPr>
        <p:txBody>
          <a:bodyPr>
            <a:normAutofit/>
          </a:bodyPr>
          <a:lstStyle/>
          <a:p>
            <a:pPr>
              <a:lnSpc>
                <a:spcPct val="100000"/>
              </a:lnSpc>
              <a:spcBef>
                <a:spcPts val="0"/>
              </a:spcBef>
              <a:buClr>
                <a:schemeClr val="accent1">
                  <a:lumMod val="75000"/>
                </a:schemeClr>
              </a:buClr>
              <a:tabLst>
                <a:tab pos="0" algn="l"/>
                <a:tab pos="169863" algn="l"/>
              </a:tabLst>
            </a:pPr>
            <a:r>
              <a:rPr lang="en-US" b="1" dirty="0" smtClean="0"/>
              <a:t>Guiding </a:t>
            </a:r>
            <a:r>
              <a:rPr lang="en-US" b="1" dirty="0"/>
              <a:t>Your Success Tool</a:t>
            </a:r>
          </a:p>
          <a:p>
            <a:pPr marL="0" indent="0" defTabSz="685680">
              <a:lnSpc>
                <a:spcPct val="100000"/>
              </a:lnSpc>
              <a:spcBef>
                <a:spcPts val="0"/>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dirty="0" smtClean="0">
                <a:solidFill>
                  <a:prstClr val="black"/>
                </a:solidFill>
                <a:ea typeface="SimSun" charset="0"/>
                <a:cs typeface="SimSun" charset="0"/>
              </a:rPr>
              <a:t>   </a:t>
            </a:r>
            <a:r>
              <a:rPr lang="en-US" u="sng" dirty="0" smtClean="0">
                <a:solidFill>
                  <a:prstClr val="black"/>
                </a:solidFill>
                <a:ea typeface="SimSun" charset="0"/>
                <a:cs typeface="SimSun" charset="0"/>
              </a:rPr>
              <a:t>http</a:t>
            </a:r>
            <a:r>
              <a:rPr lang="en-US" u="sng" dirty="0">
                <a:solidFill>
                  <a:prstClr val="black"/>
                </a:solidFill>
                <a:ea typeface="SimSun" charset="0"/>
                <a:cs typeface="SimSun" charset="0"/>
              </a:rPr>
              <a:t>://www.ncwd-youth.info/guiding-your-success</a:t>
            </a:r>
            <a:endParaRPr lang="en-US" b="1" dirty="0">
              <a:solidFill>
                <a:prstClr val="black"/>
              </a:solidFill>
              <a:ea typeface="SimSun" charset="0"/>
              <a:cs typeface="SimSun" charset="0"/>
            </a:endParaRPr>
          </a:p>
          <a:p>
            <a:pPr marL="128588" indent="-128588" defTabSz="685680">
              <a:lnSpc>
                <a:spcPct val="100000"/>
              </a:lnSpc>
              <a:spcBef>
                <a:spcPts val="0"/>
              </a:spcBef>
              <a:buClrTx/>
              <a:buSzPct val="75000"/>
              <a:buFont typeface="Wingdings" charset="2"/>
              <a:buChar char=""/>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b="1" dirty="0">
              <a:solidFill>
                <a:prstClr val="black"/>
              </a:solidFill>
              <a:ea typeface="SimSun" charset="0"/>
              <a:cs typeface="SimSun" charset="0"/>
            </a:endParaRPr>
          </a:p>
          <a:p>
            <a:pPr marL="128588" indent="0" defTabSz="685680">
              <a:lnSpc>
                <a:spcPct val="100000"/>
              </a:lnSpc>
              <a:spcBef>
                <a:spcPts val="0"/>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u="sng" dirty="0">
              <a:solidFill>
                <a:prstClr val="black"/>
              </a:solidFill>
              <a:ea typeface="SimSun" charset="0"/>
              <a:cs typeface="SimSun" charset="0"/>
            </a:endParaRPr>
          </a:p>
          <a:p>
            <a:pPr marL="0" indent="-128588" defTabSz="685680">
              <a:lnSpc>
                <a:spcPct val="100000"/>
              </a:lnSpc>
              <a:spcBef>
                <a:spcPts val="0"/>
              </a:spcBef>
              <a:buClr>
                <a:schemeClr val="accent1">
                  <a:lumMod val="75000"/>
                </a:schemeClr>
              </a:buClr>
              <a:tabLst>
                <a:tab pos="169863" algn="l"/>
              </a:tabLst>
            </a:pPr>
            <a:r>
              <a:rPr lang="en-US" b="1" dirty="0"/>
              <a:t> </a:t>
            </a:r>
            <a:r>
              <a:rPr lang="en-US" b="1" dirty="0" smtClean="0"/>
              <a:t>Hitting </a:t>
            </a:r>
            <a:r>
              <a:rPr lang="en-US" b="1" dirty="0"/>
              <a:t>The Open Road After High School: How to Choose Your </a:t>
            </a:r>
            <a:r>
              <a:rPr lang="en-US" b="1" dirty="0" smtClean="0"/>
              <a:t> </a:t>
            </a:r>
          </a:p>
          <a:p>
            <a:pPr marL="0" indent="0" defTabSz="685680">
              <a:lnSpc>
                <a:spcPct val="100000"/>
              </a:lnSpc>
              <a:spcBef>
                <a:spcPts val="0"/>
              </a:spcBef>
              <a:buClr>
                <a:schemeClr val="accent1">
                  <a:lumMod val="75000"/>
                </a:schemeClr>
              </a:buClr>
              <a:buNone/>
              <a:tabLst>
                <a:tab pos="169863" algn="l"/>
              </a:tabLst>
            </a:pPr>
            <a:r>
              <a:rPr lang="en-US" b="1" dirty="0">
                <a:solidFill>
                  <a:prstClr val="black"/>
                </a:solidFill>
              </a:rPr>
              <a:t>  </a:t>
            </a:r>
            <a:r>
              <a:rPr lang="en-US" b="1" dirty="0" smtClean="0">
                <a:solidFill>
                  <a:prstClr val="black"/>
                </a:solidFill>
              </a:rPr>
              <a:t> </a:t>
            </a:r>
            <a:r>
              <a:rPr lang="en-US" b="1" dirty="0" smtClean="0"/>
              <a:t>Own </a:t>
            </a:r>
            <a:r>
              <a:rPr lang="en-US" b="1" dirty="0"/>
              <a:t>Adventure to Success!</a:t>
            </a:r>
            <a:endParaRPr lang="en-US" b="1" dirty="0">
              <a:solidFill>
                <a:prstClr val="black"/>
              </a:solidFill>
            </a:endParaRPr>
          </a:p>
          <a:p>
            <a:pPr marL="0" indent="0" defTabSz="685680">
              <a:lnSpc>
                <a:spcPct val="100000"/>
              </a:lnSpc>
              <a:spcBef>
                <a:spcPts val="0"/>
              </a:spcBef>
              <a:buClr>
                <a:schemeClr val="accent1">
                  <a:lumMod val="75000"/>
                </a:schemeClr>
              </a:buClr>
              <a:buNone/>
              <a:tabLst>
                <a:tab pos="119063" algn="l"/>
              </a:tabLst>
            </a:pPr>
            <a:r>
              <a:rPr lang="en-US" b="1" dirty="0" smtClean="0">
                <a:solidFill>
                  <a:prstClr val="black"/>
                </a:solidFill>
              </a:rPr>
              <a:t>   </a:t>
            </a:r>
            <a:r>
              <a:rPr lang="en-US" u="sng" dirty="0" smtClean="0">
                <a:solidFill>
                  <a:prstClr val="black"/>
                </a:solidFill>
              </a:rPr>
              <a:t>http</a:t>
            </a:r>
            <a:r>
              <a:rPr lang="en-US" u="sng" dirty="0">
                <a:solidFill>
                  <a:prstClr val="black"/>
                </a:solidFill>
              </a:rPr>
              <a:t>://</a:t>
            </a:r>
            <a:r>
              <a:rPr lang="en-US" u="sng" dirty="0" smtClean="0">
                <a:solidFill>
                  <a:prstClr val="black"/>
                </a:solidFill>
              </a:rPr>
              <a:t>www.ncwd-youth.info/hitting-the-open-road</a:t>
            </a:r>
          </a:p>
          <a:p>
            <a:pPr marL="0" indent="0" defTabSz="685680">
              <a:lnSpc>
                <a:spcPct val="100000"/>
              </a:lnSpc>
              <a:spcBef>
                <a:spcPts val="0"/>
              </a:spcBef>
              <a:buClrTx/>
              <a:buSzPct val="158000"/>
              <a:buNone/>
            </a:pPr>
            <a:r>
              <a:rPr lang="en-US" dirty="0" smtClean="0">
                <a:solidFill>
                  <a:prstClr val="black"/>
                </a:solidFill>
              </a:rPr>
              <a:t>   </a:t>
            </a:r>
            <a:endParaRPr lang="en-US" u="sng" dirty="0" smtClean="0">
              <a:solidFill>
                <a:prstClr val="black"/>
              </a:solidFill>
            </a:endParaRPr>
          </a:p>
          <a:p>
            <a:pPr marL="182563" indent="-182563">
              <a:lnSpc>
                <a:spcPct val="100000"/>
              </a:lnSpc>
              <a:spcBef>
                <a:spcPts val="0"/>
              </a:spcBef>
              <a:buClr>
                <a:schemeClr val="accent1">
                  <a:lumMod val="75000"/>
                </a:schemeClr>
              </a:buClr>
              <a:tabLst>
                <a:tab pos="119063" algn="l"/>
              </a:tabLst>
            </a:pPr>
            <a:r>
              <a:rPr lang="en-US" b="1" dirty="0" smtClean="0"/>
              <a:t>By Youth for Youth: Employment</a:t>
            </a:r>
          </a:p>
          <a:p>
            <a:pPr marL="128588" lvl="0" indent="0" defTabSz="685680">
              <a:lnSpc>
                <a:spcPct val="100000"/>
              </a:lnSpc>
              <a:spcBef>
                <a:spcPts val="0"/>
              </a:spcBef>
              <a:buClrTx/>
              <a:buSzPct val="75000"/>
              <a:buNone/>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dirty="0" smtClean="0">
                <a:solidFill>
                  <a:prstClr val="black"/>
                </a:solidFill>
                <a:ea typeface="SimSun" charset="0"/>
                <a:cs typeface="SimSun" charset="0"/>
              </a:rPr>
              <a:t> </a:t>
            </a:r>
            <a:r>
              <a:rPr lang="en-US" u="sng" dirty="0" smtClean="0">
                <a:solidFill>
                  <a:prstClr val="black"/>
                </a:solidFill>
                <a:ea typeface="SimSun" charset="0"/>
                <a:cs typeface="SimSun" charset="0"/>
              </a:rPr>
              <a:t>http</a:t>
            </a:r>
            <a:r>
              <a:rPr lang="en-US" u="sng" dirty="0">
                <a:solidFill>
                  <a:prstClr val="black"/>
                </a:solidFill>
                <a:ea typeface="SimSun" charset="0"/>
                <a:cs typeface="SimSun" charset="0"/>
              </a:rPr>
              <a:t>://www.ncwd-youth.info/by-youth-for-youth-employment</a:t>
            </a:r>
            <a:endParaRPr lang="en-US" dirty="0"/>
          </a:p>
        </p:txBody>
      </p:sp>
      <p:pic>
        <p:nvPicPr>
          <p:cNvPr id="4" name="Picture 3" descr="open treasure ch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1371602"/>
            <a:ext cx="1543050" cy="145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4FAB73BC-B049-4115-A692-8D63A059BFB8}" type="slidenum">
              <a:rPr lang="en-US" sz="1600" smtClean="0"/>
              <a:t>16</a:t>
            </a:fld>
            <a:endParaRPr lang="en-US" sz="1600" dirty="0"/>
          </a:p>
        </p:txBody>
      </p:sp>
    </p:spTree>
    <p:extLst>
      <p:ext uri="{BB962C8B-B14F-4D97-AF65-F5344CB8AC3E}">
        <p14:creationId xmlns:p14="http://schemas.microsoft.com/office/powerpoint/2010/main" val="76442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727075" y="668868"/>
            <a:ext cx="4500563" cy="672844"/>
          </a:xfrm>
          <a:prstGeom prst="rect">
            <a:avLst/>
          </a:prstGeom>
          <a:noFill/>
          <a:ln w="9525">
            <a:noFill/>
            <a:round/>
            <a:headEnd/>
            <a:tailEnd/>
          </a:ln>
          <a:effectLst/>
        </p:spPr>
        <p:txBody>
          <a:bodyPr anchor="b"/>
          <a:lstStyle/>
          <a:p>
            <a:pPr defTabSz="685680">
              <a:lnSpc>
                <a:spcPct val="90000"/>
              </a:lnSpc>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en-US" sz="3225" b="1" dirty="0">
                <a:blipFill>
                  <a:blip r:embed="rId3">
                    <a:extLst>
                      <a:ext uri="{28A0092B-C50C-407E-A947-70E740481C1C}">
                        <a14:useLocalDpi xmlns:a14="http://schemas.microsoft.com/office/drawing/2010/main" val="0"/>
                      </a:ext>
                    </a:extLst>
                  </a:blip>
                  <a:tile tx="6350" ty="-127000" sx="65000" sy="64000" flip="none" algn="tl"/>
                </a:blipFill>
                <a:latin typeface="Georgia" panose="02040502050405020303"/>
                <a:ea typeface="+mj-ea"/>
                <a:cs typeface="+mj-cs"/>
              </a:rPr>
              <a:t>NCWD/Youth Resources</a:t>
            </a:r>
            <a:endParaRPr lang="en-US" sz="2250" dirty="0">
              <a:solidFill>
                <a:srgbClr val="000000"/>
              </a:solidFill>
              <a:ea typeface="SimSun" charset="0"/>
              <a:cs typeface="SimSun" charset="0"/>
            </a:endParaRPr>
          </a:p>
        </p:txBody>
      </p:sp>
      <p:sp>
        <p:nvSpPr>
          <p:cNvPr id="15362" name="Text Box 2"/>
          <p:cNvSpPr txBox="1">
            <a:spLocks noChangeArrowheads="1"/>
          </p:cNvSpPr>
          <p:nvPr/>
        </p:nvSpPr>
        <p:spPr bwMode="auto">
          <a:xfrm>
            <a:off x="576219" y="2183146"/>
            <a:ext cx="6679714" cy="3222528"/>
          </a:xfrm>
          <a:prstGeom prst="rect">
            <a:avLst/>
          </a:prstGeom>
          <a:noFill/>
          <a:ln w="9525">
            <a:noFill/>
            <a:round/>
            <a:headEnd/>
            <a:tailEnd/>
          </a:ln>
          <a:effectLst/>
        </p:spPr>
        <p:txBody>
          <a:bodyPr/>
          <a:lstStyle/>
          <a:p>
            <a:pPr marL="191989" indent="-191989" defTabSz="685680">
              <a:lnSpc>
                <a:spcPct val="80000"/>
              </a:lnSpc>
              <a:spcBef>
                <a:spcPts val="281"/>
              </a:spcBef>
              <a:buClr>
                <a:srgbClr val="003366"/>
              </a:buClr>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sz="1125" dirty="0">
              <a:solidFill>
                <a:prstClr val="black"/>
              </a:solidFill>
              <a:ea typeface="SimSun" charset="0"/>
              <a:cs typeface="SimSun" charset="0"/>
            </a:endParaRPr>
          </a:p>
          <a:p>
            <a:pPr marL="342900" indent="-342900" defTabSz="685680">
              <a:lnSpc>
                <a:spcPct val="80000"/>
              </a:lnSpc>
              <a:spcBef>
                <a:spcPts val="281"/>
              </a:spcBef>
              <a:buClr>
                <a:schemeClr val="accent1">
                  <a:lumMod val="75000"/>
                </a:schemeClr>
              </a:buClr>
              <a:buSzPct val="85000"/>
              <a:buFont typeface="Wingdings" panose="05000000000000000000" pitchFamily="2" charset="2"/>
              <a:buChar char="§"/>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sz="2000" b="1" dirty="0">
                <a:solidFill>
                  <a:prstClr val="black"/>
                </a:solidFill>
              </a:rPr>
              <a:t>The 411 on Disability Disclosure: A Workbook for Families, Educators, Youth Service Professionals, and Adult Allies Who Care About Youth with Disabilities</a:t>
            </a:r>
          </a:p>
          <a:p>
            <a:pPr marL="195560" defTabSz="685680">
              <a:lnSpc>
                <a:spcPct val="80000"/>
              </a:lnSpc>
              <a:spcBef>
                <a:spcPts val="281"/>
              </a:spcBef>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sz="2000" dirty="0" smtClean="0">
                <a:solidFill>
                  <a:prstClr val="black"/>
                </a:solidFill>
              </a:rPr>
              <a:t>  </a:t>
            </a:r>
            <a:r>
              <a:rPr lang="en-US" sz="2000" u="sng" dirty="0" smtClean="0">
                <a:solidFill>
                  <a:prstClr val="black"/>
                </a:solidFill>
              </a:rPr>
              <a:t>http</a:t>
            </a:r>
            <a:r>
              <a:rPr lang="en-US" sz="2000" u="sng" dirty="0">
                <a:solidFill>
                  <a:prstClr val="black"/>
                </a:solidFill>
              </a:rPr>
              <a:t>://</a:t>
            </a:r>
            <a:r>
              <a:rPr lang="en-US" sz="2000" u="sng" dirty="0" smtClean="0">
                <a:solidFill>
                  <a:prstClr val="black"/>
                </a:solidFill>
              </a:rPr>
              <a:t>www.ncwd-youth.info/411-on-disability-</a:t>
            </a:r>
          </a:p>
          <a:p>
            <a:pPr marL="195560" defTabSz="685680">
              <a:lnSpc>
                <a:spcPct val="80000"/>
              </a:lnSpc>
              <a:spcBef>
                <a:spcPts val="281"/>
              </a:spcBef>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sz="2000" b="1" dirty="0">
                <a:solidFill>
                  <a:prstClr val="black"/>
                </a:solidFill>
              </a:rPr>
              <a:t> </a:t>
            </a:r>
            <a:r>
              <a:rPr lang="en-US" sz="2000" b="1" dirty="0" smtClean="0">
                <a:solidFill>
                  <a:prstClr val="black"/>
                </a:solidFill>
              </a:rPr>
              <a:t> </a:t>
            </a:r>
            <a:r>
              <a:rPr lang="en-US" sz="2000" u="sng" dirty="0" smtClean="0">
                <a:solidFill>
                  <a:prstClr val="black"/>
                </a:solidFill>
              </a:rPr>
              <a:t>disclosure-for-adults</a:t>
            </a:r>
          </a:p>
          <a:p>
            <a:pPr marL="195560" defTabSz="685680">
              <a:lnSpc>
                <a:spcPct val="80000"/>
              </a:lnSpc>
              <a:spcBef>
                <a:spcPts val="281"/>
              </a:spcBef>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sz="2000" dirty="0">
              <a:solidFill>
                <a:prstClr val="black"/>
              </a:solidFill>
            </a:endParaRPr>
          </a:p>
          <a:p>
            <a:pPr marL="342900" indent="-342900" defTabSz="685680">
              <a:lnSpc>
                <a:spcPct val="80000"/>
              </a:lnSpc>
              <a:spcBef>
                <a:spcPts val="281"/>
              </a:spcBef>
              <a:buClr>
                <a:schemeClr val="accent1">
                  <a:lumMod val="75000"/>
                </a:schemeClr>
              </a:buClr>
              <a:buSzPct val="85000"/>
              <a:buFont typeface="Wingdings" panose="05000000000000000000" pitchFamily="2" charset="2"/>
              <a:buChar char="§"/>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sz="2000" b="1" dirty="0">
                <a:solidFill>
                  <a:prstClr val="black"/>
                </a:solidFill>
              </a:rPr>
              <a:t>The 411 on Disability Disclosure: A Workbook for Youth with Disabilities</a:t>
            </a:r>
          </a:p>
          <a:p>
            <a:pPr marL="224135" indent="-191096" defTabSz="685680">
              <a:lnSpc>
                <a:spcPct val="80000"/>
              </a:lnSpc>
              <a:spcBef>
                <a:spcPts val="281"/>
              </a:spcBef>
              <a:buSzPct val="75000"/>
              <a:tabLst>
                <a:tab pos="195560" algn="l"/>
                <a:tab pos="512564" algn="l"/>
                <a:tab pos="1026914" algn="l"/>
                <a:tab pos="1541264" algn="l"/>
                <a:tab pos="2055614" algn="l"/>
                <a:tab pos="2569964" algn="l"/>
                <a:tab pos="3084314" algn="l"/>
                <a:tab pos="3598664" algn="l"/>
                <a:tab pos="4113014" algn="l"/>
                <a:tab pos="4627364" algn="l"/>
                <a:tab pos="5141714" algn="l"/>
                <a:tab pos="5656064" algn="l"/>
              </a:tabLst>
            </a:pPr>
            <a:r>
              <a:rPr lang="en-US" sz="2000" b="1" dirty="0">
                <a:solidFill>
                  <a:prstClr val="black"/>
                </a:solidFill>
                <a:ea typeface="SimSun" charset="0"/>
                <a:cs typeface="SimSun" charset="0"/>
              </a:rPr>
              <a:t>    </a:t>
            </a:r>
            <a:r>
              <a:rPr lang="en-US" sz="2000" u="sng" dirty="0">
                <a:solidFill>
                  <a:prstClr val="black"/>
                </a:solidFill>
                <a:ea typeface="SimSun" charset="0"/>
                <a:cs typeface="SimSun" charset="0"/>
              </a:rPr>
              <a:t>http://</a:t>
            </a:r>
            <a:r>
              <a:rPr lang="en-US" sz="2000" u="sng" dirty="0" smtClean="0">
                <a:solidFill>
                  <a:prstClr val="black"/>
                </a:solidFill>
                <a:ea typeface="SimSun" charset="0"/>
                <a:cs typeface="SimSun" charset="0"/>
              </a:rPr>
              <a:t>www.ncwd-youth.info/411-on-disability-</a:t>
            </a:r>
          </a:p>
          <a:p>
            <a:pPr marL="224135" indent="-191096" defTabSz="685680">
              <a:lnSpc>
                <a:spcPct val="80000"/>
              </a:lnSpc>
              <a:spcBef>
                <a:spcPts val="281"/>
              </a:spcBef>
              <a:buSzPct val="75000"/>
              <a:tabLst>
                <a:tab pos="195560" algn="l"/>
                <a:tab pos="512564" algn="l"/>
                <a:tab pos="1026914" algn="l"/>
                <a:tab pos="1541264" algn="l"/>
                <a:tab pos="2055614" algn="l"/>
                <a:tab pos="2569964" algn="l"/>
                <a:tab pos="3084314" algn="l"/>
                <a:tab pos="3598664" algn="l"/>
                <a:tab pos="4113014" algn="l"/>
                <a:tab pos="4627364" algn="l"/>
                <a:tab pos="5141714" algn="l"/>
                <a:tab pos="5656064" algn="l"/>
              </a:tabLst>
            </a:pPr>
            <a:r>
              <a:rPr lang="en-US" sz="2000" b="1" dirty="0">
                <a:solidFill>
                  <a:prstClr val="black"/>
                </a:solidFill>
                <a:ea typeface="SimSun" charset="0"/>
                <a:cs typeface="SimSun" charset="0"/>
              </a:rPr>
              <a:t> </a:t>
            </a:r>
            <a:r>
              <a:rPr lang="en-US" sz="2000" b="1" dirty="0" smtClean="0">
                <a:solidFill>
                  <a:prstClr val="black"/>
                </a:solidFill>
                <a:ea typeface="SimSun" charset="0"/>
                <a:cs typeface="SimSun" charset="0"/>
              </a:rPr>
              <a:t>   </a:t>
            </a:r>
            <a:r>
              <a:rPr lang="en-US" sz="2000" u="sng" dirty="0" smtClean="0">
                <a:solidFill>
                  <a:prstClr val="black"/>
                </a:solidFill>
                <a:ea typeface="SimSun" charset="0"/>
                <a:cs typeface="SimSun" charset="0"/>
              </a:rPr>
              <a:t>disclosure</a:t>
            </a:r>
          </a:p>
          <a:p>
            <a:pPr marL="224135" indent="-191096" defTabSz="685680">
              <a:lnSpc>
                <a:spcPct val="80000"/>
              </a:lnSpc>
              <a:spcBef>
                <a:spcPts val="281"/>
              </a:spcBef>
              <a:buSzPct val="75000"/>
              <a:tabLst>
                <a:tab pos="195560" algn="l"/>
                <a:tab pos="512564" algn="l"/>
                <a:tab pos="1026914" algn="l"/>
                <a:tab pos="1541264" algn="l"/>
                <a:tab pos="2055614" algn="l"/>
                <a:tab pos="2569964" algn="l"/>
                <a:tab pos="3084314" algn="l"/>
                <a:tab pos="3598664" algn="l"/>
                <a:tab pos="4113014" algn="l"/>
                <a:tab pos="4627364" algn="l"/>
                <a:tab pos="5141714" algn="l"/>
                <a:tab pos="5656064" algn="l"/>
              </a:tabLst>
            </a:pPr>
            <a:endParaRPr lang="en-US" sz="2000" dirty="0">
              <a:solidFill>
                <a:prstClr val="black"/>
              </a:solidFill>
              <a:ea typeface="SimSun" charset="0"/>
              <a:cs typeface="SimSun" charset="0"/>
            </a:endParaRPr>
          </a:p>
          <a:p>
            <a:pPr marL="342900" indent="-342900" defTabSz="685680">
              <a:lnSpc>
                <a:spcPct val="80000"/>
              </a:lnSpc>
              <a:spcBef>
                <a:spcPts val="281"/>
              </a:spcBef>
              <a:buClr>
                <a:schemeClr val="accent1">
                  <a:lumMod val="75000"/>
                </a:schemeClr>
              </a:buClr>
              <a:buSzPct val="85000"/>
              <a:buFont typeface="Wingdings" panose="05000000000000000000" pitchFamily="2" charset="2"/>
              <a:buChar char="§"/>
              <a:tabLst>
                <a:tab pos="512564" algn="l"/>
                <a:tab pos="1026914" algn="l"/>
                <a:tab pos="1541264" algn="l"/>
                <a:tab pos="2055614" algn="l"/>
                <a:tab pos="2569964" algn="l"/>
                <a:tab pos="3084314" algn="l"/>
                <a:tab pos="3598664" algn="l"/>
                <a:tab pos="4113014" algn="l"/>
                <a:tab pos="4627364" algn="l"/>
                <a:tab pos="5141714" algn="l"/>
                <a:tab pos="5656064" algn="l"/>
              </a:tabLst>
            </a:pPr>
            <a:r>
              <a:rPr lang="en-US" sz="2000" b="1" dirty="0">
                <a:solidFill>
                  <a:prstClr val="black"/>
                </a:solidFill>
              </a:rPr>
              <a:t>Cyber Disclosure for Youth with Disabilities</a:t>
            </a:r>
          </a:p>
          <a:p>
            <a:pPr marL="195560" defTabSz="685680">
              <a:lnSpc>
                <a:spcPct val="80000"/>
              </a:lnSpc>
              <a:spcBef>
                <a:spcPts val="281"/>
              </a:spcBef>
              <a:buSzPct val="175000"/>
              <a:tabLst>
                <a:tab pos="195560" algn="l"/>
                <a:tab pos="512564" algn="l"/>
                <a:tab pos="1026914" algn="l"/>
                <a:tab pos="1541264" algn="l"/>
                <a:tab pos="2055614" algn="l"/>
                <a:tab pos="2569964" algn="l"/>
                <a:tab pos="3084314" algn="l"/>
                <a:tab pos="3598664" algn="l"/>
                <a:tab pos="4113014" algn="l"/>
                <a:tab pos="4627364" algn="l"/>
                <a:tab pos="5141714" algn="l"/>
                <a:tab pos="5656064" algn="l"/>
              </a:tabLst>
            </a:pPr>
            <a:r>
              <a:rPr lang="en-US" sz="2000" dirty="0" smtClean="0">
                <a:solidFill>
                  <a:prstClr val="black"/>
                </a:solidFill>
              </a:rPr>
              <a:t>  </a:t>
            </a:r>
            <a:r>
              <a:rPr lang="en-US" sz="2000" u="sng" dirty="0" smtClean="0">
                <a:solidFill>
                  <a:prstClr val="black"/>
                </a:solidFill>
              </a:rPr>
              <a:t>http</a:t>
            </a:r>
            <a:r>
              <a:rPr lang="en-US" sz="2000" u="sng" dirty="0">
                <a:solidFill>
                  <a:prstClr val="black"/>
                </a:solidFill>
              </a:rPr>
              <a:t>://www.ncwd-youth.info/cyber-disclosure</a:t>
            </a:r>
          </a:p>
          <a:p>
            <a:pPr marL="191989" indent="-191989" defTabSz="685680">
              <a:lnSpc>
                <a:spcPct val="80000"/>
              </a:lnSpc>
              <a:spcBef>
                <a:spcPts val="281"/>
              </a:spcBef>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sz="1125" dirty="0">
              <a:solidFill>
                <a:prstClr val="black"/>
              </a:solidFill>
              <a:ea typeface="SimSun" charset="0"/>
              <a:cs typeface="SimSun" charset="0"/>
            </a:endParaRPr>
          </a:p>
          <a:p>
            <a:pPr defTabSz="685680">
              <a:lnSpc>
                <a:spcPct val="80000"/>
              </a:lnSpc>
              <a:spcBef>
                <a:spcPts val="281"/>
              </a:spcBef>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sz="1125" dirty="0">
              <a:solidFill>
                <a:prstClr val="black"/>
              </a:solidFill>
              <a:ea typeface="SimSun" charset="0"/>
              <a:cs typeface="SimSun" charset="0"/>
              <a:hlinkClick r:id="rId4"/>
            </a:endParaRPr>
          </a:p>
          <a:p>
            <a:pPr marL="191989" indent="-191989" defTabSz="685680">
              <a:lnSpc>
                <a:spcPct val="80000"/>
              </a:lnSpc>
              <a:spcBef>
                <a:spcPts val="281"/>
              </a:spcBef>
              <a:buSzPct val="75000"/>
              <a:tabLst>
                <a:tab pos="512564" algn="l"/>
                <a:tab pos="1026914" algn="l"/>
                <a:tab pos="1541264" algn="l"/>
                <a:tab pos="2055614" algn="l"/>
                <a:tab pos="2569964" algn="l"/>
                <a:tab pos="3084314" algn="l"/>
                <a:tab pos="3598664" algn="l"/>
                <a:tab pos="4113014" algn="l"/>
                <a:tab pos="4627364" algn="l"/>
                <a:tab pos="5141714" algn="l"/>
                <a:tab pos="5656064" algn="l"/>
              </a:tabLst>
            </a:pPr>
            <a:endParaRPr lang="en-US" sz="1125" dirty="0">
              <a:solidFill>
                <a:srgbClr val="003366"/>
              </a:solidFill>
              <a:ea typeface="SimSun" charset="0"/>
              <a:cs typeface="SimSun" charset="0"/>
            </a:endParaRPr>
          </a:p>
        </p:txBody>
      </p:sp>
      <p:pic>
        <p:nvPicPr>
          <p:cNvPr id="5" name="Picture 2" descr="open treasure ch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745" y="547457"/>
            <a:ext cx="1500188"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FAB73BC-B049-4115-A692-8D63A059BFB8}" type="slidenum">
              <a:rPr lang="en-US" sz="1600" smtClean="0"/>
              <a:t>17</a:t>
            </a:fld>
            <a:endParaRPr lang="en-US" sz="1600" dirty="0"/>
          </a:p>
        </p:txBody>
      </p:sp>
    </p:spTree>
    <p:extLst>
      <p:ext uri="{BB962C8B-B14F-4D97-AF65-F5344CB8AC3E}">
        <p14:creationId xmlns:p14="http://schemas.microsoft.com/office/powerpoint/2010/main" val="3907149395"/>
      </p:ext>
    </p:extLst>
  </p:cSld>
  <p:clrMapOvr>
    <a:masterClrMapping/>
  </p:clrMapOvr>
  <p:transition>
    <p:wipe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solidFill>
                  <a:schemeClr val="tx1"/>
                </a:solidFill>
              </a:rPr>
              <a:t>Contact Information</a:t>
            </a:r>
            <a:endParaRPr lang="en-US" sz="4400" dirty="0">
              <a:solidFill>
                <a:schemeClr val="tx1"/>
              </a:solidFill>
            </a:endParaRPr>
          </a:p>
        </p:txBody>
      </p:sp>
      <p:sp>
        <p:nvSpPr>
          <p:cNvPr id="5" name="Text Placeholder 4"/>
          <p:cNvSpPr>
            <a:spLocks noGrp="1"/>
          </p:cNvSpPr>
          <p:nvPr>
            <p:ph type="body" idx="1"/>
          </p:nvPr>
        </p:nvSpPr>
        <p:spPr>
          <a:xfrm>
            <a:off x="859784" y="2072558"/>
            <a:ext cx="3730752" cy="512064"/>
          </a:xfrm>
        </p:spPr>
        <p:txBody>
          <a:bodyPr/>
          <a:lstStyle/>
          <a:p>
            <a:pPr algn="ctr"/>
            <a:r>
              <a:rPr lang="en-US" sz="2400" dirty="0" smtClean="0"/>
              <a:t>Curtis Richards</a:t>
            </a:r>
            <a:endParaRPr lang="en-US" sz="2400" dirty="0"/>
          </a:p>
        </p:txBody>
      </p:sp>
      <p:sp>
        <p:nvSpPr>
          <p:cNvPr id="6" name="Content Placeholder 5"/>
          <p:cNvSpPr>
            <a:spLocks noGrp="1"/>
          </p:cNvSpPr>
          <p:nvPr>
            <p:ph sz="half" idx="2"/>
          </p:nvPr>
        </p:nvSpPr>
        <p:spPr>
          <a:xfrm>
            <a:off x="839725" y="2590800"/>
            <a:ext cx="3733800" cy="3962400"/>
          </a:xfrm>
        </p:spPr>
        <p:txBody>
          <a:bodyPr>
            <a:normAutofit/>
          </a:bodyPr>
          <a:lstStyle/>
          <a:p>
            <a:pPr marL="0" indent="0" algn="ctr">
              <a:buNone/>
            </a:pPr>
            <a:r>
              <a:rPr lang="en-US" sz="1800" dirty="0" smtClean="0"/>
              <a:t>Director</a:t>
            </a:r>
          </a:p>
          <a:p>
            <a:pPr marL="0" indent="0">
              <a:buNone/>
            </a:pPr>
            <a:endParaRPr lang="en-US" sz="1800" dirty="0"/>
          </a:p>
          <a:p>
            <a:pPr marL="0" indent="0" algn="ctr">
              <a:buNone/>
            </a:pPr>
            <a:endParaRPr lang="en-US" sz="1800" dirty="0" smtClean="0"/>
          </a:p>
          <a:p>
            <a:pPr marL="0" indent="0" algn="ctr">
              <a:buNone/>
            </a:pPr>
            <a:endParaRPr lang="en-US" sz="1800" dirty="0"/>
          </a:p>
          <a:p>
            <a:pPr marL="0" indent="0" algn="ctr">
              <a:buNone/>
            </a:pPr>
            <a:endParaRPr lang="en-US" sz="1800" dirty="0" smtClean="0"/>
          </a:p>
          <a:p>
            <a:pPr marL="0" indent="0" algn="ctr">
              <a:buNone/>
            </a:pPr>
            <a:endParaRPr lang="en-US" sz="1800" dirty="0"/>
          </a:p>
          <a:p>
            <a:pPr marL="0" indent="0" algn="ctr">
              <a:buNone/>
            </a:pPr>
            <a:endParaRPr lang="en-US" sz="1800" dirty="0" smtClean="0"/>
          </a:p>
          <a:p>
            <a:pPr marL="0" indent="0" algn="ctr">
              <a:buNone/>
            </a:pPr>
            <a:endParaRPr lang="en-US" sz="1800" dirty="0" smtClean="0"/>
          </a:p>
          <a:p>
            <a:pPr marL="0" indent="0" algn="ctr">
              <a:buNone/>
            </a:pPr>
            <a:r>
              <a:rPr lang="en-US" sz="1800" dirty="0" smtClean="0"/>
              <a:t>E-mail: richardsc@iel.org</a:t>
            </a:r>
          </a:p>
          <a:p>
            <a:pPr marL="0" indent="0" algn="ctr">
              <a:buNone/>
            </a:pPr>
            <a:r>
              <a:rPr lang="en-US" sz="1800" dirty="0" smtClean="0"/>
              <a:t>Phone: 202-822-8405 x163</a:t>
            </a:r>
            <a:endParaRPr lang="en-US" sz="1800" dirty="0"/>
          </a:p>
        </p:txBody>
      </p:sp>
      <p:sp>
        <p:nvSpPr>
          <p:cNvPr id="7" name="Text Placeholder 6"/>
          <p:cNvSpPr>
            <a:spLocks noGrp="1"/>
          </p:cNvSpPr>
          <p:nvPr>
            <p:ph type="body" sz="quarter" idx="3"/>
          </p:nvPr>
        </p:nvSpPr>
        <p:spPr>
          <a:xfrm>
            <a:off x="4767113" y="2078736"/>
            <a:ext cx="3730752" cy="512064"/>
          </a:xfrm>
        </p:spPr>
        <p:txBody>
          <a:bodyPr/>
          <a:lstStyle/>
          <a:p>
            <a:pPr algn="ctr"/>
            <a:r>
              <a:rPr lang="en-US" sz="2400" dirty="0" smtClean="0"/>
              <a:t>Jennifer Thomas</a:t>
            </a:r>
            <a:endParaRPr lang="en-US" sz="2400" dirty="0"/>
          </a:p>
        </p:txBody>
      </p:sp>
      <p:sp>
        <p:nvSpPr>
          <p:cNvPr id="8" name="Content Placeholder 7"/>
          <p:cNvSpPr>
            <a:spLocks noGrp="1"/>
          </p:cNvSpPr>
          <p:nvPr>
            <p:ph sz="quarter" idx="4"/>
          </p:nvPr>
        </p:nvSpPr>
        <p:spPr>
          <a:xfrm>
            <a:off x="4750102" y="2590800"/>
            <a:ext cx="3733800" cy="3962400"/>
          </a:xfrm>
        </p:spPr>
        <p:txBody>
          <a:bodyPr>
            <a:normAutofit fontScale="77500" lnSpcReduction="20000"/>
          </a:bodyPr>
          <a:lstStyle/>
          <a:p>
            <a:pPr marL="0" indent="0" algn="ctr">
              <a:buNone/>
            </a:pPr>
            <a:r>
              <a:rPr lang="en-US" sz="2600" dirty="0" smtClean="0"/>
              <a:t>Youth Development Specialist</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1800" dirty="0" smtClean="0"/>
          </a:p>
          <a:p>
            <a:pPr marL="0" indent="0" algn="ctr">
              <a:buNone/>
            </a:pPr>
            <a:endParaRPr lang="en-US" sz="2300" dirty="0" smtClean="0"/>
          </a:p>
          <a:p>
            <a:pPr marL="0" indent="0" algn="ctr">
              <a:buNone/>
            </a:pPr>
            <a:r>
              <a:rPr lang="en-US" sz="2600" dirty="0" smtClean="0"/>
              <a:t>E-mail: thomasj@iel.org</a:t>
            </a:r>
          </a:p>
          <a:p>
            <a:pPr marL="0" indent="0" algn="ctr">
              <a:buNone/>
            </a:pPr>
            <a:r>
              <a:rPr lang="en-US" sz="2600" dirty="0" smtClean="0"/>
              <a:t>Phone: 202-822-8405 x162</a:t>
            </a:r>
            <a:endParaRPr lang="en-US" sz="2600" dirty="0"/>
          </a:p>
        </p:txBody>
      </p:sp>
      <p:sp>
        <p:nvSpPr>
          <p:cNvPr id="9" name="Slide Number Placeholder 3"/>
          <p:cNvSpPr>
            <a:spLocks noGrp="1"/>
          </p:cNvSpPr>
          <p:nvPr>
            <p:ph type="sldNum" sz="quarter" idx="12"/>
          </p:nvPr>
        </p:nvSpPr>
        <p:spPr>
          <a:xfrm>
            <a:off x="8313145" y="6291792"/>
            <a:ext cx="830855" cy="320675"/>
          </a:xfrm>
        </p:spPr>
        <p:txBody>
          <a:bodyPr/>
          <a:lstStyle/>
          <a:p>
            <a:pPr>
              <a:defRPr/>
            </a:pPr>
            <a:r>
              <a:rPr lang="en-US" sz="1600" dirty="0" smtClean="0"/>
              <a:t>18</a:t>
            </a: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758" y="3048000"/>
            <a:ext cx="2369462" cy="2503582"/>
          </a:xfrm>
          <a:prstGeom prst="rect">
            <a:avLst/>
          </a:prstGeom>
        </p:spPr>
      </p:pic>
      <p:pic>
        <p:nvPicPr>
          <p:cNvPr id="10" name="Picture 9"/>
          <p:cNvPicPr>
            <a:picLocks noChangeAspect="1"/>
          </p:cNvPicPr>
          <p:nvPr/>
        </p:nvPicPr>
        <p:blipFill>
          <a:blip r:embed="rId3"/>
          <a:stretch>
            <a:fillRect/>
          </a:stretch>
        </p:blipFill>
        <p:spPr>
          <a:xfrm>
            <a:off x="1586208" y="3048000"/>
            <a:ext cx="2276117" cy="2404954"/>
          </a:xfrm>
          <a:prstGeom prst="rect">
            <a:avLst/>
          </a:prstGeom>
        </p:spPr>
      </p:pic>
    </p:spTree>
    <p:extLst>
      <p:ext uri="{BB962C8B-B14F-4D97-AF65-F5344CB8AC3E}">
        <p14:creationId xmlns:p14="http://schemas.microsoft.com/office/powerpoint/2010/main" val="3190402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066" y="2609765"/>
            <a:ext cx="7772400" cy="1609344"/>
          </a:xfrm>
        </p:spPr>
        <p:txBody>
          <a:bodyPr>
            <a:normAutofit/>
          </a:bodyPr>
          <a:lstStyle/>
          <a:p>
            <a:pPr algn="ctr"/>
            <a:r>
              <a:rPr lang="en-US" sz="5400" dirty="0" smtClean="0"/>
              <a:t>Thank You!</a:t>
            </a:r>
            <a:endParaRPr lang="en-US" sz="5400" dirty="0"/>
          </a:p>
        </p:txBody>
      </p:sp>
      <p:sp>
        <p:nvSpPr>
          <p:cNvPr id="5" name="Slide Number Placeholder 4"/>
          <p:cNvSpPr>
            <a:spLocks noGrp="1"/>
          </p:cNvSpPr>
          <p:nvPr>
            <p:ph type="sldNum" sz="quarter" idx="12"/>
          </p:nvPr>
        </p:nvSpPr>
        <p:spPr/>
        <p:txBody>
          <a:bodyPr/>
          <a:lstStyle/>
          <a:p>
            <a:fld id="{4FAB73BC-B049-4115-A692-8D63A059BFB8}" type="slidenum">
              <a:rPr lang="en-US" sz="1600" smtClean="0"/>
              <a:t>19</a:t>
            </a:fld>
            <a:endParaRPr lang="en-US" sz="1600" dirty="0"/>
          </a:p>
        </p:txBody>
      </p:sp>
    </p:spTree>
    <p:extLst>
      <p:ext uri="{BB962C8B-B14F-4D97-AF65-F5344CB8AC3E}">
        <p14:creationId xmlns:p14="http://schemas.microsoft.com/office/powerpoint/2010/main" val="3453580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685800" y="1706541"/>
            <a:ext cx="7772400" cy="4050792"/>
          </a:xfrm>
        </p:spPr>
        <p:txBody>
          <a:bodyPr/>
          <a:lstStyle/>
          <a:p>
            <a:endParaRPr lang="en-US" dirty="0" smtClean="0"/>
          </a:p>
          <a:p>
            <a:endParaRPr lang="en-US" dirty="0"/>
          </a:p>
          <a:p>
            <a:r>
              <a:rPr lang="en-US" dirty="0" smtClean="0"/>
              <a:t>Define </a:t>
            </a:r>
            <a:r>
              <a:rPr lang="en-US" dirty="0"/>
              <a:t>youth development and leadership</a:t>
            </a:r>
            <a:r>
              <a:rPr lang="en-US" dirty="0" smtClean="0"/>
              <a:t>.</a:t>
            </a:r>
          </a:p>
          <a:p>
            <a:endParaRPr lang="en-US" dirty="0" smtClean="0"/>
          </a:p>
          <a:p>
            <a:r>
              <a:rPr lang="en-US" dirty="0" smtClean="0"/>
              <a:t>Provide </a:t>
            </a:r>
            <a:r>
              <a:rPr lang="en-US" dirty="0"/>
              <a:t>examples of youth engagement strategies</a:t>
            </a:r>
            <a:r>
              <a:rPr lang="en-US" dirty="0" smtClean="0"/>
              <a:t>.</a:t>
            </a:r>
          </a:p>
          <a:p>
            <a:endParaRPr lang="en-US" dirty="0" smtClean="0"/>
          </a:p>
          <a:p>
            <a:r>
              <a:rPr lang="en-US" dirty="0" smtClean="0"/>
              <a:t>Describe </a:t>
            </a:r>
            <a:r>
              <a:rPr lang="en-US" dirty="0"/>
              <a:t>the Youth Action Council on Transition’s (YouthACT) role in youth development and leadership, using the YouthACT model as an example.</a:t>
            </a:r>
          </a:p>
        </p:txBody>
      </p:sp>
      <p:sp>
        <p:nvSpPr>
          <p:cNvPr id="4" name="Slide Number Placeholder 3"/>
          <p:cNvSpPr>
            <a:spLocks noGrp="1"/>
          </p:cNvSpPr>
          <p:nvPr>
            <p:ph type="sldNum" sz="quarter" idx="12"/>
          </p:nvPr>
        </p:nvSpPr>
        <p:spPr/>
        <p:txBody>
          <a:bodyPr/>
          <a:lstStyle/>
          <a:p>
            <a:fld id="{4FAB73BC-B049-4115-A692-8D63A059BFB8}" type="slidenum">
              <a:rPr lang="en-US" sz="1600" smtClean="0"/>
              <a:t>2</a:t>
            </a:fld>
            <a:endParaRPr lang="en-US" sz="1600" dirty="0"/>
          </a:p>
        </p:txBody>
      </p:sp>
    </p:spTree>
    <p:extLst>
      <p:ext uri="{BB962C8B-B14F-4D97-AF65-F5344CB8AC3E}">
        <p14:creationId xmlns:p14="http://schemas.microsoft.com/office/powerpoint/2010/main" val="4162965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Collaborative on Workforce and Disability for Youth (NCWD/Youth)</a:t>
            </a:r>
          </a:p>
        </p:txBody>
      </p:sp>
      <p:sp>
        <p:nvSpPr>
          <p:cNvPr id="3" name="Content Placeholder 2"/>
          <p:cNvSpPr>
            <a:spLocks noGrp="1"/>
          </p:cNvSpPr>
          <p:nvPr>
            <p:ph idx="1"/>
          </p:nvPr>
        </p:nvSpPr>
        <p:spPr/>
        <p:txBody>
          <a:bodyPr>
            <a:normAutofit lnSpcReduction="10000"/>
          </a:bodyPr>
          <a:lstStyle/>
          <a:p>
            <a:endParaRPr lang="en-US" dirty="0" smtClean="0"/>
          </a:p>
          <a:p>
            <a:endParaRPr lang="en-US" dirty="0"/>
          </a:p>
          <a:p>
            <a:r>
              <a:rPr lang="en-US" dirty="0" smtClean="0"/>
              <a:t>Funded </a:t>
            </a:r>
            <a:r>
              <a:rPr lang="en-US" dirty="0"/>
              <a:t>by the Department of Labor’s Office of Disability Employment Policy</a:t>
            </a:r>
          </a:p>
          <a:p>
            <a:endParaRPr lang="en-US" dirty="0"/>
          </a:p>
          <a:p>
            <a:r>
              <a:rPr lang="en-US" dirty="0"/>
              <a:t>National Technical Assistance Center</a:t>
            </a:r>
          </a:p>
          <a:p>
            <a:endParaRPr lang="en-US" dirty="0"/>
          </a:p>
          <a:p>
            <a:r>
              <a:rPr lang="en-US" dirty="0"/>
              <a:t>Housed at the Institute for Educational Leadership</a:t>
            </a:r>
          </a:p>
          <a:p>
            <a:endParaRPr lang="en-US" dirty="0"/>
          </a:p>
          <a:p>
            <a:r>
              <a:rPr lang="en-US" dirty="0"/>
              <a:t>Leads the National Youth Action Council on Transition (YouthACT)</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z="1600" smtClean="0"/>
              <a:t>3</a:t>
            </a:fld>
            <a:endParaRPr lang="en-US" sz="1600" dirty="0"/>
          </a:p>
        </p:txBody>
      </p:sp>
    </p:spTree>
    <p:extLst>
      <p:ext uri="{BB962C8B-B14F-4D97-AF65-F5344CB8AC3E}">
        <p14:creationId xmlns:p14="http://schemas.microsoft.com/office/powerpoint/2010/main" val="3694838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 Line Activity</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Complete the Journey Line of Leadership form.</a:t>
            </a:r>
          </a:p>
          <a:p>
            <a:endParaRPr lang="en-US" dirty="0" smtClean="0"/>
          </a:p>
          <a:p>
            <a:r>
              <a:rPr lang="en-US" dirty="0" smtClean="0"/>
              <a:t>Pick one experience you documented on the Journey </a:t>
            </a:r>
            <a:r>
              <a:rPr lang="en-US" dirty="0"/>
              <a:t>Line of </a:t>
            </a:r>
            <a:r>
              <a:rPr lang="en-US" dirty="0" smtClean="0"/>
              <a:t>Leadership form, and write a little more about it on a extra large sticky note.</a:t>
            </a:r>
          </a:p>
          <a:p>
            <a:endParaRPr lang="en-US" dirty="0" smtClean="0"/>
          </a:p>
          <a:p>
            <a:r>
              <a:rPr lang="en-US" dirty="0" smtClean="0"/>
              <a:t>Share the experience you wrote on an extra large sticky note with someone. </a:t>
            </a:r>
          </a:p>
          <a:p>
            <a:endParaRPr lang="en-US" dirty="0" smtClean="0"/>
          </a:p>
          <a:p>
            <a:r>
              <a:rPr lang="en-US" dirty="0" smtClean="0"/>
              <a:t>Place your extra large sticky note on the Journey Line that is on the wall.</a:t>
            </a:r>
            <a:endParaRPr lang="en-US" dirty="0"/>
          </a:p>
        </p:txBody>
      </p:sp>
      <p:cxnSp>
        <p:nvCxnSpPr>
          <p:cNvPr id="5" name="Elbow Connector 4"/>
          <p:cNvCxnSpPr/>
          <p:nvPr/>
        </p:nvCxnSpPr>
        <p:spPr>
          <a:xfrm flipV="1">
            <a:off x="685800" y="1591733"/>
            <a:ext cx="7560733" cy="804333"/>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4FAB73BC-B049-4115-A692-8D63A059BFB8}" type="slidenum">
              <a:rPr lang="en-US" sz="1600" smtClean="0"/>
              <a:t>4</a:t>
            </a:fld>
            <a:endParaRPr lang="en-US" sz="1600" dirty="0"/>
          </a:p>
        </p:txBody>
      </p:sp>
    </p:spTree>
    <p:extLst>
      <p:ext uri="{BB962C8B-B14F-4D97-AF65-F5344CB8AC3E}">
        <p14:creationId xmlns:p14="http://schemas.microsoft.com/office/powerpoint/2010/main" val="2482610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8338" y="333921"/>
            <a:ext cx="7543800" cy="1207008"/>
          </a:xfrm>
        </p:spPr>
        <p:txBody>
          <a:bodyPr>
            <a:normAutofit fontScale="90000"/>
          </a:bodyPr>
          <a:lstStyle/>
          <a:p>
            <a:r>
              <a:rPr lang="en-US" dirty="0" smtClean="0"/>
              <a:t>Youth Development vs. Youth Leadership</a:t>
            </a:r>
            <a:endParaRPr lang="en-US" dirty="0"/>
          </a:p>
        </p:txBody>
      </p:sp>
      <p:sp>
        <p:nvSpPr>
          <p:cNvPr id="5" name="Text Placeholder 4"/>
          <p:cNvSpPr>
            <a:spLocks noGrp="1"/>
          </p:cNvSpPr>
          <p:nvPr>
            <p:ph type="body" idx="1"/>
          </p:nvPr>
        </p:nvSpPr>
        <p:spPr/>
        <p:txBody>
          <a:bodyPr/>
          <a:lstStyle/>
          <a:p>
            <a:r>
              <a:rPr lang="en-US" dirty="0" smtClean="0"/>
              <a:t>Youth Development is</a:t>
            </a:r>
            <a:endParaRPr lang="en-US" dirty="0"/>
          </a:p>
        </p:txBody>
      </p:sp>
      <p:sp>
        <p:nvSpPr>
          <p:cNvPr id="6" name="Content Placeholder 5"/>
          <p:cNvSpPr>
            <a:spLocks noGrp="1"/>
          </p:cNvSpPr>
          <p:nvPr>
            <p:ph sz="half" idx="2"/>
          </p:nvPr>
        </p:nvSpPr>
        <p:spPr/>
        <p:txBody>
          <a:bodyPr/>
          <a:lstStyle/>
          <a:p>
            <a:r>
              <a:rPr lang="en-US" dirty="0"/>
              <a:t>a process that prepares young people to meet </a:t>
            </a:r>
            <a:r>
              <a:rPr lang="en-US" dirty="0" smtClean="0"/>
              <a:t>the challenges </a:t>
            </a:r>
            <a:r>
              <a:rPr lang="en-US" dirty="0"/>
              <a:t>of adolescence and adulthood through a coordinated, </a:t>
            </a:r>
            <a:r>
              <a:rPr lang="en-US" dirty="0" smtClean="0"/>
              <a:t>progressive series </a:t>
            </a:r>
            <a:r>
              <a:rPr lang="en-US" dirty="0"/>
              <a:t>of activities and experiences that help them to become socially, </a:t>
            </a:r>
            <a:r>
              <a:rPr lang="en-US" dirty="0" smtClean="0"/>
              <a:t>morally, emotionally</a:t>
            </a:r>
            <a:r>
              <a:rPr lang="en-US" dirty="0"/>
              <a:t>, physically, and cognitively competent.</a:t>
            </a:r>
          </a:p>
        </p:txBody>
      </p:sp>
      <p:sp>
        <p:nvSpPr>
          <p:cNvPr id="7" name="Text Placeholder 6"/>
          <p:cNvSpPr>
            <a:spLocks noGrp="1"/>
          </p:cNvSpPr>
          <p:nvPr>
            <p:ph type="body" sz="quarter" idx="3"/>
          </p:nvPr>
        </p:nvSpPr>
        <p:spPr/>
        <p:txBody>
          <a:bodyPr/>
          <a:lstStyle/>
          <a:p>
            <a:r>
              <a:rPr lang="en-US" dirty="0" smtClean="0"/>
              <a:t>Youth Leadership is</a:t>
            </a:r>
            <a:endParaRPr lang="en-US" dirty="0"/>
          </a:p>
        </p:txBody>
      </p:sp>
      <p:sp>
        <p:nvSpPr>
          <p:cNvPr id="8" name="Content Placeholder 7"/>
          <p:cNvSpPr>
            <a:spLocks noGrp="1"/>
          </p:cNvSpPr>
          <p:nvPr>
            <p:ph sz="quarter" idx="4"/>
          </p:nvPr>
        </p:nvSpPr>
        <p:spPr/>
        <p:txBody>
          <a:bodyPr>
            <a:normAutofit fontScale="92500" lnSpcReduction="20000"/>
          </a:bodyPr>
          <a:lstStyle/>
          <a:p>
            <a:r>
              <a:rPr lang="en-US" dirty="0"/>
              <a:t>a</a:t>
            </a:r>
            <a:r>
              <a:rPr lang="en-US" dirty="0" smtClean="0"/>
              <a:t>n important </a:t>
            </a:r>
            <a:r>
              <a:rPr lang="en-US" dirty="0"/>
              <a:t>part of the youth development process</a:t>
            </a:r>
            <a:r>
              <a:rPr lang="en-US" dirty="0" smtClean="0"/>
              <a:t>.</a:t>
            </a:r>
            <a:endParaRPr lang="en-US" dirty="0"/>
          </a:p>
          <a:p>
            <a:r>
              <a:rPr lang="en-US" dirty="0"/>
              <a:t>both </a:t>
            </a:r>
            <a:r>
              <a:rPr lang="en-US" dirty="0" smtClean="0"/>
              <a:t>an internal </a:t>
            </a:r>
            <a:r>
              <a:rPr lang="en-US" dirty="0"/>
              <a:t>and an external process leading to </a:t>
            </a:r>
            <a:endParaRPr lang="en-US" dirty="0" smtClean="0"/>
          </a:p>
          <a:p>
            <a:pPr lvl="1"/>
            <a:r>
              <a:rPr lang="en-US" dirty="0" smtClean="0"/>
              <a:t>(</a:t>
            </a:r>
            <a:r>
              <a:rPr lang="en-US" dirty="0"/>
              <a:t>1) the ability to guide or direct </a:t>
            </a:r>
            <a:r>
              <a:rPr lang="en-US" dirty="0" smtClean="0"/>
              <a:t>others on </a:t>
            </a:r>
            <a:r>
              <a:rPr lang="en-US" dirty="0"/>
              <a:t>a course of action, influence their opinion and behavior, and show the way </a:t>
            </a:r>
            <a:r>
              <a:rPr lang="en-US" dirty="0" smtClean="0"/>
              <a:t>by going </a:t>
            </a:r>
            <a:r>
              <a:rPr lang="en-US" dirty="0"/>
              <a:t>in </a:t>
            </a:r>
            <a:r>
              <a:rPr lang="en-US" dirty="0" smtClean="0"/>
              <a:t>advance; and</a:t>
            </a:r>
          </a:p>
          <a:p>
            <a:pPr lvl="1"/>
            <a:r>
              <a:rPr lang="en-US" dirty="0" smtClean="0"/>
              <a:t>(</a:t>
            </a:r>
            <a:r>
              <a:rPr lang="en-US" dirty="0"/>
              <a:t>2) the ability to analyze one’s own strengths </a:t>
            </a:r>
            <a:r>
              <a:rPr lang="en-US" dirty="0" smtClean="0"/>
              <a:t>and weaknesses</a:t>
            </a:r>
            <a:r>
              <a:rPr lang="en-US" dirty="0"/>
              <a:t>, set personal and vocational goals, and develop the self-esteem </a:t>
            </a:r>
            <a:r>
              <a:rPr lang="en-US" dirty="0" smtClean="0"/>
              <a:t>to carry </a:t>
            </a:r>
            <a:r>
              <a:rPr lang="en-US" dirty="0"/>
              <a:t>them out.</a:t>
            </a:r>
          </a:p>
        </p:txBody>
      </p:sp>
      <p:sp>
        <p:nvSpPr>
          <p:cNvPr id="9" name="Slide Number Placeholder 8"/>
          <p:cNvSpPr>
            <a:spLocks noGrp="1"/>
          </p:cNvSpPr>
          <p:nvPr>
            <p:ph type="sldNum" sz="quarter" idx="12"/>
          </p:nvPr>
        </p:nvSpPr>
        <p:spPr/>
        <p:txBody>
          <a:bodyPr/>
          <a:lstStyle/>
          <a:p>
            <a:fld id="{4FAB73BC-B049-4115-A692-8D63A059BFB8}" type="slidenum">
              <a:rPr lang="en-US" sz="1600" smtClean="0"/>
              <a:t>5</a:t>
            </a:fld>
            <a:endParaRPr lang="en-US" sz="1600" dirty="0"/>
          </a:p>
        </p:txBody>
      </p:sp>
      <p:pic>
        <p:nvPicPr>
          <p:cNvPr id="10" name="Picture 9" descr="Young lady holding up peace sign made with two of her fingers" title="Youth"/>
          <p:cNvPicPr>
            <a:picLocks noChangeAspect="1"/>
          </p:cNvPicPr>
          <p:nvPr/>
        </p:nvPicPr>
        <p:blipFill rotWithShape="1">
          <a:blip r:embed="rId2">
            <a:extLst>
              <a:ext uri="{28A0092B-C50C-407E-A947-70E740481C1C}">
                <a14:useLocalDpi xmlns:a14="http://schemas.microsoft.com/office/drawing/2010/main" val="0"/>
              </a:ext>
            </a:extLst>
          </a:blip>
          <a:srcRect l="23611" t="4706" r="1944" b="13980"/>
          <a:stretch/>
        </p:blipFill>
        <p:spPr>
          <a:xfrm>
            <a:off x="6953765" y="210477"/>
            <a:ext cx="2009641" cy="1453896"/>
          </a:xfrm>
          <a:prstGeom prst="rect">
            <a:avLst/>
          </a:prstGeom>
        </p:spPr>
      </p:pic>
    </p:spTree>
    <p:extLst>
      <p:ext uri="{BB962C8B-B14F-4D97-AF65-F5344CB8AC3E}">
        <p14:creationId xmlns:p14="http://schemas.microsoft.com/office/powerpoint/2010/main" val="543632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9515" y="123623"/>
            <a:ext cx="7543800" cy="1207008"/>
          </a:xfrm>
        </p:spPr>
        <p:txBody>
          <a:bodyPr>
            <a:normAutofit fontScale="90000"/>
          </a:bodyPr>
          <a:lstStyle/>
          <a:p>
            <a:r>
              <a:rPr lang="en-US" dirty="0" smtClean="0"/>
              <a:t>Framework for Active </a:t>
            </a:r>
            <a:br>
              <a:rPr lang="en-US" dirty="0" smtClean="0"/>
            </a:br>
            <a:r>
              <a:rPr lang="en-US" dirty="0" smtClean="0"/>
              <a:t>Youth Involvement</a:t>
            </a:r>
            <a:endParaRPr lang="en-US" dirty="0"/>
          </a:p>
        </p:txBody>
      </p:sp>
      <p:pic>
        <p:nvPicPr>
          <p:cNvPr id="9" name="Content Placeholder 8" descr="Shaped like a house; foundation (education, awareness, resources, support, philosophies) at bottom, description for youth guided above foundation, description for youth directed above description for youth guided, description of youth driven above description of youth directed" title="Framework for Active Youth Involvement"/>
          <p:cNvPicPr>
            <a:picLocks noGrp="1" noChangeAspect="1"/>
          </p:cNvPicPr>
          <p:nvPr>
            <p:ph idx="1"/>
          </p:nvPr>
        </p:nvPicPr>
        <p:blipFill>
          <a:blip r:embed="rId2"/>
          <a:stretch>
            <a:fillRect/>
          </a:stretch>
        </p:blipFill>
        <p:spPr>
          <a:xfrm>
            <a:off x="1303150" y="1473200"/>
            <a:ext cx="6556529" cy="5122334"/>
          </a:xfrm>
          <a:prstGeom prst="rect">
            <a:avLst/>
          </a:prstGeom>
        </p:spPr>
      </p:pic>
      <p:sp>
        <p:nvSpPr>
          <p:cNvPr id="10" name="Slide Number Placeholder 9"/>
          <p:cNvSpPr>
            <a:spLocks noGrp="1"/>
          </p:cNvSpPr>
          <p:nvPr>
            <p:ph type="sldNum" sz="quarter" idx="12"/>
          </p:nvPr>
        </p:nvSpPr>
        <p:spPr/>
        <p:txBody>
          <a:bodyPr/>
          <a:lstStyle/>
          <a:p>
            <a:fld id="{4FAB73BC-B049-4115-A692-8D63A059BFB8}" type="slidenum">
              <a:rPr lang="en-US" sz="1600" smtClean="0"/>
              <a:t>6</a:t>
            </a:fld>
            <a:endParaRPr lang="en-US" sz="1600" dirty="0"/>
          </a:p>
        </p:txBody>
      </p:sp>
    </p:spTree>
    <p:extLst>
      <p:ext uri="{BB962C8B-B14F-4D97-AF65-F5344CB8AC3E}">
        <p14:creationId xmlns:p14="http://schemas.microsoft.com/office/powerpoint/2010/main" val="4157766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Action Council on Transition (NCWD/Youth)</a:t>
            </a:r>
            <a:endParaRPr lang="en-US" dirty="0"/>
          </a:p>
        </p:txBody>
      </p:sp>
      <p:sp>
        <p:nvSpPr>
          <p:cNvPr id="3" name="Content Placeholder 2"/>
          <p:cNvSpPr>
            <a:spLocks noGrp="1"/>
          </p:cNvSpPr>
          <p:nvPr>
            <p:ph idx="1"/>
          </p:nvPr>
        </p:nvSpPr>
        <p:spPr>
          <a:xfrm>
            <a:off x="685800" y="2714075"/>
            <a:ext cx="7772400" cy="4050792"/>
          </a:xfrm>
        </p:spPr>
        <p:txBody>
          <a:bodyPr/>
          <a:lstStyle/>
          <a:p>
            <a:pPr marL="0" indent="0" algn="ctr">
              <a:buNone/>
            </a:pPr>
            <a:endParaRPr lang="en-US" sz="2400" dirty="0"/>
          </a:p>
          <a:p>
            <a:pPr marL="0" indent="0" algn="ctr">
              <a:buNone/>
            </a:pPr>
            <a:r>
              <a:rPr lang="en-US" sz="2400" dirty="0"/>
              <a:t>The Youth Action Council on Transition (YouthACT) is a national initiative to get more youth with disabilities and their allies involved as leaders who partner with adults and organizations to improve opportunities for youth to succeed in life. </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z="1600" smtClean="0"/>
              <a:t>7</a:t>
            </a:fld>
            <a:endParaRPr lang="en-US" sz="1600" dirty="0"/>
          </a:p>
        </p:txBody>
      </p:sp>
    </p:spTree>
    <p:extLst>
      <p:ext uri="{BB962C8B-B14F-4D97-AF65-F5344CB8AC3E}">
        <p14:creationId xmlns:p14="http://schemas.microsoft.com/office/powerpoint/2010/main" val="1567008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8731"/>
            <a:ext cx="7772400" cy="1609344"/>
          </a:xfrm>
        </p:spPr>
        <p:txBody>
          <a:bodyPr/>
          <a:lstStyle/>
          <a:p>
            <a:r>
              <a:rPr lang="en-US" dirty="0"/>
              <a:t>Goal of </a:t>
            </a:r>
            <a:r>
              <a:rPr lang="en-US" dirty="0" smtClean="0"/>
              <a:t>YouthACT</a:t>
            </a:r>
            <a:endParaRPr lang="en-US" dirty="0"/>
          </a:p>
        </p:txBody>
      </p:sp>
      <p:sp>
        <p:nvSpPr>
          <p:cNvPr id="3" name="Content Placeholder 2"/>
          <p:cNvSpPr>
            <a:spLocks noGrp="1"/>
          </p:cNvSpPr>
          <p:nvPr>
            <p:ph idx="1"/>
          </p:nvPr>
        </p:nvSpPr>
        <p:spPr>
          <a:xfrm>
            <a:off x="685800" y="1300141"/>
            <a:ext cx="7772400" cy="4050792"/>
          </a:xfrm>
        </p:spPr>
        <p:txBody>
          <a:bodyPr/>
          <a:lstStyle/>
          <a:p>
            <a:pPr marL="0" indent="0" algn="ctr">
              <a:buNone/>
            </a:pPr>
            <a:endParaRPr lang="en-US" sz="2700" dirty="0"/>
          </a:p>
          <a:p>
            <a:pPr marL="0" indent="0" algn="ctr">
              <a:buNone/>
            </a:pPr>
            <a:r>
              <a:rPr lang="en-US" sz="2700" dirty="0"/>
              <a:t>YouthACT aims to improve the capacity and engagement of youth with disabilities and their allies as leaders and partners in efforts to improve transition policies and practices within and across systems serving youth. </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z="1600" smtClean="0"/>
              <a:t>8</a:t>
            </a:fld>
            <a:endParaRPr lang="en-US" sz="1600" dirty="0"/>
          </a:p>
        </p:txBody>
      </p:sp>
      <p:pic>
        <p:nvPicPr>
          <p:cNvPr id="5" name="Picture 4" descr="Young lady posing with arms on top of young man's head" title="Phont of young lady and young man"/>
          <p:cNvPicPr>
            <a:picLocks noChangeAspect="1"/>
          </p:cNvPicPr>
          <p:nvPr/>
        </p:nvPicPr>
        <p:blipFill rotWithShape="1">
          <a:blip r:embed="rId2">
            <a:extLst>
              <a:ext uri="{28A0092B-C50C-407E-A947-70E740481C1C}">
                <a14:useLocalDpi xmlns:a14="http://schemas.microsoft.com/office/drawing/2010/main" val="0"/>
              </a:ext>
            </a:extLst>
          </a:blip>
          <a:srcRect l="18611" t="2329" r="25370" b="7130"/>
          <a:stretch/>
        </p:blipFill>
        <p:spPr>
          <a:xfrm>
            <a:off x="3267002" y="3958156"/>
            <a:ext cx="2609995" cy="2785554"/>
          </a:xfrm>
          <a:prstGeom prst="rect">
            <a:avLst/>
          </a:prstGeom>
        </p:spPr>
      </p:pic>
    </p:spTree>
    <p:extLst>
      <p:ext uri="{BB962C8B-B14F-4D97-AF65-F5344CB8AC3E}">
        <p14:creationId xmlns:p14="http://schemas.microsoft.com/office/powerpoint/2010/main" val="3109946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a:t>
            </a:r>
            <a:r>
              <a:rPr lang="en-US" dirty="0" smtClean="0"/>
              <a:t>YouthACT</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Youth ACT will accomplish this goal by:</a:t>
            </a:r>
          </a:p>
          <a:p>
            <a:endParaRPr lang="en-US" dirty="0"/>
          </a:p>
          <a:p>
            <a:pPr marL="0" indent="0">
              <a:buNone/>
            </a:pPr>
            <a:r>
              <a:rPr lang="en-US" dirty="0"/>
              <a:t>1) Supporting the creation of local YouthACT teams consisting of two emerging </a:t>
            </a:r>
            <a:r>
              <a:rPr lang="en-US" dirty="0" smtClean="0"/>
              <a:t>youth leaders</a:t>
            </a:r>
            <a:r>
              <a:rPr lang="en-US" dirty="0"/>
              <a:t>, </a:t>
            </a:r>
            <a:r>
              <a:rPr lang="en-US" dirty="0" smtClean="0"/>
              <a:t>one adult </a:t>
            </a:r>
            <a:r>
              <a:rPr lang="en-US" dirty="0"/>
              <a:t>partner, and a sponsoring organization. </a:t>
            </a:r>
          </a:p>
          <a:p>
            <a:pPr marL="0" indent="0">
              <a:buNone/>
            </a:pPr>
            <a:r>
              <a:rPr lang="en-US" dirty="0"/>
              <a:t>2) Providing the emerging youth leaders the training and mentoring necessary </a:t>
            </a:r>
            <a:r>
              <a:rPr lang="en-US" dirty="0" smtClean="0"/>
              <a:t>to increase </a:t>
            </a:r>
            <a:r>
              <a:rPr lang="en-US" dirty="0"/>
              <a:t>their knowledge about the transition process and policies in </a:t>
            </a:r>
            <a:r>
              <a:rPr lang="en-US" dirty="0" smtClean="0"/>
              <a:t>various systems </a:t>
            </a:r>
            <a:r>
              <a:rPr lang="en-US" dirty="0"/>
              <a:t>and increase their leadership and advocacy skills. </a:t>
            </a:r>
          </a:p>
          <a:p>
            <a:pPr marL="0" indent="0">
              <a:buNone/>
            </a:pPr>
            <a:r>
              <a:rPr lang="en-US" dirty="0"/>
              <a:t>3) Supporting the youth leaders, as a part of their YouthACT team, to participate </a:t>
            </a:r>
            <a:r>
              <a:rPr lang="en-US" dirty="0" smtClean="0"/>
              <a:t>in leadership </a:t>
            </a:r>
            <a:r>
              <a:rPr lang="en-US" dirty="0"/>
              <a:t>opportunities related to informing their peers and the various systems </a:t>
            </a:r>
            <a:r>
              <a:rPr lang="en-US" dirty="0" smtClean="0"/>
              <a:t>about </a:t>
            </a:r>
            <a:r>
              <a:rPr lang="en-US" dirty="0"/>
              <a:t>improved transition for all youth. </a:t>
            </a:r>
          </a:p>
          <a:p>
            <a:pPr marL="0" indent="0">
              <a:buNone/>
            </a:pPr>
            <a:r>
              <a:rPr lang="en-US" dirty="0"/>
              <a:t>4) Engaging the youth leaders in developing materials and tools for youth, families, </a:t>
            </a:r>
            <a:r>
              <a:rPr lang="en-US" dirty="0" smtClean="0"/>
              <a:t>professionals</a:t>
            </a:r>
            <a:r>
              <a:rPr lang="en-US" dirty="0"/>
              <a:t>, and policy makers.  </a:t>
            </a:r>
          </a:p>
          <a:p>
            <a:pPr marL="0" indent="0">
              <a:buNone/>
            </a:pPr>
            <a:r>
              <a:rPr lang="en-US" dirty="0"/>
              <a:t>5) Engaging the youth leaders in identifying transition barriers youth are experiencing </a:t>
            </a:r>
            <a:r>
              <a:rPr lang="en-US" dirty="0" smtClean="0"/>
              <a:t>across </a:t>
            </a:r>
            <a:r>
              <a:rPr lang="en-US" dirty="0"/>
              <a:t>systems.</a:t>
            </a:r>
          </a:p>
          <a:p>
            <a:pPr marL="0" indent="0">
              <a:buNone/>
            </a:pPr>
            <a:r>
              <a:rPr lang="en-US" dirty="0"/>
              <a:t>6) Developing the capacity of organizations/agencies to effectively engage youth </a:t>
            </a:r>
            <a:r>
              <a:rPr lang="en-US" dirty="0" smtClean="0"/>
              <a:t>as leaders </a:t>
            </a:r>
            <a:r>
              <a:rPr lang="en-US" dirty="0"/>
              <a:t>and partners in efforts to improve youth transition outcomes.</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z="1600" smtClean="0"/>
              <a:t>9</a:t>
            </a:fld>
            <a:endParaRPr lang="en-US" sz="1600" dirty="0"/>
          </a:p>
        </p:txBody>
      </p:sp>
    </p:spTree>
    <p:extLst>
      <p:ext uri="{BB962C8B-B14F-4D97-AF65-F5344CB8AC3E}">
        <p14:creationId xmlns:p14="http://schemas.microsoft.com/office/powerpoint/2010/main" val="5281294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240</TotalTime>
  <Words>918</Words>
  <Application>Microsoft Office PowerPoint</Application>
  <PresentationFormat>On-screen Show (4:3)</PresentationFormat>
  <Paragraphs>169</Paragraphs>
  <Slides>19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SimSun</vt:lpstr>
      <vt:lpstr>Arial</vt:lpstr>
      <vt:lpstr>Calibri</vt:lpstr>
      <vt:lpstr>Century Gothic</vt:lpstr>
      <vt:lpstr>Georgia</vt:lpstr>
      <vt:lpstr>Trebuchet MS</vt:lpstr>
      <vt:lpstr>Wingdings</vt:lpstr>
      <vt:lpstr>Wood Type</vt:lpstr>
      <vt:lpstr>Youth Development &amp;  Leadership</vt:lpstr>
      <vt:lpstr>Objectives</vt:lpstr>
      <vt:lpstr>National Collaborative on Workforce and Disability for Youth (NCWD/Youth)</vt:lpstr>
      <vt:lpstr>Journey Line Activity</vt:lpstr>
      <vt:lpstr>Youth Development vs. Youth Leadership</vt:lpstr>
      <vt:lpstr>Framework for Active  Youth Involvement</vt:lpstr>
      <vt:lpstr>Youth Action Council on Transition (NCWD/Youth)</vt:lpstr>
      <vt:lpstr>Goal of YouthACT</vt:lpstr>
      <vt:lpstr>Goal of YouthACT</vt:lpstr>
      <vt:lpstr>Team Structure</vt:lpstr>
      <vt:lpstr>Considerations for  Genuine Youth Engagement</vt:lpstr>
      <vt:lpstr>Got Fears?</vt:lpstr>
      <vt:lpstr>So, Where Do You “Stand?”</vt:lpstr>
      <vt:lpstr>Questions</vt:lpstr>
      <vt:lpstr>NCWD/Youth Resources </vt:lpstr>
      <vt:lpstr>NCWD/Youth Resources </vt:lpstr>
      <vt:lpstr>PowerPoint Presentation</vt:lpstr>
      <vt:lpstr>Contact Information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engagement &amp;  Leadership</dc:title>
  <dc:creator>Jennifer Thomas</dc:creator>
  <cp:lastModifiedBy>Jennifer Thomas</cp:lastModifiedBy>
  <cp:revision>22</cp:revision>
  <cp:lastPrinted>2016-04-28T23:08:14Z</cp:lastPrinted>
  <dcterms:created xsi:type="dcterms:W3CDTF">2016-04-28T19:41:39Z</dcterms:created>
  <dcterms:modified xsi:type="dcterms:W3CDTF">2016-05-25T23:21:31Z</dcterms:modified>
</cp:coreProperties>
</file>