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4"/>
  </p:notesMasterIdLst>
  <p:sldIdLst>
    <p:sldId id="320" r:id="rId3"/>
    <p:sldId id="319" r:id="rId4"/>
    <p:sldId id="310" r:id="rId5"/>
    <p:sldId id="288" r:id="rId6"/>
    <p:sldId id="312" r:id="rId7"/>
    <p:sldId id="313" r:id="rId8"/>
    <p:sldId id="289" r:id="rId9"/>
    <p:sldId id="291" r:id="rId10"/>
    <p:sldId id="290" r:id="rId11"/>
    <p:sldId id="292" r:id="rId12"/>
    <p:sldId id="293" r:id="rId13"/>
    <p:sldId id="294" r:id="rId14"/>
    <p:sldId id="295" r:id="rId15"/>
    <p:sldId id="308" r:id="rId16"/>
    <p:sldId id="314" r:id="rId17"/>
    <p:sldId id="311" r:id="rId18"/>
    <p:sldId id="257" r:id="rId19"/>
    <p:sldId id="258" r:id="rId20"/>
    <p:sldId id="259" r:id="rId21"/>
    <p:sldId id="260"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315" r:id="rId37"/>
    <p:sldId id="316" r:id="rId38"/>
    <p:sldId id="317" r:id="rId39"/>
    <p:sldId id="276" r:id="rId40"/>
    <p:sldId id="277" r:id="rId41"/>
    <p:sldId id="278" r:id="rId42"/>
    <p:sldId id="28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66"/>
    <a:srgbClr val="A50021"/>
    <a:srgbClr val="990099"/>
    <a:srgbClr val="C7D5ED"/>
    <a:srgbClr val="6600CC"/>
    <a:srgbClr val="0000CC"/>
    <a:srgbClr val="FF9900"/>
    <a:srgbClr val="FBFFFB"/>
    <a:srgbClr val="F7FF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138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14274-FBB5-44FD-A3D8-337E02900709}" type="datetimeFigureOut">
              <a:rPr lang="en-US" smtClean="0"/>
              <a:pPr/>
              <a:t>3/14/2017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97E1F-9DCB-48B7-A594-0DA8706B2404}" type="slidenum">
              <a:rPr lang="en-US" smtClean="0"/>
              <a:pPr/>
              <a:t>‹#›</a:t>
            </a:fld>
            <a:endParaRPr lang="en-US" dirty="0"/>
          </a:p>
        </p:txBody>
      </p:sp>
    </p:spTree>
    <p:extLst>
      <p:ext uri="{BB962C8B-B14F-4D97-AF65-F5344CB8AC3E}">
        <p14:creationId xmlns:p14="http://schemas.microsoft.com/office/powerpoint/2010/main" xmlns="" val="2421197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02451-2328-486E-B8FE-B6183B309F7F}" type="slidenum">
              <a:rPr lang="en-US" smtClean="0"/>
              <a:pPr/>
              <a:t>13</a:t>
            </a:fld>
            <a:endParaRPr lang="en-US" dirty="0"/>
          </a:p>
        </p:txBody>
      </p:sp>
    </p:spTree>
    <p:extLst>
      <p:ext uri="{BB962C8B-B14F-4D97-AF65-F5344CB8AC3E}">
        <p14:creationId xmlns:p14="http://schemas.microsoft.com/office/powerpoint/2010/main" xmlns="" val="104048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C22AF8AE-5E5E-40F3-9D6A-8CD852593C58}" type="slidenum">
              <a:rPr kumimoji="0" lang="en-US" altLang="en-US" sz="1200" b="0" i="0" u="none" strike="noStrike" kern="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rPr>
              <a:pPr marL="0" marR="0" lvl="0" indent="0" defTabSz="91440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fld id="{2232E20D-7522-4053-AF2F-B5B9021D1E2E}" type="slidenum">
              <a:rPr lang="en-US" altLang="en-US" smtClean="0">
                <a:latin typeface="Arial" panose="020B0604020202020204" pitchFamily="34" charset="0"/>
                <a:ea typeface="ＭＳ Ｐゴシック" panose="020B0600070205080204" pitchFamily="34" charset="-128"/>
              </a:rPr>
              <a:pPr eaLnBrk="1" hangingPunct="1"/>
              <a:t>14</a:t>
            </a:fld>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012418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lowchart: Stored Data 7"/>
          <p:cNvSpPr/>
          <p:nvPr userDrawn="1"/>
        </p:nvSpPr>
        <p:spPr>
          <a:xfrm rot="936938">
            <a:off x="-1091359" y="-961130"/>
            <a:ext cx="2282847" cy="7869830"/>
          </a:xfrm>
          <a:prstGeom prst="flowChartOnlineStorage">
            <a:avLst/>
          </a:prstGeom>
          <a:blipFill dpi="0" rotWithShape="1">
            <a:blip r:embed="rId2" cstate="print">
              <a:alphaModFix amt="64000"/>
              <a:biLevel thresh="50000"/>
              <a:extLst>
                <a:ext uri="{BEBA8EAE-BF5A-486C-A8C5-ECC9F3942E4B}">
                  <a14:imgProps xmlns:a14="http://schemas.microsoft.com/office/drawing/2010/main" xmlns="">
                    <a14:imgLayer r:embed="rId3">
                      <a14:imgEffect>
                        <a14:colorTemperature colorTemp="11500"/>
                      </a14:imgEffect>
                      <a14:imgEffect>
                        <a14:saturation sat="0"/>
                      </a14:imgEffect>
                      <a14:imgEffect>
                        <a14:brightnessContrast bright="-20000" contrast="40000"/>
                      </a14:imgEffect>
                    </a14:imgLayer>
                  </a14:imgProps>
                </a:ext>
              </a:extLst>
            </a:blip>
            <a:srcRect/>
            <a:tile tx="0" ty="0" sx="100000" sy="100000" flip="none" algn="tl"/>
          </a:blipFill>
          <a:ln>
            <a:noFill/>
          </a:ln>
          <a:effectLst>
            <a:outerShdw blurRad="190500" dist="1143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932508" y="1593130"/>
            <a:ext cx="7315199" cy="1916833"/>
          </a:xfrm>
        </p:spPr>
        <p:txBody>
          <a:bodyPr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932508" y="3602038"/>
            <a:ext cx="73152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289875" y="6356351"/>
            <a:ext cx="1561205" cy="365125"/>
          </a:xfrm>
        </p:spPr>
        <p:txBody>
          <a:bodyPr/>
          <a:lstStyle/>
          <a:p>
            <a:fld id="{94BCC45D-2D09-461F-BED4-73893686B128}" type="datetimeFigureOut">
              <a:rPr lang="en-US" smtClean="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311774" y="6356351"/>
            <a:ext cx="1377382" cy="365125"/>
          </a:xfrm>
        </p:spPr>
        <p:txBody>
          <a:bodyPr/>
          <a:lstStyle/>
          <a:p>
            <a:fld id="{0AB9FF10-0C71-4835-9E59-7AEE05D9FE44}" type="slidenum">
              <a:rPr lang="en-US" smtClean="0"/>
              <a:pPr/>
              <a:t>‹#›</a:t>
            </a:fld>
            <a:endParaRPr lang="en-US" dirty="0"/>
          </a:p>
        </p:txBody>
      </p:sp>
      <p:pic>
        <p:nvPicPr>
          <p:cNvPr id="7" name="Picture 6" descr="RAISE logo"/>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34882" y="-189178"/>
            <a:ext cx="2304610" cy="2304610"/>
          </a:xfrm>
          <a:prstGeom prst="rect">
            <a:avLst/>
          </a:prstGeom>
          <a:ln>
            <a:noFill/>
          </a:ln>
          <a:effectLst/>
        </p:spPr>
      </p:pic>
      <p:sp>
        <p:nvSpPr>
          <p:cNvPr id="9" name="Rectangle 8"/>
          <p:cNvSpPr/>
          <p:nvPr userDrawn="1"/>
        </p:nvSpPr>
        <p:spPr>
          <a:xfrm>
            <a:off x="-1421394" y="-1711105"/>
            <a:ext cx="13274074" cy="1711105"/>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3195651" y="-122218"/>
            <a:ext cx="3195654" cy="7980626"/>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1262612" y="6858000"/>
            <a:ext cx="4014576" cy="1135055"/>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xmlns="" val="336805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5356" y="457200"/>
            <a:ext cx="3089636"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234992" y="987426"/>
            <a:ext cx="445522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145356" y="2057400"/>
            <a:ext cx="3089636"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B9FF10-0C71-4835-9E59-7AEE05D9FE44}" type="slidenum">
              <a:rPr lang="en-US" smtClean="0"/>
              <a:pPr/>
              <a:t>‹#›</a:t>
            </a:fld>
            <a:endParaRPr lang="en-US" dirty="0"/>
          </a:p>
        </p:txBody>
      </p:sp>
      <p:sp>
        <p:nvSpPr>
          <p:cNvPr id="8" name="Flowchart: Stored Data 7"/>
          <p:cNvSpPr/>
          <p:nvPr userDrawn="1"/>
        </p:nvSpPr>
        <p:spPr>
          <a:xfrm rot="11753734">
            <a:off x="9308863" y="-512035"/>
            <a:ext cx="2282847" cy="7869830"/>
          </a:xfrm>
          <a:prstGeom prst="flowChartOnlineStorage">
            <a:avLst/>
          </a:prstGeom>
          <a:blipFill dpi="0" rotWithShape="1">
            <a:blip r:embed="rId2" cstate="print">
              <a:alphaModFix amt="64000"/>
              <a:biLevel thresh="50000"/>
              <a:extLst>
                <a:ext uri="{BEBA8EAE-BF5A-486C-A8C5-ECC9F3942E4B}">
                  <a14:imgProps xmlns:a14="http://schemas.microsoft.com/office/drawing/2010/main" xmlns="">
                    <a14:imgLayer r:embed="rId3">
                      <a14:imgEffect>
                        <a14:colorTemperature colorTemp="11500"/>
                      </a14:imgEffect>
                      <a14:imgEffect>
                        <a14:saturation sat="0"/>
                      </a14:imgEffect>
                      <a14:imgEffect>
                        <a14:brightnessContrast bright="-20000" contrast="40000"/>
                      </a14:imgEffect>
                    </a14:imgLayer>
                  </a14:imgProps>
                </a:ext>
              </a:extLst>
            </a:blip>
            <a:srcRect/>
            <a:tile tx="0" ty="0" sx="100000" sy="100000" flip="none" algn="tl"/>
          </a:blipFill>
          <a:ln>
            <a:noFill/>
          </a:ln>
          <a:effectLst>
            <a:outerShdw blurRad="190500" dist="1143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9144000" y="-1123141"/>
            <a:ext cx="3195654" cy="8517071"/>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1905102" y="6858001"/>
            <a:ext cx="13274074" cy="1748434"/>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xmlns="" val="296930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9FF10-0C71-4835-9E59-7AEE05D9FE44}" type="slidenum">
              <a:rPr lang="en-US" smtClean="0"/>
              <a:pPr/>
              <a:t>‹#›</a:t>
            </a:fld>
            <a:endParaRPr lang="en-US" dirty="0"/>
          </a:p>
        </p:txBody>
      </p:sp>
      <p:sp>
        <p:nvSpPr>
          <p:cNvPr id="7" name="Flowchart: Stored Data 6"/>
          <p:cNvSpPr/>
          <p:nvPr userDrawn="1"/>
        </p:nvSpPr>
        <p:spPr>
          <a:xfrm rot="11753734">
            <a:off x="9308863" y="-512035"/>
            <a:ext cx="2282847" cy="7869830"/>
          </a:xfrm>
          <a:prstGeom prst="flowChartOnlineStorage">
            <a:avLst/>
          </a:prstGeom>
          <a:blipFill dpi="0" rotWithShape="1">
            <a:blip r:embed="rId2" cstate="print">
              <a:alphaModFix amt="64000"/>
              <a:biLevel thresh="50000"/>
              <a:extLst>
                <a:ext uri="{BEBA8EAE-BF5A-486C-A8C5-ECC9F3942E4B}">
                  <a14:imgProps xmlns:a14="http://schemas.microsoft.com/office/drawing/2010/main" xmlns="">
                    <a14:imgLayer r:embed="rId3">
                      <a14:imgEffect>
                        <a14:colorTemperature colorTemp="11500"/>
                      </a14:imgEffect>
                      <a14:imgEffect>
                        <a14:saturation sat="0"/>
                      </a14:imgEffect>
                      <a14:imgEffect>
                        <a14:brightnessContrast bright="-20000" contrast="40000"/>
                      </a14:imgEffect>
                    </a14:imgLayer>
                  </a14:imgProps>
                </a:ext>
              </a:extLst>
            </a:blip>
            <a:srcRect/>
            <a:tile tx="0" ty="0" sx="100000" sy="100000" flip="none" algn="tl"/>
          </a:blipFill>
          <a:ln>
            <a:noFill/>
          </a:ln>
          <a:effectLst>
            <a:outerShdw blurRad="190500" dist="1143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9144000" y="-1123141"/>
            <a:ext cx="3195654" cy="8517071"/>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1905102" y="6858001"/>
            <a:ext cx="13274074" cy="1748434"/>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xmlns="" val="117673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7163"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5356" y="365125"/>
            <a:ext cx="5571242"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9FF10-0C71-4835-9E59-7AEE05D9FE44}" type="slidenum">
              <a:rPr lang="en-US" smtClean="0"/>
              <a:pPr/>
              <a:t>‹#›</a:t>
            </a:fld>
            <a:endParaRPr lang="en-US" dirty="0"/>
          </a:p>
        </p:txBody>
      </p:sp>
      <p:sp>
        <p:nvSpPr>
          <p:cNvPr id="7" name="Flowchart: Stored Data 6"/>
          <p:cNvSpPr/>
          <p:nvPr userDrawn="1"/>
        </p:nvSpPr>
        <p:spPr>
          <a:xfrm rot="11753734">
            <a:off x="9308863" y="-512035"/>
            <a:ext cx="2282847" cy="7869830"/>
          </a:xfrm>
          <a:prstGeom prst="flowChartOnlineStorage">
            <a:avLst/>
          </a:prstGeom>
          <a:blipFill dpi="0" rotWithShape="1">
            <a:blip r:embed="rId2" cstate="print">
              <a:alphaModFix amt="64000"/>
              <a:biLevel thresh="50000"/>
              <a:extLst>
                <a:ext uri="{BEBA8EAE-BF5A-486C-A8C5-ECC9F3942E4B}">
                  <a14:imgProps xmlns:a14="http://schemas.microsoft.com/office/drawing/2010/main" xmlns="">
                    <a14:imgLayer r:embed="rId3">
                      <a14:imgEffect>
                        <a14:colorTemperature colorTemp="11500"/>
                      </a14:imgEffect>
                      <a14:imgEffect>
                        <a14:saturation sat="0"/>
                      </a14:imgEffect>
                      <a14:imgEffect>
                        <a14:brightnessContrast bright="-20000" contrast="40000"/>
                      </a14:imgEffect>
                    </a14:imgLayer>
                  </a14:imgProps>
                </a:ext>
              </a:extLst>
            </a:blip>
            <a:srcRect/>
            <a:tile tx="0" ty="0" sx="100000" sy="100000" flip="none" algn="tl"/>
          </a:blipFill>
          <a:ln>
            <a:noFill/>
          </a:ln>
          <a:effectLst>
            <a:outerShdw blurRad="190500" dist="1143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9144000" y="-1123141"/>
            <a:ext cx="3195654" cy="8517071"/>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1905102" y="6858001"/>
            <a:ext cx="13274074" cy="1748434"/>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xmlns="" val="139502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93130"/>
            <a:ext cx="7546156" cy="1916833"/>
          </a:xfrm>
        </p:spPr>
        <p:txBody>
          <a:bodyPr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143000" y="3602038"/>
            <a:ext cx="7546156"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289875" y="6356351"/>
            <a:ext cx="1561205" cy="365125"/>
          </a:xfrm>
        </p:spPr>
        <p:txBody>
          <a:bodyPr/>
          <a:lstStyle/>
          <a:p>
            <a:fld id="{94BCC45D-2D09-461F-BED4-73893686B128}" type="datetimeFigureOut">
              <a:rPr lang="en-US" smtClean="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311774" y="6356351"/>
            <a:ext cx="1377382" cy="365125"/>
          </a:xfrm>
        </p:spPr>
        <p:txBody>
          <a:bodyPr/>
          <a:lstStyle/>
          <a:p>
            <a:fld id="{0AB9FF10-0C71-4835-9E59-7AEE05D9FE44}" type="slidenum">
              <a:rPr lang="en-US" smtClean="0"/>
              <a:pPr/>
              <a:t>‹#›</a:t>
            </a:fld>
            <a:endParaRPr lang="en-US" dirty="0"/>
          </a:p>
        </p:txBody>
      </p:sp>
      <p:pic>
        <p:nvPicPr>
          <p:cNvPr id="7" name="Picture 6" descr="RAISE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4882" y="-189178"/>
            <a:ext cx="2304610" cy="2304610"/>
          </a:xfrm>
          <a:prstGeom prst="rect">
            <a:avLst/>
          </a:prstGeom>
          <a:ln>
            <a:noFill/>
          </a:ln>
          <a:effectLst/>
        </p:spPr>
      </p:pic>
    </p:spTree>
    <p:extLst>
      <p:ext uri="{BB962C8B-B14F-4D97-AF65-F5344CB8AC3E}">
        <p14:creationId xmlns:p14="http://schemas.microsoft.com/office/powerpoint/2010/main" xmlns="" val="3101201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9FF10-0C71-4835-9E59-7AEE05D9FE44}" type="slidenum">
              <a:rPr lang="en-US" smtClean="0"/>
              <a:pPr/>
              <a:t>‹#›</a:t>
            </a:fld>
            <a:endParaRPr lang="en-US" dirty="0"/>
          </a:p>
        </p:txBody>
      </p:sp>
    </p:spTree>
    <p:extLst>
      <p:ext uri="{BB962C8B-B14F-4D97-AF65-F5344CB8AC3E}">
        <p14:creationId xmlns:p14="http://schemas.microsoft.com/office/powerpoint/2010/main" xmlns="" val="1063180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8066325" cy="2852737"/>
          </a:xfrm>
        </p:spPr>
        <p:txBody>
          <a:bodyPr anchor="b">
            <a:normAutofit/>
          </a:bodyPr>
          <a:lstStyle>
            <a:lvl1pPr>
              <a:defRPr sz="2700"/>
            </a:lvl1pPr>
          </a:lstStyle>
          <a:p>
            <a:r>
              <a:rPr lang="en-US" dirty="0"/>
              <a:t>Click to edit Master title style</a:t>
            </a:r>
          </a:p>
        </p:txBody>
      </p:sp>
      <p:sp>
        <p:nvSpPr>
          <p:cNvPr id="3" name="Text Placeholder 2"/>
          <p:cNvSpPr>
            <a:spLocks noGrp="1"/>
          </p:cNvSpPr>
          <p:nvPr>
            <p:ph type="body" idx="1"/>
          </p:nvPr>
        </p:nvSpPr>
        <p:spPr>
          <a:xfrm>
            <a:off x="623888" y="4589464"/>
            <a:ext cx="8066325" cy="1500187"/>
          </a:xfr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9FF10-0C71-4835-9E59-7AEE05D9FE44}" type="slidenum">
              <a:rPr lang="en-US" smtClean="0"/>
              <a:pPr/>
              <a:t>‹#›</a:t>
            </a:fld>
            <a:endParaRPr lang="en-US" dirty="0"/>
          </a:p>
        </p:txBody>
      </p:sp>
      <p:pic>
        <p:nvPicPr>
          <p:cNvPr id="7" name="Picture 6" descr="RAISE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4882" y="-189178"/>
            <a:ext cx="2304610" cy="2304610"/>
          </a:xfrm>
          <a:prstGeom prst="rect">
            <a:avLst/>
          </a:prstGeom>
          <a:ln>
            <a:noFill/>
          </a:ln>
          <a:effectLst/>
        </p:spPr>
      </p:pic>
    </p:spTree>
    <p:extLst>
      <p:ext uri="{BB962C8B-B14F-4D97-AF65-F5344CB8AC3E}">
        <p14:creationId xmlns:p14="http://schemas.microsoft.com/office/powerpoint/2010/main" xmlns="" val="2451872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5357" y="365126"/>
            <a:ext cx="7544856" cy="1325563"/>
          </a:xfrm>
        </p:spPr>
        <p:txBody>
          <a:bodyPr/>
          <a:lstStyle/>
          <a:p>
            <a:r>
              <a:rPr lang="en-US"/>
              <a:t>Click to edit Master title style</a:t>
            </a:r>
          </a:p>
        </p:txBody>
      </p:sp>
      <p:sp>
        <p:nvSpPr>
          <p:cNvPr id="3" name="Content Placeholder 2"/>
          <p:cNvSpPr>
            <a:spLocks noGrp="1"/>
          </p:cNvSpPr>
          <p:nvPr>
            <p:ph sz="half" idx="1"/>
          </p:nvPr>
        </p:nvSpPr>
        <p:spPr>
          <a:xfrm>
            <a:off x="1145356" y="1825625"/>
            <a:ext cx="377543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20792" y="1825625"/>
            <a:ext cx="376942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B9FF10-0C71-4835-9E59-7AEE05D9FE44}" type="slidenum">
              <a:rPr lang="en-US" smtClean="0"/>
              <a:pPr/>
              <a:t>‹#›</a:t>
            </a:fld>
            <a:endParaRPr lang="en-US" dirty="0"/>
          </a:p>
        </p:txBody>
      </p:sp>
    </p:spTree>
    <p:extLst>
      <p:ext uri="{BB962C8B-B14F-4D97-AF65-F5344CB8AC3E}">
        <p14:creationId xmlns:p14="http://schemas.microsoft.com/office/powerpoint/2010/main" xmlns="" val="587391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5357" y="365126"/>
            <a:ext cx="7544856" cy="1325563"/>
          </a:xfrm>
        </p:spPr>
        <p:txBody>
          <a:bodyPr/>
          <a:lstStyle/>
          <a:p>
            <a:r>
              <a:rPr lang="en-US"/>
              <a:t>Click to edit Master title style</a:t>
            </a:r>
          </a:p>
        </p:txBody>
      </p:sp>
      <p:sp>
        <p:nvSpPr>
          <p:cNvPr id="3" name="Text Placeholder 2"/>
          <p:cNvSpPr>
            <a:spLocks noGrp="1"/>
          </p:cNvSpPr>
          <p:nvPr>
            <p:ph type="body" idx="1"/>
          </p:nvPr>
        </p:nvSpPr>
        <p:spPr>
          <a:xfrm>
            <a:off x="1145356" y="1681163"/>
            <a:ext cx="377543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1145356" y="2505075"/>
            <a:ext cx="377543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20792" y="1681163"/>
            <a:ext cx="377543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920792" y="2505075"/>
            <a:ext cx="376942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B9FF10-0C71-4835-9E59-7AEE05D9FE44}" type="slidenum">
              <a:rPr lang="en-US" smtClean="0"/>
              <a:pPr/>
              <a:t>‹#›</a:t>
            </a:fld>
            <a:endParaRPr lang="en-US" dirty="0"/>
          </a:p>
        </p:txBody>
      </p:sp>
    </p:spTree>
    <p:extLst>
      <p:ext uri="{BB962C8B-B14F-4D97-AF65-F5344CB8AC3E}">
        <p14:creationId xmlns:p14="http://schemas.microsoft.com/office/powerpoint/2010/main" xmlns="" val="1594766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91792" y="365126"/>
            <a:ext cx="7198421"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B9FF10-0C71-4835-9E59-7AEE05D9FE44}" type="slidenum">
              <a:rPr lang="en-US" smtClean="0"/>
              <a:pPr/>
              <a:t>‹#›</a:t>
            </a:fld>
            <a:endParaRPr lang="en-US" dirty="0"/>
          </a:p>
        </p:txBody>
      </p:sp>
    </p:spTree>
    <p:extLst>
      <p:ext uri="{BB962C8B-B14F-4D97-AF65-F5344CB8AC3E}">
        <p14:creationId xmlns:p14="http://schemas.microsoft.com/office/powerpoint/2010/main" xmlns="" val="890884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B9FF10-0C71-4835-9E59-7AEE05D9FE44}" type="slidenum">
              <a:rPr lang="en-US" smtClean="0"/>
              <a:pPr/>
              <a:t>‹#›</a:t>
            </a:fld>
            <a:endParaRPr lang="en-US" dirty="0"/>
          </a:p>
        </p:txBody>
      </p:sp>
      <p:pic>
        <p:nvPicPr>
          <p:cNvPr id="5" name="Picture 4" descr="RAISE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4882" y="-189178"/>
            <a:ext cx="2304610" cy="2304610"/>
          </a:xfrm>
          <a:prstGeom prst="rect">
            <a:avLst/>
          </a:prstGeom>
          <a:ln>
            <a:noFill/>
          </a:ln>
          <a:effectLst/>
        </p:spPr>
      </p:pic>
    </p:spTree>
    <p:extLst>
      <p:ext uri="{BB962C8B-B14F-4D97-AF65-F5344CB8AC3E}">
        <p14:creationId xmlns:p14="http://schemas.microsoft.com/office/powerpoint/2010/main" xmlns="" val="178279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9FF10-0C71-4835-9E59-7AEE05D9FE44}" type="slidenum">
              <a:rPr lang="en-US" smtClean="0"/>
              <a:pPr/>
              <a:t>‹#›</a:t>
            </a:fld>
            <a:endParaRPr lang="en-US" dirty="0"/>
          </a:p>
        </p:txBody>
      </p:sp>
      <p:sp>
        <p:nvSpPr>
          <p:cNvPr id="7" name="Flowchart: Stored Data 6"/>
          <p:cNvSpPr/>
          <p:nvPr userDrawn="1"/>
        </p:nvSpPr>
        <p:spPr>
          <a:xfrm rot="11753734">
            <a:off x="9308863" y="-512035"/>
            <a:ext cx="2282847" cy="7869830"/>
          </a:xfrm>
          <a:prstGeom prst="flowChartOnlineStorage">
            <a:avLst/>
          </a:prstGeom>
          <a:blipFill dpi="0" rotWithShape="1">
            <a:blip r:embed="rId2" cstate="print">
              <a:alphaModFix amt="64000"/>
              <a:biLevel thresh="50000"/>
              <a:extLst>
                <a:ext uri="{BEBA8EAE-BF5A-486C-A8C5-ECC9F3942E4B}">
                  <a14:imgProps xmlns:a14="http://schemas.microsoft.com/office/drawing/2010/main" xmlns="">
                    <a14:imgLayer r:embed="rId3">
                      <a14:imgEffect>
                        <a14:colorTemperature colorTemp="11500"/>
                      </a14:imgEffect>
                      <a14:imgEffect>
                        <a14:saturation sat="0"/>
                      </a14:imgEffect>
                      <a14:imgEffect>
                        <a14:brightnessContrast bright="-20000" contrast="40000"/>
                      </a14:imgEffect>
                    </a14:imgLayer>
                  </a14:imgProps>
                </a:ext>
              </a:extLst>
            </a:blip>
            <a:srcRect/>
            <a:tile tx="0" ty="0" sx="100000" sy="100000" flip="none" algn="tl"/>
          </a:blipFill>
          <a:ln>
            <a:noFill/>
          </a:ln>
          <a:effectLst>
            <a:outerShdw blurRad="190500" dist="1143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9144000" y="-1123141"/>
            <a:ext cx="3195654" cy="8517071"/>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1905102" y="6858001"/>
            <a:ext cx="13274074" cy="1748434"/>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xmlns="" val="3010854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B9FF10-0C71-4835-9E59-7AEE05D9FE44}" type="slidenum">
              <a:rPr lang="en-US" smtClean="0"/>
              <a:pPr/>
              <a:t>‹#›</a:t>
            </a:fld>
            <a:endParaRPr lang="en-US" dirty="0"/>
          </a:p>
        </p:txBody>
      </p:sp>
    </p:spTree>
    <p:extLst>
      <p:ext uri="{BB962C8B-B14F-4D97-AF65-F5344CB8AC3E}">
        <p14:creationId xmlns:p14="http://schemas.microsoft.com/office/powerpoint/2010/main" xmlns="" val="1758083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5356" y="457200"/>
            <a:ext cx="3089636"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234992" y="987426"/>
            <a:ext cx="445522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5356" y="2057400"/>
            <a:ext cx="3089636"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B9FF10-0C71-4835-9E59-7AEE05D9FE44}" type="slidenum">
              <a:rPr lang="en-US" smtClean="0"/>
              <a:pPr/>
              <a:t>‹#›</a:t>
            </a:fld>
            <a:endParaRPr lang="en-US" dirty="0"/>
          </a:p>
        </p:txBody>
      </p:sp>
    </p:spTree>
    <p:extLst>
      <p:ext uri="{BB962C8B-B14F-4D97-AF65-F5344CB8AC3E}">
        <p14:creationId xmlns:p14="http://schemas.microsoft.com/office/powerpoint/2010/main" xmlns="" val="1117579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5356" y="457200"/>
            <a:ext cx="3089636"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234992" y="987426"/>
            <a:ext cx="445522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145356" y="2057400"/>
            <a:ext cx="3089636"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B9FF10-0C71-4835-9E59-7AEE05D9FE44}" type="slidenum">
              <a:rPr lang="en-US" smtClean="0"/>
              <a:pPr/>
              <a:t>‹#›</a:t>
            </a:fld>
            <a:endParaRPr lang="en-US" dirty="0"/>
          </a:p>
        </p:txBody>
      </p:sp>
    </p:spTree>
    <p:extLst>
      <p:ext uri="{BB962C8B-B14F-4D97-AF65-F5344CB8AC3E}">
        <p14:creationId xmlns:p14="http://schemas.microsoft.com/office/powerpoint/2010/main" xmlns="" val="411949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9FF10-0C71-4835-9E59-7AEE05D9FE44}" type="slidenum">
              <a:rPr lang="en-US" smtClean="0"/>
              <a:pPr/>
              <a:t>‹#›</a:t>
            </a:fld>
            <a:endParaRPr lang="en-US" dirty="0"/>
          </a:p>
        </p:txBody>
      </p:sp>
    </p:spTree>
    <p:extLst>
      <p:ext uri="{BB962C8B-B14F-4D97-AF65-F5344CB8AC3E}">
        <p14:creationId xmlns:p14="http://schemas.microsoft.com/office/powerpoint/2010/main" xmlns="" val="1566692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7163"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5356" y="365125"/>
            <a:ext cx="5571242"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9FF10-0C71-4835-9E59-7AEE05D9FE44}" type="slidenum">
              <a:rPr lang="en-US" smtClean="0"/>
              <a:pPr/>
              <a:t>‹#›</a:t>
            </a:fld>
            <a:endParaRPr lang="en-US" dirty="0"/>
          </a:p>
        </p:txBody>
      </p:sp>
    </p:spTree>
    <p:extLst>
      <p:ext uri="{BB962C8B-B14F-4D97-AF65-F5344CB8AC3E}">
        <p14:creationId xmlns:p14="http://schemas.microsoft.com/office/powerpoint/2010/main" xmlns="" val="197616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2507" y="1709739"/>
            <a:ext cx="7315200" cy="2852737"/>
          </a:xfrm>
        </p:spPr>
        <p:txBody>
          <a:bodyPr anchor="b">
            <a:normAutofit/>
          </a:bodyPr>
          <a:lstStyle>
            <a:lvl1pPr>
              <a:defRPr sz="2700"/>
            </a:lvl1pPr>
          </a:lstStyle>
          <a:p>
            <a:r>
              <a:rPr lang="en-US" dirty="0"/>
              <a:t>Click to edit Master title style</a:t>
            </a:r>
          </a:p>
        </p:txBody>
      </p:sp>
      <p:sp>
        <p:nvSpPr>
          <p:cNvPr id="3" name="Text Placeholder 2"/>
          <p:cNvSpPr>
            <a:spLocks noGrp="1"/>
          </p:cNvSpPr>
          <p:nvPr>
            <p:ph type="body" idx="1"/>
          </p:nvPr>
        </p:nvSpPr>
        <p:spPr>
          <a:xfrm>
            <a:off x="932507" y="4589464"/>
            <a:ext cx="7315200" cy="1500187"/>
          </a:xfr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9FF10-0C71-4835-9E59-7AEE05D9FE44}" type="slidenum">
              <a:rPr lang="en-US" smtClean="0"/>
              <a:pPr/>
              <a:t>‹#›</a:t>
            </a:fld>
            <a:endParaRPr lang="en-US" dirty="0"/>
          </a:p>
        </p:txBody>
      </p:sp>
      <p:pic>
        <p:nvPicPr>
          <p:cNvPr id="7" name="Picture 6" descr="RAISE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4882" y="-189178"/>
            <a:ext cx="2304610" cy="2304610"/>
          </a:xfrm>
          <a:prstGeom prst="rect">
            <a:avLst/>
          </a:prstGeom>
          <a:ln>
            <a:noFill/>
          </a:ln>
          <a:effectLst/>
        </p:spPr>
      </p:pic>
    </p:spTree>
    <p:extLst>
      <p:ext uri="{BB962C8B-B14F-4D97-AF65-F5344CB8AC3E}">
        <p14:creationId xmlns:p14="http://schemas.microsoft.com/office/powerpoint/2010/main" xmlns="" val="121277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9020" y="365126"/>
            <a:ext cx="7319633" cy="1325563"/>
          </a:xfrm>
        </p:spPr>
        <p:txBody>
          <a:bodyPr/>
          <a:lstStyle/>
          <a:p>
            <a:r>
              <a:rPr lang="en-US"/>
              <a:t>Click to edit Master title style</a:t>
            </a:r>
          </a:p>
        </p:txBody>
      </p:sp>
      <p:sp>
        <p:nvSpPr>
          <p:cNvPr id="3" name="Content Placeholder 2"/>
          <p:cNvSpPr>
            <a:spLocks noGrp="1"/>
          </p:cNvSpPr>
          <p:nvPr>
            <p:ph sz="half" idx="1"/>
          </p:nvPr>
        </p:nvSpPr>
        <p:spPr>
          <a:xfrm>
            <a:off x="919019" y="1825625"/>
            <a:ext cx="3662735"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94871" y="1825625"/>
            <a:ext cx="36568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B9FF10-0C71-4835-9E59-7AEE05D9FE44}" type="slidenum">
              <a:rPr lang="en-US" smtClean="0"/>
              <a:pPr/>
              <a:t>‹#›</a:t>
            </a:fld>
            <a:endParaRPr lang="en-US" dirty="0"/>
          </a:p>
        </p:txBody>
      </p:sp>
      <p:sp>
        <p:nvSpPr>
          <p:cNvPr id="8" name="Flowchart: Stored Data 7"/>
          <p:cNvSpPr/>
          <p:nvPr userDrawn="1"/>
        </p:nvSpPr>
        <p:spPr>
          <a:xfrm rot="11753734">
            <a:off x="9308863" y="-512035"/>
            <a:ext cx="2282847" cy="7869830"/>
          </a:xfrm>
          <a:prstGeom prst="flowChartOnlineStorage">
            <a:avLst/>
          </a:prstGeom>
          <a:blipFill dpi="0" rotWithShape="1">
            <a:blip r:embed="rId2" cstate="print">
              <a:alphaModFix amt="64000"/>
              <a:biLevel thresh="50000"/>
              <a:extLst>
                <a:ext uri="{BEBA8EAE-BF5A-486C-A8C5-ECC9F3942E4B}">
                  <a14:imgProps xmlns:a14="http://schemas.microsoft.com/office/drawing/2010/main" xmlns="">
                    <a14:imgLayer r:embed="rId3">
                      <a14:imgEffect>
                        <a14:colorTemperature colorTemp="11500"/>
                      </a14:imgEffect>
                      <a14:imgEffect>
                        <a14:saturation sat="0"/>
                      </a14:imgEffect>
                      <a14:imgEffect>
                        <a14:brightnessContrast bright="-20000" contrast="40000"/>
                      </a14:imgEffect>
                    </a14:imgLayer>
                  </a14:imgProps>
                </a:ext>
              </a:extLst>
            </a:blip>
            <a:srcRect/>
            <a:tile tx="0" ty="0" sx="100000" sy="100000" flip="none" algn="tl"/>
          </a:blipFill>
          <a:ln>
            <a:noFill/>
          </a:ln>
          <a:effectLst>
            <a:outerShdw blurRad="190500" dist="1143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9144000" y="-1123141"/>
            <a:ext cx="3195654" cy="8517071"/>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1905102" y="6858001"/>
            <a:ext cx="13274074" cy="1748434"/>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xmlns="" val="274159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5357" y="365126"/>
            <a:ext cx="7544856" cy="1325563"/>
          </a:xfrm>
        </p:spPr>
        <p:txBody>
          <a:bodyPr/>
          <a:lstStyle/>
          <a:p>
            <a:r>
              <a:rPr lang="en-US"/>
              <a:t>Click to edit Master title style</a:t>
            </a:r>
          </a:p>
        </p:txBody>
      </p:sp>
      <p:sp>
        <p:nvSpPr>
          <p:cNvPr id="3" name="Text Placeholder 2"/>
          <p:cNvSpPr>
            <a:spLocks noGrp="1"/>
          </p:cNvSpPr>
          <p:nvPr>
            <p:ph type="body" idx="1"/>
          </p:nvPr>
        </p:nvSpPr>
        <p:spPr>
          <a:xfrm>
            <a:off x="1145356" y="1681163"/>
            <a:ext cx="377543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1145356" y="2505075"/>
            <a:ext cx="377543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20792" y="1681163"/>
            <a:ext cx="377543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920792" y="2505075"/>
            <a:ext cx="376942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B9FF10-0C71-4835-9E59-7AEE05D9FE44}" type="slidenum">
              <a:rPr lang="en-US" smtClean="0"/>
              <a:pPr/>
              <a:t>‹#›</a:t>
            </a:fld>
            <a:endParaRPr lang="en-US" dirty="0"/>
          </a:p>
        </p:txBody>
      </p:sp>
      <p:sp>
        <p:nvSpPr>
          <p:cNvPr id="10" name="Flowchart: Stored Data 9"/>
          <p:cNvSpPr/>
          <p:nvPr userDrawn="1"/>
        </p:nvSpPr>
        <p:spPr>
          <a:xfrm rot="11753734">
            <a:off x="9308863" y="-512035"/>
            <a:ext cx="2282847" cy="7869830"/>
          </a:xfrm>
          <a:prstGeom prst="flowChartOnlineStorage">
            <a:avLst/>
          </a:prstGeom>
          <a:blipFill dpi="0" rotWithShape="1">
            <a:blip r:embed="rId2" cstate="print">
              <a:alphaModFix amt="64000"/>
              <a:biLevel thresh="50000"/>
              <a:extLst>
                <a:ext uri="{BEBA8EAE-BF5A-486C-A8C5-ECC9F3942E4B}">
                  <a14:imgProps xmlns:a14="http://schemas.microsoft.com/office/drawing/2010/main" xmlns="">
                    <a14:imgLayer r:embed="rId3">
                      <a14:imgEffect>
                        <a14:colorTemperature colorTemp="11500"/>
                      </a14:imgEffect>
                      <a14:imgEffect>
                        <a14:saturation sat="0"/>
                      </a14:imgEffect>
                      <a14:imgEffect>
                        <a14:brightnessContrast bright="-20000" contrast="40000"/>
                      </a14:imgEffect>
                    </a14:imgLayer>
                  </a14:imgProps>
                </a:ext>
              </a:extLst>
            </a:blip>
            <a:srcRect/>
            <a:tile tx="0" ty="0" sx="100000" sy="100000" flip="none" algn="tl"/>
          </a:blipFill>
          <a:ln>
            <a:noFill/>
          </a:ln>
          <a:effectLst>
            <a:outerShdw blurRad="190500" dist="1143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9144000" y="-1123141"/>
            <a:ext cx="3195654" cy="8517071"/>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p:cNvSpPr/>
          <p:nvPr userDrawn="1"/>
        </p:nvSpPr>
        <p:spPr>
          <a:xfrm>
            <a:off x="-1905102" y="6858001"/>
            <a:ext cx="13274074" cy="1748434"/>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xmlns="" val="13298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91792" y="365126"/>
            <a:ext cx="7198421"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B9FF10-0C71-4835-9E59-7AEE05D9FE44}" type="slidenum">
              <a:rPr lang="en-US" smtClean="0"/>
              <a:pPr/>
              <a:t>‹#›</a:t>
            </a:fld>
            <a:endParaRPr lang="en-US" dirty="0"/>
          </a:p>
        </p:txBody>
      </p:sp>
      <p:sp>
        <p:nvSpPr>
          <p:cNvPr id="6" name="Flowchart: Stored Data 5"/>
          <p:cNvSpPr/>
          <p:nvPr userDrawn="1"/>
        </p:nvSpPr>
        <p:spPr>
          <a:xfrm rot="11753734">
            <a:off x="9308863" y="-512035"/>
            <a:ext cx="2282847" cy="7869830"/>
          </a:xfrm>
          <a:prstGeom prst="flowChartOnlineStorage">
            <a:avLst/>
          </a:prstGeom>
          <a:blipFill dpi="0" rotWithShape="1">
            <a:blip r:embed="rId2" cstate="print">
              <a:alphaModFix amt="64000"/>
              <a:biLevel thresh="50000"/>
              <a:extLst>
                <a:ext uri="{BEBA8EAE-BF5A-486C-A8C5-ECC9F3942E4B}">
                  <a14:imgProps xmlns:a14="http://schemas.microsoft.com/office/drawing/2010/main" xmlns="">
                    <a14:imgLayer r:embed="rId3">
                      <a14:imgEffect>
                        <a14:colorTemperature colorTemp="11500"/>
                      </a14:imgEffect>
                      <a14:imgEffect>
                        <a14:saturation sat="0"/>
                      </a14:imgEffect>
                      <a14:imgEffect>
                        <a14:brightnessContrast bright="-20000" contrast="40000"/>
                      </a14:imgEffect>
                    </a14:imgLayer>
                  </a14:imgProps>
                </a:ext>
              </a:extLst>
            </a:blip>
            <a:srcRect/>
            <a:tile tx="0" ty="0" sx="100000" sy="100000" flip="none" algn="tl"/>
          </a:blipFill>
          <a:ln>
            <a:noFill/>
          </a:ln>
          <a:effectLst>
            <a:outerShdw blurRad="190500" dist="1143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9144000" y="-1123141"/>
            <a:ext cx="3195654" cy="8517071"/>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1905102" y="6858001"/>
            <a:ext cx="13274074" cy="1748434"/>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xmlns="" val="258693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B9FF10-0C71-4835-9E59-7AEE05D9FE44}" type="slidenum">
              <a:rPr lang="en-US" smtClean="0"/>
              <a:pPr/>
              <a:t>‹#›</a:t>
            </a:fld>
            <a:endParaRPr lang="en-US" dirty="0"/>
          </a:p>
        </p:txBody>
      </p:sp>
      <p:pic>
        <p:nvPicPr>
          <p:cNvPr id="5" name="Picture 4" descr="RAISE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4882" y="-189178"/>
            <a:ext cx="2304610" cy="2304610"/>
          </a:xfrm>
          <a:prstGeom prst="rect">
            <a:avLst/>
          </a:prstGeom>
          <a:ln>
            <a:noFill/>
          </a:ln>
          <a:effectLst/>
        </p:spPr>
      </p:pic>
    </p:spTree>
    <p:extLst>
      <p:ext uri="{BB962C8B-B14F-4D97-AF65-F5344CB8AC3E}">
        <p14:creationId xmlns:p14="http://schemas.microsoft.com/office/powerpoint/2010/main" xmlns="" val="109790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B9FF10-0C71-4835-9E59-7AEE05D9FE44}" type="slidenum">
              <a:rPr lang="en-US" smtClean="0"/>
              <a:pPr/>
              <a:t>‹#›</a:t>
            </a:fld>
            <a:endParaRPr lang="en-US" dirty="0"/>
          </a:p>
        </p:txBody>
      </p:sp>
      <p:sp>
        <p:nvSpPr>
          <p:cNvPr id="5" name="Flowchart: Stored Data 4"/>
          <p:cNvSpPr/>
          <p:nvPr userDrawn="1"/>
        </p:nvSpPr>
        <p:spPr>
          <a:xfrm rot="11753734">
            <a:off x="9308863" y="-512035"/>
            <a:ext cx="2282847" cy="7869830"/>
          </a:xfrm>
          <a:prstGeom prst="flowChartOnlineStorage">
            <a:avLst/>
          </a:prstGeom>
          <a:blipFill dpi="0" rotWithShape="1">
            <a:blip r:embed="rId2" cstate="print">
              <a:alphaModFix amt="64000"/>
              <a:biLevel thresh="50000"/>
              <a:extLst>
                <a:ext uri="{BEBA8EAE-BF5A-486C-A8C5-ECC9F3942E4B}">
                  <a14:imgProps xmlns:a14="http://schemas.microsoft.com/office/drawing/2010/main" xmlns="">
                    <a14:imgLayer r:embed="rId3">
                      <a14:imgEffect>
                        <a14:colorTemperature colorTemp="11500"/>
                      </a14:imgEffect>
                      <a14:imgEffect>
                        <a14:saturation sat="0"/>
                      </a14:imgEffect>
                      <a14:imgEffect>
                        <a14:brightnessContrast bright="-20000" contrast="40000"/>
                      </a14:imgEffect>
                    </a14:imgLayer>
                  </a14:imgProps>
                </a:ext>
              </a:extLst>
            </a:blip>
            <a:srcRect/>
            <a:tile tx="0" ty="0" sx="100000" sy="100000" flip="none" algn="tl"/>
          </a:blipFill>
          <a:ln>
            <a:noFill/>
          </a:ln>
          <a:effectLst>
            <a:outerShdw blurRad="190500" dist="1143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p:cNvSpPr/>
          <p:nvPr userDrawn="1"/>
        </p:nvSpPr>
        <p:spPr>
          <a:xfrm>
            <a:off x="9144000" y="-1123141"/>
            <a:ext cx="3195654" cy="8517071"/>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1905102" y="6858001"/>
            <a:ext cx="13274074" cy="1748434"/>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xmlns="" val="303394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5356" y="457200"/>
            <a:ext cx="3089636"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234992" y="987426"/>
            <a:ext cx="445522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5356" y="2057400"/>
            <a:ext cx="3089636"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4BCC45D-2D09-461F-BED4-73893686B128}" type="datetimeFigureOut">
              <a:rPr lang="en-US" smtClean="0"/>
              <a:pPr/>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B9FF10-0C71-4835-9E59-7AEE05D9FE44}" type="slidenum">
              <a:rPr lang="en-US" smtClean="0"/>
              <a:pPr/>
              <a:t>‹#›</a:t>
            </a:fld>
            <a:endParaRPr lang="en-US" dirty="0"/>
          </a:p>
        </p:txBody>
      </p:sp>
      <p:sp>
        <p:nvSpPr>
          <p:cNvPr id="8" name="Flowchart: Stored Data 7"/>
          <p:cNvSpPr/>
          <p:nvPr userDrawn="1"/>
        </p:nvSpPr>
        <p:spPr>
          <a:xfrm rot="11753734">
            <a:off x="9308863" y="-512035"/>
            <a:ext cx="2282847" cy="7869830"/>
          </a:xfrm>
          <a:prstGeom prst="flowChartOnlineStorage">
            <a:avLst/>
          </a:prstGeom>
          <a:blipFill dpi="0" rotWithShape="1">
            <a:blip r:embed="rId2" cstate="print">
              <a:alphaModFix amt="64000"/>
              <a:biLevel thresh="50000"/>
              <a:extLst>
                <a:ext uri="{BEBA8EAE-BF5A-486C-A8C5-ECC9F3942E4B}">
                  <a14:imgProps xmlns:a14="http://schemas.microsoft.com/office/drawing/2010/main" xmlns="">
                    <a14:imgLayer r:embed="rId3">
                      <a14:imgEffect>
                        <a14:colorTemperature colorTemp="11500"/>
                      </a14:imgEffect>
                      <a14:imgEffect>
                        <a14:saturation sat="0"/>
                      </a14:imgEffect>
                      <a14:imgEffect>
                        <a14:brightnessContrast bright="-20000" contrast="40000"/>
                      </a14:imgEffect>
                    </a14:imgLayer>
                  </a14:imgProps>
                </a:ext>
              </a:extLst>
            </a:blip>
            <a:srcRect/>
            <a:tile tx="0" ty="0" sx="100000" sy="100000" flip="none" algn="tl"/>
          </a:blipFill>
          <a:ln>
            <a:noFill/>
          </a:ln>
          <a:effectLst>
            <a:outerShdw blurRad="190500" dist="1143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9144000" y="-1123141"/>
            <a:ext cx="3195654" cy="8517071"/>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1905102" y="6858001"/>
            <a:ext cx="13274074" cy="1748434"/>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xmlns="" val="3141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2508" y="365126"/>
            <a:ext cx="7315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32507" y="1825625"/>
            <a:ext cx="731520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89875" y="6356351"/>
            <a:ext cx="1548353" cy="365125"/>
          </a:xfrm>
          <a:prstGeom prst="rect">
            <a:avLst/>
          </a:prstGeom>
        </p:spPr>
        <p:txBody>
          <a:bodyPr vert="horz" lIns="91440" tIns="45720" rIns="91440" bIns="45720" rtlCol="0" anchor="ctr"/>
          <a:lstStyle>
            <a:lvl1pPr algn="l">
              <a:defRPr sz="900">
                <a:solidFill>
                  <a:schemeClr val="accent6">
                    <a:lumMod val="40000"/>
                    <a:lumOff val="60000"/>
                  </a:schemeClr>
                </a:solidFill>
                <a:latin typeface="Gill Sans MT" panose="020B0502020104020203" pitchFamily="34" charset="0"/>
              </a:defRPr>
            </a:lvl1pPr>
          </a:lstStyle>
          <a:p>
            <a:fld id="{94BCC45D-2D09-461F-BED4-73893686B128}" type="datetimeFigureOut">
              <a:rPr lang="en-US" smtClean="0"/>
              <a:pPr/>
              <a:t>3/14/2017</a:t>
            </a:fld>
            <a:endParaRPr lang="en-US" dirty="0"/>
          </a:p>
        </p:txBody>
      </p:sp>
      <p:sp>
        <p:nvSpPr>
          <p:cNvPr id="5" name="Footer Placeholder 4"/>
          <p:cNvSpPr>
            <a:spLocks noGrp="1"/>
          </p:cNvSpPr>
          <p:nvPr>
            <p:ph type="ftr" sz="quarter" idx="3"/>
          </p:nvPr>
        </p:nvSpPr>
        <p:spPr>
          <a:xfrm>
            <a:off x="1907554" y="6356351"/>
            <a:ext cx="5347747" cy="365125"/>
          </a:xfrm>
          <a:prstGeom prst="rect">
            <a:avLst/>
          </a:prstGeom>
        </p:spPr>
        <p:txBody>
          <a:bodyPr vert="horz" lIns="91440" tIns="45720" rIns="91440" bIns="45720" rtlCol="0" anchor="ctr"/>
          <a:lstStyle>
            <a:lvl1pPr algn="ctr">
              <a:defRPr sz="900">
                <a:solidFill>
                  <a:schemeClr val="accent6">
                    <a:lumMod val="40000"/>
                    <a:lumOff val="60000"/>
                  </a:schemeClr>
                </a:solidFill>
                <a:latin typeface="Gill Sans MT" panose="020B0502020104020203" pitchFamily="34" charset="0"/>
              </a:defRPr>
            </a:lvl1pPr>
          </a:lstStyle>
          <a:p>
            <a:endParaRPr lang="en-US" dirty="0"/>
          </a:p>
        </p:txBody>
      </p:sp>
      <p:sp>
        <p:nvSpPr>
          <p:cNvPr id="6" name="Slide Number Placeholder 5"/>
          <p:cNvSpPr>
            <a:spLocks noGrp="1"/>
          </p:cNvSpPr>
          <p:nvPr>
            <p:ph type="sldNum" sz="quarter" idx="4"/>
          </p:nvPr>
        </p:nvSpPr>
        <p:spPr>
          <a:xfrm>
            <a:off x="7324628" y="6356351"/>
            <a:ext cx="1365585" cy="365125"/>
          </a:xfrm>
          <a:prstGeom prst="rect">
            <a:avLst/>
          </a:prstGeom>
        </p:spPr>
        <p:txBody>
          <a:bodyPr vert="horz" lIns="91440" tIns="45720" rIns="91440" bIns="45720" rtlCol="0" anchor="ctr"/>
          <a:lstStyle>
            <a:lvl1pPr algn="r">
              <a:defRPr sz="900">
                <a:solidFill>
                  <a:schemeClr val="accent6">
                    <a:lumMod val="40000"/>
                    <a:lumOff val="60000"/>
                  </a:schemeClr>
                </a:solidFill>
                <a:latin typeface="Gill Sans MT" panose="020B0502020104020203" pitchFamily="34" charset="0"/>
              </a:defRPr>
            </a:lvl1pPr>
          </a:lstStyle>
          <a:p>
            <a:fld id="{0AB9FF10-0C71-4835-9E59-7AEE05D9FE44}" type="slidenum">
              <a:rPr lang="en-US" smtClean="0"/>
              <a:pPr/>
              <a:t>‹#›</a:t>
            </a:fld>
            <a:endParaRPr lang="en-US" dirty="0"/>
          </a:p>
        </p:txBody>
      </p:sp>
      <p:sp>
        <p:nvSpPr>
          <p:cNvPr id="7" name="Flowchart: Stored Data 6"/>
          <p:cNvSpPr/>
          <p:nvPr userDrawn="1"/>
        </p:nvSpPr>
        <p:spPr>
          <a:xfrm rot="936938">
            <a:off x="-2142381" y="-454951"/>
            <a:ext cx="2282847" cy="7869830"/>
          </a:xfrm>
          <a:prstGeom prst="flowChartOnlineStorage">
            <a:avLst/>
          </a:prstGeom>
          <a:blipFill dpi="0" rotWithShape="1">
            <a:blip r:embed="rId14" cstate="print">
              <a:alphaModFix amt="64000"/>
              <a:biLevel thresh="50000"/>
              <a:extLst>
                <a:ext uri="{BEBA8EAE-BF5A-486C-A8C5-ECC9F3942E4B}">
                  <a14:imgProps xmlns:a14="http://schemas.microsoft.com/office/drawing/2010/main" xmlns="">
                    <a14:imgLayer r:embed="rId15">
                      <a14:imgEffect>
                        <a14:colorTemperature colorTemp="11500"/>
                      </a14:imgEffect>
                      <a14:imgEffect>
                        <a14:saturation sat="0"/>
                      </a14:imgEffect>
                      <a14:imgEffect>
                        <a14:brightnessContrast bright="-20000" contrast="40000"/>
                      </a14:imgEffect>
                    </a14:imgLayer>
                  </a14:imgProps>
                </a:ext>
              </a:extLst>
            </a:blip>
            <a:srcRect/>
            <a:tile tx="0" ty="0" sx="100000" sy="100000" flip="none" algn="tl"/>
          </a:blipFill>
          <a:ln>
            <a:noFill/>
          </a:ln>
          <a:effectLst>
            <a:outerShdw blurRad="190500" dist="1143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924470" y="6864865"/>
            <a:ext cx="2124778" cy="701321"/>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1421394" y="-1133475"/>
            <a:ext cx="4014576" cy="1133475"/>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3228787" y="-122218"/>
            <a:ext cx="3228790" cy="7917252"/>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xmlns="" val="629661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685800" rtl="0" eaLnBrk="1" latinLnBrk="0" hangingPunct="1">
        <a:lnSpc>
          <a:spcPct val="90000"/>
        </a:lnSpc>
        <a:spcBef>
          <a:spcPct val="0"/>
        </a:spcBef>
        <a:buNone/>
        <a:defRPr sz="2700" b="1"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8286" y="365126"/>
            <a:ext cx="755192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38286" y="1825625"/>
            <a:ext cx="755192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89875" y="6356351"/>
            <a:ext cx="1548353" cy="365125"/>
          </a:xfrm>
          <a:prstGeom prst="rect">
            <a:avLst/>
          </a:prstGeom>
        </p:spPr>
        <p:txBody>
          <a:bodyPr vert="horz" lIns="91440" tIns="45720" rIns="91440" bIns="45720" rtlCol="0" anchor="ctr"/>
          <a:lstStyle>
            <a:lvl1pPr algn="l">
              <a:defRPr sz="900">
                <a:solidFill>
                  <a:schemeClr val="accent6">
                    <a:lumMod val="40000"/>
                    <a:lumOff val="60000"/>
                  </a:schemeClr>
                </a:solidFill>
                <a:latin typeface="Gill Sans MT" panose="020B0502020104020203" pitchFamily="34" charset="0"/>
              </a:defRPr>
            </a:lvl1pPr>
          </a:lstStyle>
          <a:p>
            <a:fld id="{94BCC45D-2D09-461F-BED4-73893686B128}" type="datetimeFigureOut">
              <a:rPr lang="en-US" smtClean="0"/>
              <a:pPr/>
              <a:t>3/14/2017</a:t>
            </a:fld>
            <a:endParaRPr lang="en-US" dirty="0"/>
          </a:p>
        </p:txBody>
      </p:sp>
      <p:sp>
        <p:nvSpPr>
          <p:cNvPr id="5" name="Footer Placeholder 4"/>
          <p:cNvSpPr>
            <a:spLocks noGrp="1"/>
          </p:cNvSpPr>
          <p:nvPr>
            <p:ph type="ftr" sz="quarter" idx="3"/>
          </p:nvPr>
        </p:nvSpPr>
        <p:spPr>
          <a:xfrm>
            <a:off x="1907554" y="6356351"/>
            <a:ext cx="5347747" cy="365125"/>
          </a:xfrm>
          <a:prstGeom prst="rect">
            <a:avLst/>
          </a:prstGeom>
        </p:spPr>
        <p:txBody>
          <a:bodyPr vert="horz" lIns="91440" tIns="45720" rIns="91440" bIns="45720" rtlCol="0" anchor="ctr"/>
          <a:lstStyle>
            <a:lvl1pPr algn="ctr">
              <a:defRPr sz="900">
                <a:solidFill>
                  <a:schemeClr val="accent6">
                    <a:lumMod val="40000"/>
                    <a:lumOff val="60000"/>
                  </a:schemeClr>
                </a:solidFill>
                <a:latin typeface="Gill Sans MT" panose="020B0502020104020203" pitchFamily="34" charset="0"/>
              </a:defRPr>
            </a:lvl1pPr>
          </a:lstStyle>
          <a:p>
            <a:endParaRPr lang="en-US" dirty="0"/>
          </a:p>
        </p:txBody>
      </p:sp>
      <p:sp>
        <p:nvSpPr>
          <p:cNvPr id="6" name="Slide Number Placeholder 5"/>
          <p:cNvSpPr>
            <a:spLocks noGrp="1"/>
          </p:cNvSpPr>
          <p:nvPr>
            <p:ph type="sldNum" sz="quarter" idx="4"/>
          </p:nvPr>
        </p:nvSpPr>
        <p:spPr>
          <a:xfrm>
            <a:off x="7324628" y="6356351"/>
            <a:ext cx="1365585" cy="365125"/>
          </a:xfrm>
          <a:prstGeom prst="rect">
            <a:avLst/>
          </a:prstGeom>
        </p:spPr>
        <p:txBody>
          <a:bodyPr vert="horz" lIns="91440" tIns="45720" rIns="91440" bIns="45720" rtlCol="0" anchor="ctr"/>
          <a:lstStyle>
            <a:lvl1pPr algn="r">
              <a:defRPr sz="900">
                <a:solidFill>
                  <a:schemeClr val="accent6">
                    <a:lumMod val="40000"/>
                    <a:lumOff val="60000"/>
                  </a:schemeClr>
                </a:solidFill>
                <a:latin typeface="Gill Sans MT" panose="020B0502020104020203" pitchFamily="34" charset="0"/>
              </a:defRPr>
            </a:lvl1pPr>
          </a:lstStyle>
          <a:p>
            <a:fld id="{0AB9FF10-0C71-4835-9E59-7AEE05D9FE44}" type="slidenum">
              <a:rPr lang="en-US" smtClean="0"/>
              <a:pPr/>
              <a:t>‹#›</a:t>
            </a:fld>
            <a:endParaRPr lang="en-US" dirty="0"/>
          </a:p>
        </p:txBody>
      </p:sp>
      <p:sp>
        <p:nvSpPr>
          <p:cNvPr id="8" name="Rectangle 7"/>
          <p:cNvSpPr/>
          <p:nvPr userDrawn="1"/>
        </p:nvSpPr>
        <p:spPr>
          <a:xfrm>
            <a:off x="-1814512" y="-122218"/>
            <a:ext cx="1814513" cy="7208818"/>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614362" y="-1133475"/>
            <a:ext cx="3207544" cy="1133475"/>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xmlns="" val="3218110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685800" rtl="0" eaLnBrk="1" latinLnBrk="0" hangingPunct="1">
        <a:lnSpc>
          <a:spcPct val="90000"/>
        </a:lnSpc>
        <a:spcBef>
          <a:spcPct val="0"/>
        </a:spcBef>
        <a:buNone/>
        <a:defRPr sz="2700" b="1"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iwanttoworkpa.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40.sv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jeffbullas.com/2014/09/23/5-top-social-media-dashboard-tools-to-manage-your-social-accounts" TargetMode="External"/><Relationship Id="rId2" Type="http://schemas.openxmlformats.org/officeDocument/2006/relationships/hyperlink" Target="http://blog.sumall.com/journal/15-best-free-social-media-dashboards-tools.html" TargetMode="External"/><Relationship Id="rId1" Type="http://schemas.openxmlformats.org/officeDocument/2006/relationships/slideLayout" Target="../slideLayouts/slideLayout2.xml"/><Relationship Id="rId4" Type="http://schemas.openxmlformats.org/officeDocument/2006/relationships/hyperlink" Target="https://blog.dashburst.com/best-social-media-management-tool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0.sv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0.svg"/></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4.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www.pixelto.net/px-to-inches-converter" TargetMode="External"/><Relationship Id="rId7" Type="http://schemas.openxmlformats.org/officeDocument/2006/relationships/image" Target="../media/image55.png"/><Relationship Id="rId2" Type="http://schemas.openxmlformats.org/officeDocument/2006/relationships/hyperlink" Target="http://blog.sumall.com/journal/15-best-free-social-media-dashboards-tools.html"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www.socialmediaexaminer.com/12-creative-ways-to-use-facebook-cover-images-for-business/" TargetMode="External"/><Relationship Id="rId2" Type="http://schemas.openxmlformats.org/officeDocument/2006/relationships/hyperlink" Target="http://blog.sumall.com/journal/15-best-free-social-media-dashboards-tools.html" TargetMode="External"/><Relationship Id="rId1" Type="http://schemas.openxmlformats.org/officeDocument/2006/relationships/slideLayout" Target="../slideLayouts/slideLayout2.xml"/><Relationship Id="rId4" Type="http://schemas.openxmlformats.org/officeDocument/2006/relationships/hyperlink" Target="http://www.socialmediaexaminer.com/create-perfect-cover-photo/"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blog.hubspot.com/marketing/social-media-cover-photo-sizing-cheat-sheet" TargetMode="External"/><Relationship Id="rId7" Type="http://schemas.openxmlformats.org/officeDocument/2006/relationships/image" Target="../media/image55.png"/><Relationship Id="rId2" Type="http://schemas.openxmlformats.org/officeDocument/2006/relationships/hyperlink" Target="http://blog.sumall.com/journal/15-best-free-social-media-dashboards-tools.html"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acebook.com/help/accessibility" TargetMode="External"/><Relationship Id="rId2" Type="http://schemas.openxmlformats.org/officeDocument/2006/relationships/hyperlink" Target="https://www.facebook.com/help/216219865403298?helpref=faq_content" TargetMode="External"/><Relationship Id="rId1" Type="http://schemas.openxmlformats.org/officeDocument/2006/relationships/slideLayout" Target="../slideLayouts/slideLayout2.xml"/><Relationship Id="rId4" Type="http://schemas.openxmlformats.org/officeDocument/2006/relationships/hyperlink" Target="https://www.facebook.com/accessibility"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support.twitter.com/articles/20174660" TargetMode="External"/><Relationship Id="rId2" Type="http://schemas.openxmlformats.org/officeDocument/2006/relationships/hyperlink" Target="https://blog.twitter.com/2016/accessible-images-for-everyon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4.sv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youtube.com/yt/brand/using-logo.html" TargetMode="External"/><Relationship Id="rId3" Type="http://schemas.openxmlformats.org/officeDocument/2006/relationships/hyperlink" Target="https://en.facebookbrand.com/" TargetMode="External"/><Relationship Id="rId7" Type="http://schemas.openxmlformats.org/officeDocument/2006/relationships/hyperlink" Target="https://brand.linkedin.com/visual-identity/logo" TargetMode="External"/><Relationship Id="rId2" Type="http://schemas.openxmlformats.org/officeDocument/2006/relationships/hyperlink" Target="http://blog.sumall.com/journal/15-best-free-social-media-dashboards-tools.html" TargetMode="External"/><Relationship Id="rId1" Type="http://schemas.openxmlformats.org/officeDocument/2006/relationships/slideLayout" Target="../slideLayouts/slideLayout2.xml"/><Relationship Id="rId6" Type="http://schemas.openxmlformats.org/officeDocument/2006/relationships/hyperlink" Target="https://brand.linkedin.com/" TargetMode="External"/><Relationship Id="rId5" Type="http://schemas.openxmlformats.org/officeDocument/2006/relationships/hyperlink" Target="https://brand.twitter.com/en.html" TargetMode="External"/><Relationship Id="rId4" Type="http://schemas.openxmlformats.org/officeDocument/2006/relationships/hyperlink" Target="https://en.facebookbrand.com/assets/f-logo" TargetMode="External"/><Relationship Id="rId9" Type="http://schemas.openxmlformats.org/officeDocument/2006/relationships/hyperlink" Target="https://developers.google.com/identity/branding-guideline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2508" y="1593131"/>
            <a:ext cx="7315199" cy="750020"/>
          </a:xfrm>
        </p:spPr>
        <p:txBody>
          <a:bodyPr/>
          <a:lstStyle/>
          <a:p>
            <a:r>
              <a:rPr lang="en-US" dirty="0">
                <a:solidFill>
                  <a:srgbClr val="006600"/>
                </a:solidFill>
              </a:rPr>
              <a:t>Technology &amp; Social Media</a:t>
            </a:r>
            <a:endParaRPr lang="en-US" dirty="0"/>
          </a:p>
        </p:txBody>
      </p:sp>
      <p:sp>
        <p:nvSpPr>
          <p:cNvPr id="3" name="Subtitle 2"/>
          <p:cNvSpPr>
            <a:spLocks noGrp="1"/>
          </p:cNvSpPr>
          <p:nvPr>
            <p:ph type="subTitle" idx="1"/>
          </p:nvPr>
        </p:nvSpPr>
        <p:spPr>
          <a:xfrm>
            <a:off x="932508" y="2714625"/>
            <a:ext cx="7315200" cy="3600450"/>
          </a:xfrm>
        </p:spPr>
        <p:txBody>
          <a:bodyPr>
            <a:normAutofit/>
          </a:bodyPr>
          <a:lstStyle/>
          <a:p>
            <a:pPr marL="2173288" indent="-2173288" defTabSz="914400">
              <a:spcBef>
                <a:spcPct val="20000"/>
              </a:spcBef>
            </a:pPr>
            <a:r>
              <a:rPr lang="en-US" dirty="0">
                <a:latin typeface="Calibri" pitchFamily="34" charset="0"/>
              </a:rPr>
              <a:t>The webinar will begin shortly.</a:t>
            </a:r>
          </a:p>
          <a:p>
            <a:pPr marL="2173288" indent="-2173288" defTabSz="914400">
              <a:spcBef>
                <a:spcPct val="20000"/>
              </a:spcBef>
            </a:pPr>
            <a:r>
              <a:rPr lang="en-US" dirty="0">
                <a:solidFill>
                  <a:srgbClr val="800000"/>
                </a:solidFill>
                <a:latin typeface="Calibri" pitchFamily="34" charset="0"/>
              </a:rPr>
              <a:t>For Audio:  </a:t>
            </a:r>
          </a:p>
          <a:p>
            <a:pPr marL="2173288" indent="-2173288" defTabSz="914400"/>
            <a:r>
              <a:rPr lang="en-US" dirty="0">
                <a:solidFill>
                  <a:srgbClr val="800000"/>
                </a:solidFill>
                <a:latin typeface="Calibri" pitchFamily="34" charset="0"/>
              </a:rPr>
              <a:t>Dial  1-877-713-0446</a:t>
            </a:r>
          </a:p>
          <a:p>
            <a:pPr marL="2173288" indent="-2173288" defTabSz="914400"/>
            <a:r>
              <a:rPr lang="en-US" dirty="0">
                <a:solidFill>
                  <a:srgbClr val="800000"/>
                </a:solidFill>
                <a:latin typeface="Calibri" pitchFamily="34" charset="0"/>
              </a:rPr>
              <a:t>Conference code: 101-725-8988</a:t>
            </a:r>
          </a:p>
          <a:p>
            <a:pPr marL="2173288" indent="-2173288" defTabSz="914400">
              <a:spcBef>
                <a:spcPct val="20000"/>
              </a:spcBef>
            </a:pPr>
            <a:r>
              <a:rPr lang="en-US" dirty="0">
                <a:latin typeface="Calibri" pitchFamily="34" charset="0"/>
              </a:rPr>
              <a:t>Please mute your computer speakers </a:t>
            </a:r>
            <a:r>
              <a:rPr lang="en-US" dirty="0">
                <a:latin typeface="French Script MT" pitchFamily="66" charset="0"/>
              </a:rPr>
              <a:t>&amp;</a:t>
            </a:r>
            <a:r>
              <a:rPr lang="en-US" dirty="0">
                <a:latin typeface="Calibri" pitchFamily="34" charset="0"/>
              </a:rPr>
              <a:t> phone line during this webinar.</a:t>
            </a:r>
          </a:p>
          <a:p>
            <a:pPr marL="2173288" indent="-2173288" defTabSz="914400">
              <a:spcBef>
                <a:spcPct val="20000"/>
              </a:spcBef>
            </a:pPr>
            <a:endParaRPr lang="en-US" dirty="0">
              <a:latin typeface="Calibri" pitchFamily="34" charset="0"/>
            </a:endParaRPr>
          </a:p>
          <a:p>
            <a:pPr marL="2173288" indent="-2173288" defTabSz="914400">
              <a:spcBef>
                <a:spcPct val="20000"/>
              </a:spcBef>
            </a:pPr>
            <a:endParaRPr lang="en-US" dirty="0">
              <a:latin typeface="Calibri" pitchFamily="34" charset="0"/>
            </a:endParaRPr>
          </a:p>
          <a:p>
            <a:pPr marL="344488" indent="-227013" defTabSz="914400">
              <a:spcBef>
                <a:spcPct val="20000"/>
              </a:spcBef>
            </a:pPr>
            <a:r>
              <a:rPr lang="en-US" i="1" dirty="0">
                <a:latin typeface="Calibri" pitchFamily="34" charset="0"/>
              </a:rPr>
              <a:t>Please use the Chat Box to tell us:</a:t>
            </a:r>
          </a:p>
          <a:p>
            <a:pPr marL="344488" indent="-227013" defTabSz="914400">
              <a:spcBef>
                <a:spcPct val="20000"/>
              </a:spcBef>
              <a:buClr>
                <a:srgbClr val="800000"/>
              </a:buClr>
              <a:buSzPct val="85000"/>
              <a:buFont typeface="Wingdings" pitchFamily="2" charset="2"/>
              <a:buChar char="§"/>
            </a:pPr>
            <a:r>
              <a:rPr lang="en-US" dirty="0">
                <a:latin typeface="Calibri" pitchFamily="34" charset="0"/>
              </a:rPr>
              <a:t>The name of your Parent Center</a:t>
            </a:r>
          </a:p>
          <a:p>
            <a:pPr marL="344488" indent="-227013" defTabSz="914400">
              <a:spcBef>
                <a:spcPct val="20000"/>
              </a:spcBef>
              <a:buClr>
                <a:srgbClr val="800000"/>
              </a:buClr>
              <a:buSzPct val="85000"/>
              <a:buFont typeface="Wingdings" pitchFamily="2" charset="2"/>
              <a:buChar char="§"/>
            </a:pPr>
            <a:r>
              <a:rPr lang="en-US" dirty="0">
                <a:latin typeface="Calibri" pitchFamily="34" charset="0"/>
              </a:rPr>
              <a:t>Your state</a:t>
            </a:r>
            <a:endParaRPr lang="en-US" dirty="0"/>
          </a:p>
        </p:txBody>
      </p:sp>
    </p:spTree>
    <p:extLst>
      <p:ext uri="{BB962C8B-B14F-4D97-AF65-F5344CB8AC3E}">
        <p14:creationId xmlns:p14="http://schemas.microsoft.com/office/powerpoint/2010/main" xmlns="" val="3616555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Improving Content</a:t>
            </a:r>
          </a:p>
        </p:txBody>
      </p:sp>
      <p:sp>
        <p:nvSpPr>
          <p:cNvPr id="3" name="Content Placeholder 2"/>
          <p:cNvSpPr>
            <a:spLocks noGrp="1"/>
          </p:cNvSpPr>
          <p:nvPr>
            <p:ph idx="1"/>
          </p:nvPr>
        </p:nvSpPr>
        <p:spPr/>
        <p:txBody>
          <a:bodyPr/>
          <a:lstStyle/>
          <a:p>
            <a:r>
              <a:rPr lang="en-US" dirty="0"/>
              <a:t>Use pictures and videos whenever possible </a:t>
            </a:r>
          </a:p>
          <a:p>
            <a:r>
              <a:rPr lang="en-US" dirty="0"/>
              <a:t>Create hashtags to tie content together </a:t>
            </a:r>
          </a:p>
          <a:p>
            <a:r>
              <a:rPr lang="en-US" dirty="0"/>
              <a:t>Shorter is better; be as concise as possible </a:t>
            </a:r>
          </a:p>
          <a:p>
            <a:r>
              <a:rPr lang="en-US" dirty="0"/>
              <a:t>Tease big events </a:t>
            </a:r>
          </a:p>
          <a:p>
            <a:r>
              <a:rPr lang="en-US" dirty="0"/>
              <a:t>Create ONE simple and direct call to action per message</a:t>
            </a:r>
          </a:p>
          <a:p>
            <a:pPr marL="342900" lvl="1" indent="0" algn="ctr">
              <a:buNone/>
            </a:pPr>
            <a:r>
              <a:rPr lang="en-US" sz="2100" dirty="0"/>
              <a:t>EX: “Share this post</a:t>
            </a:r>
            <a:r>
              <a:rPr lang="mr-IN" sz="2100" dirty="0"/>
              <a:t>…</a:t>
            </a:r>
            <a:r>
              <a:rPr lang="en-US" sz="2100" dirty="0"/>
              <a:t>” or “Call your legislator</a:t>
            </a:r>
            <a:r>
              <a:rPr lang="mr-IN" sz="2100" dirty="0"/>
              <a:t>…</a:t>
            </a:r>
            <a:r>
              <a:rPr lang="en-US" sz="2100" dirty="0"/>
              <a:t>”</a:t>
            </a:r>
          </a:p>
          <a:p>
            <a:endParaRPr lang="en-US" dirty="0"/>
          </a:p>
          <a:p>
            <a:endParaRPr lang="en-US" dirty="0"/>
          </a:p>
          <a:p>
            <a:endParaRPr lang="en-US" dirty="0"/>
          </a:p>
        </p:txBody>
      </p:sp>
      <p:pic>
        <p:nvPicPr>
          <p:cNvPr id="4" name="Picture 3" descr="hand writing the word &quot;content&quo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82246" y="4298133"/>
            <a:ext cx="3184803" cy="2084560"/>
          </a:xfrm>
          <a:prstGeom prst="rect">
            <a:avLst/>
          </a:prstGeom>
        </p:spPr>
      </p:pic>
    </p:spTree>
    <p:extLst>
      <p:ext uri="{BB962C8B-B14F-4D97-AF65-F5344CB8AC3E}">
        <p14:creationId xmlns:p14="http://schemas.microsoft.com/office/powerpoint/2010/main" xmlns="" val="355492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08" y="365126"/>
            <a:ext cx="7315200" cy="1325563"/>
          </a:xfrm>
        </p:spPr>
        <p:txBody>
          <a:bodyPr/>
          <a:lstStyle/>
          <a:p>
            <a:pPr algn="ctr"/>
            <a:r>
              <a:rPr lang="en-US" dirty="0"/>
              <a:t>Creating a Hashtag #</a:t>
            </a:r>
          </a:p>
        </p:txBody>
      </p:sp>
      <p:sp>
        <p:nvSpPr>
          <p:cNvPr id="3" name="Content Placeholder 2"/>
          <p:cNvSpPr>
            <a:spLocks noGrp="1"/>
          </p:cNvSpPr>
          <p:nvPr>
            <p:ph idx="1"/>
          </p:nvPr>
        </p:nvSpPr>
        <p:spPr>
          <a:xfrm>
            <a:off x="932508" y="1608695"/>
            <a:ext cx="7315200" cy="3599316"/>
          </a:xfrm>
        </p:spPr>
        <p:txBody>
          <a:bodyPr/>
          <a:lstStyle/>
          <a:p>
            <a:r>
              <a:rPr lang="en-US" dirty="0"/>
              <a:t>Make sure it hasn’t been used before</a:t>
            </a:r>
          </a:p>
          <a:p>
            <a:r>
              <a:rPr lang="en-US" dirty="0"/>
              <a:t>Keep it short and sweet </a:t>
            </a:r>
          </a:p>
          <a:p>
            <a:r>
              <a:rPr lang="en-US" dirty="0"/>
              <a:t>Make it conversational </a:t>
            </a:r>
          </a:p>
          <a:p>
            <a:r>
              <a:rPr lang="en-US" dirty="0"/>
              <a:t>Can be used for a one time event or long term campaign </a:t>
            </a:r>
          </a:p>
          <a:p>
            <a:r>
              <a:rPr lang="en-US" dirty="0"/>
              <a:t>Use one relevant to industry </a:t>
            </a:r>
          </a:p>
          <a:p>
            <a:r>
              <a:rPr lang="en-US" dirty="0"/>
              <a:t>Use “Camel Case”</a:t>
            </a:r>
          </a:p>
          <a:p>
            <a:pPr marL="0" indent="0">
              <a:buNone/>
            </a:pPr>
            <a:endParaRPr lang="en-US" dirty="0"/>
          </a:p>
        </p:txBody>
      </p:sp>
      <p:pic>
        <p:nvPicPr>
          <p:cNvPr id="4" name="Picture 3" descr="hashtag I Want To Work Employment First PA logo"/>
          <p:cNvPicPr>
            <a:picLocks noChangeAspect="1"/>
          </p:cNvPicPr>
          <p:nvPr/>
        </p:nvPicPr>
        <p:blipFill rotWithShape="1">
          <a:blip r:embed="rId2" cstate="print">
            <a:extLst>
              <a:ext uri="{28A0092B-C50C-407E-A947-70E740481C1C}">
                <a14:useLocalDpi xmlns:a14="http://schemas.microsoft.com/office/drawing/2010/main" xmlns="" val="0"/>
              </a:ext>
            </a:extLst>
          </a:blip>
          <a:srcRect l="1569" t="2543" r="2549" b="4326"/>
          <a:stretch/>
        </p:blipFill>
        <p:spPr>
          <a:xfrm>
            <a:off x="2117981" y="4286948"/>
            <a:ext cx="4952775" cy="197463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98360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133" y="365126"/>
            <a:ext cx="7378575" cy="1325563"/>
          </a:xfrm>
        </p:spPr>
        <p:txBody>
          <a:bodyPr/>
          <a:lstStyle/>
          <a:p>
            <a:pPr algn="ctr"/>
            <a:r>
              <a:rPr lang="en-US" b="1" dirty="0"/>
              <a:t>Management </a:t>
            </a:r>
          </a:p>
        </p:txBody>
      </p:sp>
      <p:sp>
        <p:nvSpPr>
          <p:cNvPr id="3" name="Content Placeholder 2"/>
          <p:cNvSpPr>
            <a:spLocks noGrp="1"/>
          </p:cNvSpPr>
          <p:nvPr>
            <p:ph idx="1"/>
          </p:nvPr>
        </p:nvSpPr>
        <p:spPr>
          <a:xfrm>
            <a:off x="932507" y="1825625"/>
            <a:ext cx="7315201" cy="4351338"/>
          </a:xfrm>
        </p:spPr>
        <p:txBody>
          <a:bodyPr>
            <a:normAutofit/>
          </a:bodyPr>
          <a:lstStyle/>
          <a:p>
            <a:r>
              <a:rPr lang="en-US" dirty="0"/>
              <a:t>Respond to messages in a timely manner</a:t>
            </a:r>
          </a:p>
          <a:p>
            <a:pPr lvl="1"/>
            <a:r>
              <a:rPr lang="en-US" dirty="0"/>
              <a:t>Even messages that aren't relevant </a:t>
            </a:r>
          </a:p>
          <a:p>
            <a:pPr lvl="1"/>
            <a:r>
              <a:rPr lang="en-US" dirty="0"/>
              <a:t>Create a form response  </a:t>
            </a:r>
          </a:p>
          <a:p>
            <a:r>
              <a:rPr lang="en-US" dirty="0"/>
              <a:t> Create a content calendar</a:t>
            </a:r>
          </a:p>
          <a:p>
            <a:pPr lvl="1"/>
            <a:r>
              <a:rPr lang="en-US" dirty="0"/>
              <a:t>Keeps you organized </a:t>
            </a:r>
          </a:p>
          <a:p>
            <a:pPr lvl="1"/>
            <a:r>
              <a:rPr lang="en-US" dirty="0"/>
              <a:t>Allows all team members to be on the same page</a:t>
            </a:r>
          </a:p>
          <a:p>
            <a:r>
              <a:rPr lang="en-US" dirty="0"/>
              <a:t>Be a good social partner </a:t>
            </a:r>
          </a:p>
          <a:p>
            <a:pPr lvl="1"/>
            <a:r>
              <a:rPr lang="en-US" dirty="0"/>
              <a:t>Interact with all retweets/shares</a:t>
            </a:r>
          </a:p>
          <a:p>
            <a:pPr lvl="1"/>
            <a:r>
              <a:rPr lang="en-US" dirty="0"/>
              <a:t>Engage with partner content</a:t>
            </a:r>
          </a:p>
          <a:p>
            <a:pPr marL="342900" lvl="1" indent="0">
              <a:buNone/>
            </a:pPr>
            <a:endParaRPr lang="en-US" dirty="0"/>
          </a:p>
          <a:p>
            <a:pPr marL="342900" lvl="1" indent="0">
              <a:buNone/>
            </a:pPr>
            <a:r>
              <a:rPr lang="en-US" dirty="0"/>
              <a:t> </a:t>
            </a:r>
          </a:p>
          <a:p>
            <a:endParaRPr lang="en-US" dirty="0"/>
          </a:p>
        </p:txBody>
      </p:sp>
      <p:pic>
        <p:nvPicPr>
          <p:cNvPr id="4" name="Picture 3" descr="social media icons and image of hands typing on a compute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30058" y="4601029"/>
            <a:ext cx="4513942" cy="2256971"/>
          </a:xfrm>
          <a:prstGeom prst="rect">
            <a:avLst/>
          </a:prstGeom>
        </p:spPr>
      </p:pic>
    </p:spTree>
    <p:extLst>
      <p:ext uri="{BB962C8B-B14F-4D97-AF65-F5344CB8AC3E}">
        <p14:creationId xmlns:p14="http://schemas.microsoft.com/office/powerpoint/2010/main" xmlns="" val="2554212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Reviewing Channels </a:t>
            </a:r>
          </a:p>
        </p:txBody>
      </p:sp>
      <p:sp>
        <p:nvSpPr>
          <p:cNvPr id="3" name="Content Placeholder 2"/>
          <p:cNvSpPr>
            <a:spLocks noGrp="1"/>
          </p:cNvSpPr>
          <p:nvPr>
            <p:ph idx="1"/>
          </p:nvPr>
        </p:nvSpPr>
        <p:spPr>
          <a:xfrm>
            <a:off x="932508" y="1367073"/>
            <a:ext cx="7315200" cy="3841926"/>
          </a:xfrm>
        </p:spPr>
        <p:txBody>
          <a:bodyPr/>
          <a:lstStyle/>
          <a:p>
            <a:r>
              <a:rPr lang="en-US" dirty="0"/>
              <a:t>Use Facebook Insights and Twitter Analytics</a:t>
            </a:r>
          </a:p>
          <a:p>
            <a:pPr lvl="1"/>
            <a:r>
              <a:rPr lang="en-US" dirty="0"/>
              <a:t>Paid services are useful to dig deeper </a:t>
            </a:r>
          </a:p>
          <a:p>
            <a:r>
              <a:rPr lang="en-US" dirty="0"/>
              <a:t>Don’t be afraid to try new things </a:t>
            </a:r>
          </a:p>
          <a:p>
            <a:r>
              <a:rPr lang="en-US" dirty="0"/>
              <a:t>Vary the frequency and the times of day you post to find the sweet spot for your channels</a:t>
            </a:r>
          </a:p>
          <a:p>
            <a:r>
              <a:rPr lang="en-US" dirty="0"/>
              <a:t>Create a social media report at least once a quarter </a:t>
            </a:r>
          </a:p>
          <a:p>
            <a:pPr lvl="1"/>
            <a:r>
              <a:rPr lang="en-US" dirty="0"/>
              <a:t>Measure statistics that are meaningful to you (new followers gained, engagement rate, reach, etc.)</a:t>
            </a:r>
          </a:p>
        </p:txBody>
      </p:sp>
      <p:pic>
        <p:nvPicPr>
          <p:cNvPr id="4" name="Picture 3" descr="Facebook Insights screenshot"/>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66268" y="4295226"/>
            <a:ext cx="3941672" cy="1950654"/>
          </a:xfrm>
          <a:prstGeom prst="rect">
            <a:avLst/>
          </a:prstGeom>
        </p:spPr>
      </p:pic>
      <p:pic>
        <p:nvPicPr>
          <p:cNvPr id="6" name="Picture 5" descr="Twitter Analytics screenshot"/>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1768" y="4197380"/>
            <a:ext cx="3553006" cy="2151474"/>
          </a:xfrm>
          <a:prstGeom prst="rect">
            <a:avLst/>
          </a:prstGeom>
        </p:spPr>
      </p:pic>
    </p:spTree>
    <p:extLst>
      <p:ext uri="{BB962C8B-B14F-4D97-AF65-F5344CB8AC3E}">
        <p14:creationId xmlns:p14="http://schemas.microsoft.com/office/powerpoint/2010/main" xmlns="" val="1943508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740310" y="461976"/>
            <a:ext cx="566338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914400" y="2313721"/>
            <a:ext cx="7543800" cy="4154984"/>
          </a:xfrm>
          <a:prstGeom prst="rect">
            <a:avLst/>
          </a:prstGeom>
          <a:noFill/>
        </p:spPr>
        <p:txBody>
          <a:bodyPr wrap="square" rtlCol="0">
            <a:spAutoFit/>
          </a:bodyPr>
          <a:lstStyle/>
          <a:p>
            <a:r>
              <a:rPr lang="en-US" sz="2400" b="1" dirty="0"/>
              <a:t>Sign on, Like, Re-Tweet, Selfie, Advocate and Join </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www.facebook.com/IWantToWorkPA</a:t>
            </a:r>
          </a:p>
          <a:p>
            <a:pPr marL="742950" lvl="1" indent="-285750">
              <a:buFont typeface="Arial" panose="020B0604020202020204" pitchFamily="34" charset="0"/>
              <a:buChar char="•"/>
            </a:pPr>
            <a:endParaRPr lang="en-US" sz="600" dirty="0"/>
          </a:p>
          <a:p>
            <a:pPr marL="742950" lvl="1" indent="-285750">
              <a:buFont typeface="Arial" panose="020B0604020202020204" pitchFamily="34" charset="0"/>
              <a:buChar char="•"/>
            </a:pPr>
            <a:r>
              <a:rPr lang="en-US" sz="2400" dirty="0"/>
              <a:t>www.instagram.com/iwanttowork</a:t>
            </a:r>
          </a:p>
          <a:p>
            <a:pPr marL="742950" lvl="1" indent="-285750">
              <a:buFont typeface="Arial" panose="020B0604020202020204" pitchFamily="34" charset="0"/>
              <a:buChar char="•"/>
            </a:pPr>
            <a:endParaRPr lang="en-US" sz="600" dirty="0"/>
          </a:p>
          <a:p>
            <a:pPr marL="742950" lvl="1" indent="-285750">
              <a:buFont typeface="Arial" panose="020B0604020202020204" pitchFamily="34" charset="0"/>
              <a:buChar char="•"/>
            </a:pPr>
            <a:r>
              <a:rPr lang="en-US" sz="2400" dirty="0"/>
              <a:t>www.youtube.com/channel/UC3kaBGLmtbvtdijHoBrbd-A</a:t>
            </a:r>
          </a:p>
          <a:p>
            <a:pPr marL="742950" lvl="1" indent="-285750">
              <a:buFont typeface="Arial" panose="020B0604020202020204" pitchFamily="34" charset="0"/>
              <a:buChar char="•"/>
            </a:pPr>
            <a:endParaRPr lang="en-US" sz="600" dirty="0">
              <a:hlinkClick r:id="rId4"/>
            </a:endParaRPr>
          </a:p>
          <a:p>
            <a:pPr marL="742950" lvl="1" indent="-285750">
              <a:buFont typeface="Arial" panose="020B0604020202020204" pitchFamily="34" charset="0"/>
              <a:buChar char="•"/>
            </a:pPr>
            <a:r>
              <a:rPr lang="en-US" sz="2400" dirty="0">
                <a:hlinkClick r:id="rId4"/>
              </a:rPr>
              <a:t>http://www.iwanttoworkpa.org</a:t>
            </a:r>
            <a:endParaRPr lang="en-US" sz="2400" dirty="0"/>
          </a:p>
          <a:p>
            <a:pPr lvl="1"/>
            <a:endParaRPr lang="en-US" sz="2400" dirty="0"/>
          </a:p>
          <a:p>
            <a:endParaRPr lang="en-US" dirty="0"/>
          </a:p>
          <a:p>
            <a:endParaRPr lang="en-US" dirty="0"/>
          </a:p>
          <a:p>
            <a:r>
              <a:rPr lang="en-US" dirty="0"/>
              <a:t>  </a:t>
            </a:r>
          </a:p>
        </p:txBody>
      </p:sp>
      <p:pic>
        <p:nvPicPr>
          <p:cNvPr id="4" name="Picture 3" descr="youtube logo"/>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908662" y="4679779"/>
            <a:ext cx="1102127" cy="685800"/>
          </a:xfrm>
          <a:prstGeom prst="rect">
            <a:avLst/>
          </a:prstGeom>
        </p:spPr>
      </p:pic>
      <p:pic>
        <p:nvPicPr>
          <p:cNvPr id="5" name="Picture 4" descr="facebook logo"/>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14261" y="4679779"/>
            <a:ext cx="685800" cy="685800"/>
          </a:xfrm>
          <a:prstGeom prst="rect">
            <a:avLst/>
          </a:prstGeom>
        </p:spPr>
      </p:pic>
      <p:pic>
        <p:nvPicPr>
          <p:cNvPr id="8" name="Picture 7" descr="instagram logo"/>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214261" y="5508396"/>
            <a:ext cx="685800" cy="685800"/>
          </a:xfrm>
          <a:prstGeom prst="rect">
            <a:avLst/>
          </a:prstGeom>
        </p:spPr>
      </p:pic>
      <p:pic>
        <p:nvPicPr>
          <p:cNvPr id="9" name="Picture 8" descr="twitter logo"/>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116825" y="5508396"/>
            <a:ext cx="685800" cy="685800"/>
          </a:xfrm>
          <a:prstGeom prst="rect">
            <a:avLst/>
          </a:prstGeom>
        </p:spPr>
      </p:pic>
    </p:spTree>
    <p:extLst>
      <p:ext uri="{BB962C8B-B14F-4D97-AF65-F5344CB8AC3E}">
        <p14:creationId xmlns:p14="http://schemas.microsoft.com/office/powerpoint/2010/main" xmlns="" val="288891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21403"/>
          </a:xfrm>
        </p:spPr>
        <p:txBody>
          <a:bodyPr/>
          <a:lstStyle/>
          <a:p>
            <a:pPr algn="ctr"/>
            <a:r>
              <a:rPr lang="en-US" dirty="0"/>
              <a:t>Introduction </a:t>
            </a:r>
          </a:p>
        </p:txBody>
      </p:sp>
      <p:sp>
        <p:nvSpPr>
          <p:cNvPr id="3" name="Content Placeholder 2"/>
          <p:cNvSpPr>
            <a:spLocks noGrp="1"/>
          </p:cNvSpPr>
          <p:nvPr>
            <p:ph idx="1"/>
          </p:nvPr>
        </p:nvSpPr>
        <p:spPr>
          <a:xfrm>
            <a:off x="628649" y="2737246"/>
            <a:ext cx="7886700" cy="3263504"/>
          </a:xfrm>
        </p:spPr>
        <p:txBody>
          <a:bodyPr>
            <a:normAutofit/>
          </a:bodyPr>
          <a:lstStyle/>
          <a:p>
            <a:endParaRPr lang="en-US" dirty="0"/>
          </a:p>
          <a:p>
            <a:endParaRPr lang="en-US" dirty="0"/>
          </a:p>
          <a:p>
            <a:pPr marL="0" indent="0" algn="ctr">
              <a:lnSpc>
                <a:spcPct val="100000"/>
              </a:lnSpc>
              <a:buNone/>
            </a:pPr>
            <a:r>
              <a:rPr lang="en-US" dirty="0"/>
              <a:t>Jessica Wilson</a:t>
            </a:r>
          </a:p>
          <a:p>
            <a:pPr marL="0" indent="0">
              <a:buNone/>
            </a:pPr>
            <a:r>
              <a:rPr lang="en-US" dirty="0"/>
              <a:t>Jessica is with Statewide Parent Advocacy Network (SPAN) and works on the RAISE project as well as the CPIR (Center for Parent Information and Resources). She is the loud and proud mother of her son, who has shining brown eyes, a devilish smile, Down syndrome, the energy of a large puppy, and a heart the size of the Grand Canyon.</a:t>
            </a:r>
          </a:p>
          <a:p>
            <a:endParaRPr lang="en-US" dirty="0"/>
          </a:p>
          <a:p>
            <a:endParaRPr lang="en-US" dirty="0"/>
          </a:p>
          <a:p>
            <a:endParaRPr lang="en-US" dirty="0"/>
          </a:p>
          <a:p>
            <a:pPr marL="0" indent="0">
              <a:buNone/>
            </a:pPr>
            <a:endParaRPr lang="en-US" dirty="0"/>
          </a:p>
        </p:txBody>
      </p:sp>
      <p:pic>
        <p:nvPicPr>
          <p:cNvPr id="4" name="Picture 3" descr="image of Jessica Wilso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90120" y="1865241"/>
            <a:ext cx="1563760" cy="1563760"/>
          </a:xfrm>
          <a:prstGeom prst="rect">
            <a:avLst/>
          </a:prstGeom>
          <a:ln w="1905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4261622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Social Media Dashboards</a:t>
            </a:r>
          </a:p>
        </p:txBody>
      </p:sp>
      <p:sp>
        <p:nvSpPr>
          <p:cNvPr id="3" name="Content Placeholder 2"/>
          <p:cNvSpPr>
            <a:spLocks noGrp="1"/>
          </p:cNvSpPr>
          <p:nvPr>
            <p:ph idx="1"/>
          </p:nvPr>
        </p:nvSpPr>
        <p:spPr/>
        <p:txBody>
          <a:bodyPr>
            <a:normAutofit/>
          </a:bodyPr>
          <a:lstStyle/>
          <a:p>
            <a:pPr marL="0" indent="0" algn="ctr">
              <a:buNone/>
            </a:pPr>
            <a:r>
              <a:rPr lang="en-US" sz="2800" b="1" dirty="0">
                <a:solidFill>
                  <a:srgbClr val="382424"/>
                </a:solidFill>
                <a:ea typeface="Times New Roman" panose="02020603050405020304" pitchFamily="18" charset="0"/>
                <a:cs typeface="Times New Roman" panose="02020603050405020304" pitchFamily="18" charset="0"/>
              </a:rPr>
              <a:t>How to Manage Your </a:t>
            </a:r>
            <a:br>
              <a:rPr lang="en-US" sz="2800" b="1" dirty="0">
                <a:solidFill>
                  <a:srgbClr val="382424"/>
                </a:solidFill>
                <a:ea typeface="Times New Roman" panose="02020603050405020304" pitchFamily="18" charset="0"/>
                <a:cs typeface="Times New Roman" panose="02020603050405020304" pitchFamily="18" charset="0"/>
              </a:rPr>
            </a:br>
            <a:r>
              <a:rPr lang="en-US" sz="2800" b="1" dirty="0">
                <a:solidFill>
                  <a:srgbClr val="382424"/>
                </a:solidFill>
                <a:ea typeface="Times New Roman" panose="02020603050405020304" pitchFamily="18" charset="0"/>
                <a:cs typeface="Times New Roman" panose="02020603050405020304" pitchFamily="18" charset="0"/>
              </a:rPr>
              <a:t>Social Media Marketing</a:t>
            </a:r>
          </a:p>
        </p:txBody>
      </p:sp>
    </p:spTree>
    <p:extLst>
      <p:ext uri="{BB962C8B-B14F-4D97-AF65-F5344CB8AC3E}">
        <p14:creationId xmlns:p14="http://schemas.microsoft.com/office/powerpoint/2010/main" xmlns="" val="1064584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07" y="679269"/>
            <a:ext cx="7757705" cy="901337"/>
          </a:xfrm>
        </p:spPr>
        <p:txBody>
          <a:bodyPr>
            <a:normAutofit/>
          </a:bodyPr>
          <a:lstStyle/>
          <a:p>
            <a:r>
              <a:rPr lang="en-US" sz="3200" dirty="0"/>
              <a:t>What are Social Media Dashboards?</a:t>
            </a:r>
          </a:p>
        </p:txBody>
      </p:sp>
      <p:sp>
        <p:nvSpPr>
          <p:cNvPr id="3" name="Content Placeholder 2"/>
          <p:cNvSpPr>
            <a:spLocks noGrp="1"/>
          </p:cNvSpPr>
          <p:nvPr>
            <p:ph sz="half" idx="1"/>
          </p:nvPr>
        </p:nvSpPr>
        <p:spPr>
          <a:xfrm>
            <a:off x="932507" y="4102005"/>
            <a:ext cx="7757705" cy="2037538"/>
          </a:xfrm>
        </p:spPr>
        <p:txBody>
          <a:bodyPr>
            <a:normAutofit/>
          </a:bodyPr>
          <a:lstStyle/>
          <a:p>
            <a:pPr marL="342900" indent="-342900"/>
            <a:r>
              <a:rPr lang="en-US" sz="2800" dirty="0">
                <a:solidFill>
                  <a:srgbClr val="382424"/>
                </a:solidFill>
              </a:rPr>
              <a:t>Programs or websites that let users manage their social media profiles in one grouped location</a:t>
            </a:r>
          </a:p>
          <a:p>
            <a:pPr marL="342900" indent="-342900"/>
            <a:r>
              <a:rPr lang="en-US" sz="2800" dirty="0">
                <a:solidFill>
                  <a:srgbClr val="382424"/>
                </a:solidFill>
              </a:rPr>
              <a:t>Many different products available, both free and for a cost</a:t>
            </a:r>
          </a:p>
        </p:txBody>
      </p:sp>
      <p:pic>
        <p:nvPicPr>
          <p:cNvPr id="5" name="Content Placeholder 4" descr="Social media dashboard icon"/>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424300" y="1580606"/>
            <a:ext cx="2285838" cy="2285838"/>
          </a:xfrm>
        </p:spPr>
      </p:pic>
    </p:spTree>
    <p:extLst>
      <p:ext uri="{BB962C8B-B14F-4D97-AF65-F5344CB8AC3E}">
        <p14:creationId xmlns:p14="http://schemas.microsoft.com/office/powerpoint/2010/main" xmlns="" val="3922930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07" y="692331"/>
            <a:ext cx="7757705" cy="907869"/>
          </a:xfrm>
        </p:spPr>
        <p:txBody>
          <a:bodyPr>
            <a:normAutofit/>
          </a:bodyPr>
          <a:lstStyle/>
          <a:p>
            <a:r>
              <a:rPr lang="en-US" sz="3200" dirty="0"/>
              <a:t>Why would I use a dashboard?</a:t>
            </a:r>
          </a:p>
        </p:txBody>
      </p:sp>
      <p:sp>
        <p:nvSpPr>
          <p:cNvPr id="3" name="Content Placeholder 2"/>
          <p:cNvSpPr>
            <a:spLocks noGrp="1"/>
          </p:cNvSpPr>
          <p:nvPr>
            <p:ph sz="half" idx="1"/>
          </p:nvPr>
        </p:nvSpPr>
        <p:spPr>
          <a:xfrm>
            <a:off x="932507" y="1600199"/>
            <a:ext cx="7757705" cy="4565469"/>
          </a:xfrm>
        </p:spPr>
        <p:txBody>
          <a:bodyPr>
            <a:normAutofit/>
          </a:bodyPr>
          <a:lstStyle/>
          <a:p>
            <a:pPr marL="342900" indent="-342900" fontAlgn="base"/>
            <a:r>
              <a:rPr lang="en-US" sz="2800" dirty="0">
                <a:solidFill>
                  <a:srgbClr val="382424"/>
                </a:solidFill>
              </a:rPr>
              <a:t>Not necessary to log in to each social media account (Facebook, Instagram, Twitter, Linkedin, Pinterest, etc.) and post separately to each one</a:t>
            </a:r>
          </a:p>
          <a:p>
            <a:pPr marL="342900" indent="-342900" fontAlgn="base"/>
            <a:endParaRPr lang="en-US" sz="2800" dirty="0">
              <a:solidFill>
                <a:srgbClr val="382424"/>
              </a:solidFill>
            </a:endParaRPr>
          </a:p>
          <a:p>
            <a:pPr marL="342900" indent="-342900" fontAlgn="base"/>
            <a:endParaRPr lang="en-US" dirty="0">
              <a:solidFill>
                <a:srgbClr val="382424"/>
              </a:solidFill>
            </a:endParaRPr>
          </a:p>
          <a:p>
            <a:pPr marL="342900" indent="-342900" fontAlgn="base"/>
            <a:endParaRPr lang="en-US" sz="825" dirty="0">
              <a:solidFill>
                <a:srgbClr val="382424"/>
              </a:solidFill>
            </a:endParaRPr>
          </a:p>
          <a:p>
            <a:pPr marL="342900" indent="-342900" fontAlgn="base"/>
            <a:endParaRPr lang="en-US" sz="1050" dirty="0">
              <a:solidFill>
                <a:srgbClr val="382424"/>
              </a:solidFill>
            </a:endParaRPr>
          </a:p>
          <a:p>
            <a:pPr marL="342900" indent="-342900" fontAlgn="base"/>
            <a:r>
              <a:rPr lang="en-US" sz="2800" dirty="0">
                <a:solidFill>
                  <a:srgbClr val="382424"/>
                </a:solidFill>
              </a:rPr>
              <a:t>Post, update, manage notifications, and more all from one centralized site</a:t>
            </a:r>
          </a:p>
        </p:txBody>
      </p:sp>
      <p:pic>
        <p:nvPicPr>
          <p:cNvPr id="5" name="Content Placeholder 4" descr="share icon button"/>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814334" y="3269960"/>
            <a:ext cx="772767" cy="772767"/>
          </a:xfrm>
        </p:spPr>
      </p:pic>
      <p:pic>
        <p:nvPicPr>
          <p:cNvPr id="6" name="Content Placeholder 4" descr="people icon butto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91663" y="3246558"/>
            <a:ext cx="772767" cy="772767"/>
          </a:xfrm>
          <a:prstGeom prst="rect">
            <a:avLst/>
          </a:prstGeom>
        </p:spPr>
      </p:pic>
      <p:pic>
        <p:nvPicPr>
          <p:cNvPr id="7" name="Content Placeholder 4" descr="chat icon butto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73678" y="3250334"/>
            <a:ext cx="772767" cy="772767"/>
          </a:xfrm>
          <a:prstGeom prst="rect">
            <a:avLst/>
          </a:prstGeom>
        </p:spPr>
      </p:pic>
      <p:pic>
        <p:nvPicPr>
          <p:cNvPr id="8" name="Content Placeholder 4" descr="download icon butto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30103" y="3269960"/>
            <a:ext cx="772767" cy="772767"/>
          </a:xfrm>
          <a:prstGeom prst="rect">
            <a:avLst/>
          </a:prstGeom>
        </p:spPr>
      </p:pic>
      <p:pic>
        <p:nvPicPr>
          <p:cNvPr id="9" name="Content Placeholder 4" descr="mail icon butto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53407" y="3269960"/>
            <a:ext cx="772767" cy="772767"/>
          </a:xfrm>
          <a:prstGeom prst="rect">
            <a:avLst/>
          </a:prstGeom>
        </p:spPr>
      </p:pic>
      <p:pic>
        <p:nvPicPr>
          <p:cNvPr id="10" name="Content Placeholder 4" descr="cell phone icon butto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809647" y="5208467"/>
            <a:ext cx="772767" cy="772767"/>
          </a:xfrm>
          <a:prstGeom prst="rect">
            <a:avLst/>
          </a:prstGeom>
        </p:spPr>
      </p:pic>
      <p:pic>
        <p:nvPicPr>
          <p:cNvPr id="11" name="Content Placeholder 4" descr="calculator icon butto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591663" y="5228235"/>
            <a:ext cx="772767" cy="772767"/>
          </a:xfrm>
          <a:prstGeom prst="rect">
            <a:avLst/>
          </a:prstGeom>
        </p:spPr>
      </p:pic>
      <p:pic>
        <p:nvPicPr>
          <p:cNvPr id="12" name="Content Placeholder 4" descr="contacts icon butto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373678" y="5228235"/>
            <a:ext cx="772767" cy="772767"/>
          </a:xfrm>
          <a:prstGeom prst="rect">
            <a:avLst/>
          </a:prstGeom>
        </p:spPr>
      </p:pic>
      <p:pic>
        <p:nvPicPr>
          <p:cNvPr id="13" name="Content Placeholder 4" descr="file binders icon button"/>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155694" y="5228235"/>
            <a:ext cx="772767" cy="772767"/>
          </a:xfrm>
          <a:prstGeom prst="rect">
            <a:avLst/>
          </a:prstGeom>
        </p:spPr>
      </p:pic>
      <p:pic>
        <p:nvPicPr>
          <p:cNvPr id="14" name="Content Placeholder 4" descr="thumbs up icon button"/>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953407" y="5208467"/>
            <a:ext cx="772767" cy="772767"/>
          </a:xfrm>
          <a:prstGeom prst="rect">
            <a:avLst/>
          </a:prstGeom>
        </p:spPr>
      </p:pic>
    </p:spTree>
    <p:extLst>
      <p:ext uri="{BB962C8B-B14F-4D97-AF65-F5344CB8AC3E}">
        <p14:creationId xmlns:p14="http://schemas.microsoft.com/office/powerpoint/2010/main" xmlns="" val="2178399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07" y="679270"/>
            <a:ext cx="7757705" cy="929300"/>
          </a:xfrm>
        </p:spPr>
        <p:txBody>
          <a:bodyPr>
            <a:noAutofit/>
          </a:bodyPr>
          <a:lstStyle/>
          <a:p>
            <a:pPr fontAlgn="base"/>
            <a:r>
              <a:rPr lang="en-US" sz="3200" dirty="0"/>
              <a:t>What you can do with different products:</a:t>
            </a:r>
          </a:p>
        </p:txBody>
      </p:sp>
      <p:sp>
        <p:nvSpPr>
          <p:cNvPr id="3" name="Content Placeholder 2"/>
          <p:cNvSpPr>
            <a:spLocks noGrp="1"/>
          </p:cNvSpPr>
          <p:nvPr>
            <p:ph sz="half" idx="1"/>
          </p:nvPr>
        </p:nvSpPr>
        <p:spPr>
          <a:xfrm>
            <a:off x="1307703" y="1789611"/>
            <a:ext cx="7382510" cy="3700361"/>
          </a:xfrm>
        </p:spPr>
        <p:txBody>
          <a:bodyPr>
            <a:noAutofit/>
          </a:bodyPr>
          <a:lstStyle/>
          <a:p>
            <a:pPr fontAlgn="base">
              <a:spcBef>
                <a:spcPts val="900"/>
              </a:spcBef>
              <a:buFont typeface="Wingdings" panose="05000000000000000000" pitchFamily="2" charset="2"/>
              <a:buChar char="ü"/>
            </a:pPr>
            <a:r>
              <a:rPr lang="en-US" sz="2800" dirty="0">
                <a:ea typeface="Ebrima" panose="02000000000000000000" pitchFamily="2" charset="0"/>
                <a:cs typeface="Ebrima" panose="02000000000000000000" pitchFamily="2" charset="0"/>
              </a:rPr>
              <a:t>  </a:t>
            </a:r>
            <a:r>
              <a:rPr lang="en-US" sz="2800" dirty="0">
                <a:solidFill>
                  <a:srgbClr val="A50021"/>
                </a:solidFill>
                <a:ea typeface="Ebrima" panose="02000000000000000000" pitchFamily="2" charset="0"/>
                <a:cs typeface="Ebrima" panose="02000000000000000000" pitchFamily="2" charset="0"/>
              </a:rPr>
              <a:t>Autopost</a:t>
            </a:r>
            <a:r>
              <a:rPr lang="en-US" sz="2800" dirty="0">
                <a:solidFill>
                  <a:srgbClr val="382424"/>
                </a:solidFill>
                <a:ea typeface="Ebrima" panose="02000000000000000000" pitchFamily="2" charset="0"/>
                <a:cs typeface="Ebrima" panose="02000000000000000000" pitchFamily="2" charset="0"/>
              </a:rPr>
              <a:t> to social media pages and blogs</a:t>
            </a:r>
          </a:p>
          <a:p>
            <a:pPr marL="859631" fontAlgn="base">
              <a:spcBef>
                <a:spcPts val="900"/>
              </a:spcBef>
              <a:buFont typeface="Wingdings" panose="05000000000000000000" pitchFamily="2" charset="2"/>
              <a:buChar char="ü"/>
            </a:pPr>
            <a:r>
              <a:rPr lang="en-US" sz="2800" dirty="0">
                <a:ea typeface="Ebrima" panose="02000000000000000000" pitchFamily="2" charset="0"/>
                <a:cs typeface="Ebrima" panose="02000000000000000000" pitchFamily="2" charset="0"/>
              </a:rPr>
              <a:t>  </a:t>
            </a:r>
            <a:r>
              <a:rPr lang="en-US" sz="2800" dirty="0">
                <a:solidFill>
                  <a:srgbClr val="A50021"/>
                </a:solidFill>
                <a:ea typeface="Ebrima" panose="02000000000000000000" pitchFamily="2" charset="0"/>
                <a:cs typeface="Ebrima" panose="02000000000000000000" pitchFamily="2" charset="0"/>
              </a:rPr>
              <a:t>Autoschedule</a:t>
            </a:r>
            <a:r>
              <a:rPr lang="en-US" sz="2800" dirty="0">
                <a:solidFill>
                  <a:srgbClr val="382424"/>
                </a:solidFill>
                <a:ea typeface="Ebrima" panose="02000000000000000000" pitchFamily="2" charset="0"/>
                <a:cs typeface="Ebrima" panose="02000000000000000000" pitchFamily="2" charset="0"/>
              </a:rPr>
              <a:t> best time of day to post</a:t>
            </a:r>
          </a:p>
          <a:p>
            <a:pPr marL="859631" fontAlgn="base">
              <a:spcBef>
                <a:spcPts val="900"/>
              </a:spcBef>
              <a:buFont typeface="Wingdings" panose="05000000000000000000" pitchFamily="2" charset="2"/>
              <a:buChar char="ü"/>
            </a:pPr>
            <a:r>
              <a:rPr lang="en-US" sz="2800" dirty="0">
                <a:solidFill>
                  <a:srgbClr val="382424"/>
                </a:solidFill>
                <a:ea typeface="Ebrima" panose="02000000000000000000" pitchFamily="2" charset="0"/>
                <a:cs typeface="Ebrima" panose="02000000000000000000" pitchFamily="2" charset="0"/>
              </a:rPr>
              <a:t>  Manage posts in </a:t>
            </a:r>
            <a:r>
              <a:rPr lang="en-US" sz="2800" dirty="0">
                <a:solidFill>
                  <a:srgbClr val="A50021"/>
                </a:solidFill>
                <a:ea typeface="Ebrima" panose="02000000000000000000" pitchFamily="2" charset="0"/>
                <a:cs typeface="Ebrima" panose="02000000000000000000" pitchFamily="2" charset="0"/>
              </a:rPr>
              <a:t>calendar</a:t>
            </a:r>
            <a:r>
              <a:rPr lang="en-US" sz="2800" dirty="0">
                <a:solidFill>
                  <a:srgbClr val="382424"/>
                </a:solidFill>
                <a:ea typeface="Ebrima" panose="02000000000000000000" pitchFamily="2" charset="0"/>
                <a:cs typeface="Ebrima" panose="02000000000000000000" pitchFamily="2" charset="0"/>
              </a:rPr>
              <a:t> views</a:t>
            </a:r>
          </a:p>
          <a:p>
            <a:pPr marL="685800" fontAlgn="base">
              <a:spcBef>
                <a:spcPts val="900"/>
              </a:spcBef>
              <a:buFont typeface="Wingdings" panose="05000000000000000000" pitchFamily="2" charset="2"/>
              <a:buChar char="ü"/>
            </a:pPr>
            <a:r>
              <a:rPr lang="en-US" sz="2800" dirty="0">
                <a:solidFill>
                  <a:srgbClr val="382424"/>
                </a:solidFill>
                <a:ea typeface="Ebrima" panose="02000000000000000000" pitchFamily="2" charset="0"/>
                <a:cs typeface="Ebrima" panose="02000000000000000000" pitchFamily="2" charset="0"/>
              </a:rPr>
              <a:t>  Generate </a:t>
            </a:r>
            <a:r>
              <a:rPr lang="en-US" sz="2800" dirty="0">
                <a:solidFill>
                  <a:srgbClr val="A50021"/>
                </a:solidFill>
                <a:ea typeface="Ebrima" panose="02000000000000000000" pitchFamily="2" charset="0"/>
                <a:cs typeface="Ebrima" panose="02000000000000000000" pitchFamily="2" charset="0"/>
              </a:rPr>
              <a:t>hashtags</a:t>
            </a:r>
          </a:p>
          <a:p>
            <a:pPr marL="257175" fontAlgn="base">
              <a:spcBef>
                <a:spcPts val="900"/>
              </a:spcBef>
              <a:buFont typeface="Wingdings" panose="05000000000000000000" pitchFamily="2" charset="2"/>
              <a:buChar char="ü"/>
            </a:pPr>
            <a:r>
              <a:rPr lang="en-US" sz="2800" dirty="0">
                <a:solidFill>
                  <a:srgbClr val="382424"/>
                </a:solidFill>
                <a:ea typeface="Ebrima" panose="02000000000000000000" pitchFamily="2" charset="0"/>
                <a:cs typeface="Ebrima" panose="02000000000000000000" pitchFamily="2" charset="0"/>
              </a:rPr>
              <a:t>  Get </a:t>
            </a:r>
            <a:r>
              <a:rPr lang="en-US" sz="2800" dirty="0">
                <a:solidFill>
                  <a:srgbClr val="A50021"/>
                </a:solidFill>
                <a:ea typeface="Ebrima" panose="02000000000000000000" pitchFamily="2" charset="0"/>
                <a:cs typeface="Ebrima" panose="02000000000000000000" pitchFamily="2" charset="0"/>
              </a:rPr>
              <a:t>sales leads </a:t>
            </a:r>
            <a:r>
              <a:rPr lang="en-US" sz="2800" dirty="0">
                <a:solidFill>
                  <a:srgbClr val="382424"/>
                </a:solidFill>
                <a:ea typeface="Ebrima" panose="02000000000000000000" pitchFamily="2" charset="0"/>
                <a:cs typeface="Ebrima" panose="02000000000000000000" pitchFamily="2" charset="0"/>
              </a:rPr>
              <a:t>from link posts</a:t>
            </a:r>
          </a:p>
          <a:p>
            <a:pPr marL="257175" fontAlgn="base">
              <a:spcBef>
                <a:spcPts val="900"/>
              </a:spcBef>
              <a:buFont typeface="Wingdings" panose="05000000000000000000" pitchFamily="2" charset="2"/>
              <a:buChar char="ü"/>
            </a:pPr>
            <a:r>
              <a:rPr lang="en-US" sz="2800" dirty="0">
                <a:ea typeface="Ebrima" panose="02000000000000000000" pitchFamily="2" charset="0"/>
                <a:cs typeface="Ebrima" panose="02000000000000000000" pitchFamily="2" charset="0"/>
              </a:rPr>
              <a:t>   </a:t>
            </a:r>
            <a:r>
              <a:rPr lang="en-US" sz="2800" dirty="0">
                <a:solidFill>
                  <a:srgbClr val="A50021"/>
                </a:solidFill>
                <a:ea typeface="Ebrima" panose="02000000000000000000" pitchFamily="2" charset="0"/>
                <a:cs typeface="Ebrima" panose="02000000000000000000" pitchFamily="2" charset="0"/>
              </a:rPr>
              <a:t>Automate</a:t>
            </a:r>
            <a:r>
              <a:rPr lang="en-US" sz="2800" dirty="0">
                <a:solidFill>
                  <a:srgbClr val="382424"/>
                </a:solidFill>
                <a:ea typeface="Ebrima" panose="02000000000000000000" pitchFamily="2" charset="0"/>
                <a:cs typeface="Ebrima" panose="02000000000000000000" pitchFamily="2" charset="0"/>
              </a:rPr>
              <a:t> Facebook video marketing</a:t>
            </a:r>
          </a:p>
          <a:p>
            <a:pPr marL="257175" fontAlgn="base">
              <a:spcBef>
                <a:spcPts val="900"/>
              </a:spcBef>
              <a:buFont typeface="Wingdings" panose="05000000000000000000" pitchFamily="2" charset="2"/>
              <a:buChar char="ü"/>
            </a:pPr>
            <a:r>
              <a:rPr lang="en-US" sz="2800" dirty="0">
                <a:ea typeface="Ebrima" panose="02000000000000000000" pitchFamily="2" charset="0"/>
                <a:cs typeface="Ebrima" panose="02000000000000000000" pitchFamily="2" charset="0"/>
              </a:rPr>
              <a:t>  </a:t>
            </a:r>
            <a:r>
              <a:rPr lang="en-US" sz="2800" dirty="0">
                <a:solidFill>
                  <a:srgbClr val="A50021"/>
                </a:solidFill>
                <a:ea typeface="Ebrima" panose="02000000000000000000" pitchFamily="2" charset="0"/>
                <a:cs typeface="Ebrima" panose="02000000000000000000" pitchFamily="2" charset="0"/>
              </a:rPr>
              <a:t>Connect data </a:t>
            </a:r>
            <a:r>
              <a:rPr lang="en-US" sz="2800" dirty="0">
                <a:solidFill>
                  <a:srgbClr val="382424"/>
                </a:solidFill>
                <a:ea typeface="Ebrima" panose="02000000000000000000" pitchFamily="2" charset="0"/>
                <a:cs typeface="Ebrima" panose="02000000000000000000" pitchFamily="2" charset="0"/>
              </a:rPr>
              <a:t>from different channels </a:t>
            </a:r>
            <a:br>
              <a:rPr lang="en-US" sz="2800" dirty="0">
                <a:solidFill>
                  <a:srgbClr val="382424"/>
                </a:solidFill>
                <a:ea typeface="Ebrima" panose="02000000000000000000" pitchFamily="2" charset="0"/>
                <a:cs typeface="Ebrima" panose="02000000000000000000" pitchFamily="2" charset="0"/>
              </a:rPr>
            </a:br>
            <a:r>
              <a:rPr lang="en-US" sz="2800" dirty="0">
                <a:solidFill>
                  <a:srgbClr val="382424"/>
                </a:solidFill>
                <a:ea typeface="Ebrima" panose="02000000000000000000" pitchFamily="2" charset="0"/>
                <a:cs typeface="Ebrima" panose="02000000000000000000" pitchFamily="2" charset="0"/>
              </a:rPr>
              <a:t>   (social</a:t>
            </a:r>
            <a:r>
              <a:rPr lang="en-US" sz="2800" dirty="0">
                <a:ea typeface="Ebrima" panose="02000000000000000000" pitchFamily="2" charset="0"/>
                <a:cs typeface="Ebrima" panose="02000000000000000000" pitchFamily="2" charset="0"/>
              </a:rPr>
              <a:t> </a:t>
            </a:r>
            <a:r>
              <a:rPr lang="en-US" sz="2800" dirty="0">
                <a:solidFill>
                  <a:srgbClr val="382424"/>
                </a:solidFill>
                <a:ea typeface="Ebrima" panose="02000000000000000000" pitchFamily="2" charset="0"/>
                <a:cs typeface="Ebrima" panose="02000000000000000000" pitchFamily="2" charset="0"/>
              </a:rPr>
              <a:t>media activities, Facebook ads,  </a:t>
            </a:r>
            <a:br>
              <a:rPr lang="en-US" sz="2800" dirty="0">
                <a:solidFill>
                  <a:srgbClr val="382424"/>
                </a:solidFill>
                <a:ea typeface="Ebrima" panose="02000000000000000000" pitchFamily="2" charset="0"/>
                <a:cs typeface="Ebrima" panose="02000000000000000000" pitchFamily="2" charset="0"/>
              </a:rPr>
            </a:br>
            <a:r>
              <a:rPr lang="en-US" sz="2800" dirty="0">
                <a:solidFill>
                  <a:srgbClr val="382424"/>
                </a:solidFill>
                <a:ea typeface="Ebrima" panose="02000000000000000000" pitchFamily="2" charset="0"/>
                <a:cs typeface="Ebrima" panose="02000000000000000000" pitchFamily="2" charset="0"/>
              </a:rPr>
              <a:t>     Twitter reports, etc.)</a:t>
            </a:r>
          </a:p>
        </p:txBody>
      </p:sp>
      <p:pic>
        <p:nvPicPr>
          <p:cNvPr id="5" name="Content Placeholder 4" descr="calendar graphic"/>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7402879" y="3156674"/>
            <a:ext cx="1101041" cy="1101041"/>
          </a:xfrm>
        </p:spPr>
      </p:pic>
      <p:pic>
        <p:nvPicPr>
          <p:cNvPr id="7" name="Content Placeholder 4" descr="alarm clock graphic"/>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3366" y="2515878"/>
            <a:ext cx="1072576" cy="1072576"/>
          </a:xfrm>
          <a:prstGeom prst="rect">
            <a:avLst/>
          </a:prstGeom>
        </p:spPr>
      </p:pic>
      <p:sp>
        <p:nvSpPr>
          <p:cNvPr id="8" name="Content Placeholder 2" descr="hashtag symbol"/>
          <p:cNvSpPr txBox="1">
            <a:spLocks/>
          </p:cNvSpPr>
          <p:nvPr/>
        </p:nvSpPr>
        <p:spPr>
          <a:xfrm>
            <a:off x="372498" y="4495763"/>
            <a:ext cx="958276" cy="1309706"/>
          </a:xfrm>
          <a:prstGeom prst="rect">
            <a:avLst/>
          </a:prstGeom>
        </p:spPr>
        <p:txBody>
          <a:bodyPr vert="horz" lIns="68580" tIns="34290" rIns="68580" bIns="3429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900"/>
              </a:spcBef>
              <a:buNone/>
            </a:pPr>
            <a:r>
              <a:rPr lang="en-US" sz="6000" b="1" dirty="0">
                <a:ln>
                  <a:solidFill>
                    <a:schemeClr val="tx2">
                      <a:lumMod val="20000"/>
                      <a:lumOff val="80000"/>
                    </a:schemeClr>
                  </a:solidFill>
                </a:ln>
                <a:gradFill flip="none" rotWithShape="1">
                  <a:gsLst>
                    <a:gs pos="0">
                      <a:schemeClr val="tx2">
                        <a:lumMod val="20000"/>
                        <a:lumOff val="80000"/>
                      </a:schemeClr>
                    </a:gs>
                    <a:gs pos="50000">
                      <a:schemeClr val="tx2">
                        <a:lumMod val="60000"/>
                        <a:lumOff val="40000"/>
                      </a:schemeClr>
                    </a:gs>
                    <a:gs pos="100000">
                      <a:schemeClr val="accent1">
                        <a:lumMod val="50000"/>
                      </a:schemeClr>
                    </a:gs>
                  </a:gsLst>
                  <a:lin ang="16200000" scaled="1"/>
                  <a:tileRect/>
                </a:gradFill>
                <a:effectLst>
                  <a:reflection blurRad="6350" stA="55000" endA="300" endPos="45500" dir="5400000" sy="-100000" algn="bl" rotWithShape="0"/>
                </a:effectLst>
                <a:latin typeface="Comic Sans MS" panose="030F0702030302020204" pitchFamily="66" charset="0"/>
              </a:rPr>
              <a:t>#</a:t>
            </a:r>
            <a:endParaRPr lang="en-US" sz="6000" b="1" dirty="0">
              <a:ln>
                <a:solidFill>
                  <a:schemeClr val="tx2">
                    <a:lumMod val="20000"/>
                    <a:lumOff val="80000"/>
                  </a:schemeClr>
                </a:solidFill>
              </a:ln>
              <a:gradFill flip="none" rotWithShape="1">
                <a:gsLst>
                  <a:gs pos="0">
                    <a:schemeClr val="tx2">
                      <a:lumMod val="20000"/>
                      <a:lumOff val="80000"/>
                    </a:schemeClr>
                  </a:gs>
                  <a:gs pos="50000">
                    <a:schemeClr val="tx2">
                      <a:lumMod val="60000"/>
                      <a:lumOff val="40000"/>
                    </a:schemeClr>
                  </a:gs>
                  <a:gs pos="100000">
                    <a:schemeClr val="accent1">
                      <a:lumMod val="50000"/>
                    </a:schemeClr>
                  </a:gs>
                </a:gsLst>
                <a:lin ang="16200000" scaled="1"/>
                <a:tileRect/>
              </a:gradFill>
              <a:effectLst>
                <a:reflection blurRad="6350" stA="55000" endA="300" endPos="45500" dir="5400000" sy="-100000" algn="bl" rotWithShape="0"/>
              </a:effectLst>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xmlns="" val="2078600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2400" b="0" dirty="0">
                <a:solidFill>
                  <a:srgbClr val="006600"/>
                </a:solidFill>
              </a:rPr>
              <a:t>A Few Reminders on </a:t>
            </a:r>
            <a:br>
              <a:rPr lang="en-US" altLang="en-US" sz="2400" b="0" dirty="0">
                <a:solidFill>
                  <a:srgbClr val="006600"/>
                </a:solidFill>
              </a:rPr>
            </a:br>
            <a:r>
              <a:rPr lang="en-US" altLang="en-US" sz="2400" b="0" dirty="0">
                <a:solidFill>
                  <a:srgbClr val="006600"/>
                </a:solidFill>
              </a:rPr>
              <a:t>Webinar Etiquette</a:t>
            </a:r>
            <a:endParaRPr lang="en-US" dirty="0">
              <a:solidFill>
                <a:srgbClr val="006600"/>
              </a:solidFill>
            </a:endParaRPr>
          </a:p>
        </p:txBody>
      </p:sp>
      <p:sp>
        <p:nvSpPr>
          <p:cNvPr id="11" name="Content Placeholder 10"/>
          <p:cNvSpPr>
            <a:spLocks noGrp="1"/>
          </p:cNvSpPr>
          <p:nvPr>
            <p:ph idx="1"/>
          </p:nvPr>
        </p:nvSpPr>
        <p:spPr/>
        <p:txBody>
          <a:bodyPr/>
          <a:lstStyle/>
          <a:p>
            <a:pPr marL="342900" indent="-342900">
              <a:buFont typeface="Wingdings" panose="05000000000000000000" pitchFamily="2" charset="2"/>
              <a:buChar char="ü"/>
            </a:pPr>
            <a:r>
              <a:rPr lang="en-US" sz="2000" dirty="0">
                <a:latin typeface="Avenir Medium" pitchFamily="-84" charset="0"/>
              </a:rPr>
              <a:t>Please remember to </a:t>
            </a:r>
            <a:br>
              <a:rPr lang="en-US" sz="2000" dirty="0">
                <a:latin typeface="Avenir Medium" pitchFamily="-84" charset="0"/>
              </a:rPr>
            </a:br>
            <a:r>
              <a:rPr lang="en-US" altLang="en-US" sz="2000" dirty="0">
                <a:latin typeface="Avenir Medium" pitchFamily="-84" charset="0"/>
              </a:rPr>
              <a:t>“</a:t>
            </a:r>
            <a:r>
              <a:rPr lang="en-US" altLang="ja-JP" sz="2000" dirty="0">
                <a:solidFill>
                  <a:srgbClr val="A50021"/>
                </a:solidFill>
                <a:latin typeface="Avenir Medium" pitchFamily="-84" charset="0"/>
              </a:rPr>
              <a:t>mute</a:t>
            </a:r>
            <a:r>
              <a:rPr lang="en-US" altLang="en-US" sz="2000" dirty="0">
                <a:latin typeface="Avenir Medium" pitchFamily="-84" charset="0"/>
              </a:rPr>
              <a:t>”</a:t>
            </a:r>
            <a:r>
              <a:rPr lang="en-US" altLang="ja-JP" sz="2000" dirty="0">
                <a:latin typeface="Avenir Medium" pitchFamily="-84" charset="0"/>
              </a:rPr>
              <a:t> your line.</a:t>
            </a:r>
          </a:p>
          <a:p>
            <a:endParaRPr lang="en-US" sz="2000" dirty="0">
              <a:latin typeface="Avenir Medium" pitchFamily="-84" charset="0"/>
            </a:endParaRPr>
          </a:p>
          <a:p>
            <a:endParaRPr lang="en-US" sz="2000" dirty="0">
              <a:latin typeface="Avenir Medium" pitchFamily="-84" charset="0"/>
            </a:endParaRPr>
          </a:p>
          <a:p>
            <a:pPr marL="2343150" indent="-342900">
              <a:buFont typeface="Wingdings" panose="05000000000000000000" pitchFamily="2" charset="2"/>
              <a:buChar char="ü"/>
            </a:pPr>
            <a:r>
              <a:rPr lang="en-US" sz="2000" dirty="0">
                <a:latin typeface="Avenir Medium" pitchFamily="-84" charset="0"/>
              </a:rPr>
              <a:t>Please feel free to use the </a:t>
            </a:r>
            <a:r>
              <a:rPr lang="ja-JP" altLang="en-US" sz="2000" dirty="0">
                <a:latin typeface="Avenir Medium" pitchFamily="-84" charset="0"/>
              </a:rPr>
              <a:t>“</a:t>
            </a:r>
            <a:r>
              <a:rPr lang="en-US" altLang="ja-JP" sz="2000" dirty="0">
                <a:solidFill>
                  <a:srgbClr val="A50021"/>
                </a:solidFill>
                <a:latin typeface="Avenir Medium" pitchFamily="-84" charset="0"/>
              </a:rPr>
              <a:t>Chat</a:t>
            </a:r>
            <a:r>
              <a:rPr lang="ja-JP" altLang="en-US" sz="2000" dirty="0">
                <a:latin typeface="Avenir Medium" pitchFamily="-84" charset="0"/>
              </a:rPr>
              <a:t>”</a:t>
            </a:r>
            <a:r>
              <a:rPr lang="en-US" altLang="ja-JP" sz="2000" dirty="0">
                <a:latin typeface="Avenir Medium" pitchFamily="-84" charset="0"/>
              </a:rPr>
              <a:t> </a:t>
            </a:r>
            <a:br>
              <a:rPr lang="en-US" altLang="ja-JP" sz="2000" dirty="0">
                <a:latin typeface="Avenir Medium" pitchFamily="-84" charset="0"/>
              </a:rPr>
            </a:br>
            <a:r>
              <a:rPr lang="en-US" altLang="ja-JP" sz="2000" dirty="0">
                <a:latin typeface="Avenir Medium" pitchFamily="-84" charset="0"/>
              </a:rPr>
              <a:t>box for your questions or comments.</a:t>
            </a:r>
          </a:p>
          <a:p>
            <a:endParaRPr lang="en-US" sz="2000" dirty="0">
              <a:latin typeface="Avenir Medium" pitchFamily="-84" charset="0"/>
            </a:endParaRPr>
          </a:p>
          <a:p>
            <a:endParaRPr lang="en-US" sz="2000" dirty="0">
              <a:latin typeface="Avenir Medium" pitchFamily="-84" charset="0"/>
            </a:endParaRPr>
          </a:p>
          <a:p>
            <a:endParaRPr lang="en-US" sz="2000" dirty="0">
              <a:latin typeface="Avenir Medium" pitchFamily="-84" charset="0"/>
            </a:endParaRPr>
          </a:p>
          <a:p>
            <a:pPr marL="342900" indent="-342900">
              <a:buFont typeface="Wingdings" panose="05000000000000000000" pitchFamily="2" charset="2"/>
              <a:buChar char="ü"/>
            </a:pPr>
            <a:r>
              <a:rPr lang="en-US" sz="2000" dirty="0">
                <a:latin typeface="Avenir Medium" pitchFamily="-84" charset="0"/>
              </a:rPr>
              <a:t>You can also </a:t>
            </a:r>
            <a:r>
              <a:rPr lang="en-US" altLang="en-US" sz="2000" dirty="0">
                <a:latin typeface="Avenir Medium" pitchFamily="-84" charset="0"/>
              </a:rPr>
              <a:t>“</a:t>
            </a:r>
            <a:r>
              <a:rPr lang="en-US" altLang="ja-JP" sz="2000" dirty="0">
                <a:solidFill>
                  <a:srgbClr val="A50021"/>
                </a:solidFill>
                <a:latin typeface="Avenir Medium" pitchFamily="-84" charset="0"/>
              </a:rPr>
              <a:t>Raise Your Hand</a:t>
            </a:r>
            <a:r>
              <a:rPr lang="en-US" altLang="en-US" sz="2000" dirty="0">
                <a:latin typeface="Avenir Medium" pitchFamily="-84" charset="0"/>
              </a:rPr>
              <a:t>”</a:t>
            </a:r>
            <a:r>
              <a:rPr lang="en-US" altLang="ja-JP" sz="2000" dirty="0">
                <a:latin typeface="Avenir Medium" pitchFamily="-84" charset="0"/>
              </a:rPr>
              <a:t> </a:t>
            </a:r>
            <a:br>
              <a:rPr lang="en-US" altLang="ja-JP" sz="2000" dirty="0">
                <a:latin typeface="Avenir Medium" pitchFamily="-84" charset="0"/>
              </a:rPr>
            </a:br>
            <a:r>
              <a:rPr lang="en-US" altLang="ja-JP" sz="2000" dirty="0">
                <a:latin typeface="Avenir Medium" pitchFamily="-84" charset="0"/>
              </a:rPr>
              <a:t>using the icon at the top left.</a:t>
            </a:r>
            <a:endParaRPr lang="en-US" sz="2000" dirty="0">
              <a:latin typeface="Avenir Medium" pitchFamily="-84" charset="0"/>
            </a:endParaRPr>
          </a:p>
          <a:p>
            <a:endParaRPr lang="en-US" sz="2000" dirty="0">
              <a:latin typeface="Avenir Medium" pitchFamily="-84" charset="0"/>
            </a:endParaRPr>
          </a:p>
          <a:p>
            <a:endParaRPr lang="en-US" sz="2000" dirty="0">
              <a:latin typeface="Avenir Medium" pitchFamily="-84" charset="0"/>
            </a:endParaRPr>
          </a:p>
          <a:p>
            <a:endParaRPr lang="en-US" dirty="0"/>
          </a:p>
        </p:txBody>
      </p:sp>
      <p:sp>
        <p:nvSpPr>
          <p:cNvPr id="2" name="Slide Number Placeholder 1"/>
          <p:cNvSpPr>
            <a:spLocks noGrp="1"/>
          </p:cNvSpPr>
          <p:nvPr>
            <p:ph type="sldNum" sz="quarter" idx="12"/>
          </p:nvPr>
        </p:nvSpPr>
        <p:spPr/>
        <p:txBody>
          <a:bodyPr/>
          <a:lstStyle/>
          <a:p>
            <a:fld id="{E97B6EE6-515F-A44E-9E52-DAAA8AB8F1FE}" type="slidenum">
              <a:rPr lang="en-US" smtClean="0"/>
              <a:pPr/>
              <a:t>2</a:t>
            </a:fld>
            <a:endParaRPr lang="en-US"/>
          </a:p>
        </p:txBody>
      </p:sp>
      <p:sp>
        <p:nvSpPr>
          <p:cNvPr id="3" name="Title 1"/>
          <p:cNvSpPr txBox="1">
            <a:spLocks/>
          </p:cNvSpPr>
          <p:nvPr/>
        </p:nvSpPr>
        <p:spPr>
          <a:xfrm>
            <a:off x="457200" y="679454"/>
            <a:ext cx="8224838"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srgbClr val="499095"/>
              </a:solidFill>
              <a:effectLst/>
              <a:uLnTx/>
              <a:uFillTx/>
              <a:latin typeface="+mn-lt"/>
              <a:ea typeface="+mj-ea"/>
              <a:cs typeface="+mj-cs"/>
            </a:endParaRPr>
          </a:p>
        </p:txBody>
      </p:sp>
      <p:pic>
        <p:nvPicPr>
          <p:cNvPr id="4" name="Picture 4"/>
          <p:cNvPicPr>
            <a:picLocks noChangeAspect="1"/>
          </p:cNvPicPr>
          <p:nvPr/>
        </p:nvPicPr>
        <p:blipFill>
          <a:blip r:embed="rId2" cstate="print"/>
          <a:srcRect/>
          <a:stretch>
            <a:fillRect/>
          </a:stretch>
        </p:blipFill>
        <p:spPr bwMode="auto">
          <a:xfrm>
            <a:off x="7231385" y="3071811"/>
            <a:ext cx="1233488" cy="1350963"/>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006770" y="5090319"/>
            <a:ext cx="1773238" cy="685800"/>
          </a:xfrm>
          <a:prstGeom prst="rect">
            <a:avLst/>
          </a:prstGeom>
          <a:noFill/>
          <a:ln w="9525">
            <a:noFill/>
            <a:miter lim="800000"/>
            <a:headEnd/>
            <a:tailEnd/>
          </a:ln>
        </p:spPr>
      </p:pic>
      <p:sp>
        <p:nvSpPr>
          <p:cNvPr id="8" name="Content Placeholder 2"/>
          <p:cNvSpPr txBox="1">
            <a:spLocks/>
          </p:cNvSpPr>
          <p:nvPr/>
        </p:nvSpPr>
        <p:spPr bwMode="auto">
          <a:xfrm>
            <a:off x="-2496933" y="2889249"/>
            <a:ext cx="2193925" cy="2009775"/>
          </a:xfrm>
          <a:prstGeom prst="rect">
            <a:avLst/>
          </a:prstGeom>
          <a:noFill/>
          <a:ln w="9525">
            <a:noFill/>
            <a:miter lim="800000"/>
            <a:headEnd/>
            <a:tailEnd/>
          </a:ln>
        </p:spPr>
        <p:txBody>
          <a:bodyPr/>
          <a:lstStyle/>
          <a:p>
            <a:pPr marL="530225" indent="-501650" eaLnBrk="1" hangingPunct="1">
              <a:spcAft>
                <a:spcPts val="2400"/>
              </a:spcAft>
              <a:buFont typeface="Wingdings" pitchFamily="2" charset="2"/>
              <a:buChar char="ü"/>
            </a:pPr>
            <a:endParaRPr lang="en-US" sz="2400" dirty="0">
              <a:latin typeface="Avenir Medium" pitchFamily="-84" charset="0"/>
            </a:endParaRPr>
          </a:p>
        </p:txBody>
      </p:sp>
      <p:pic>
        <p:nvPicPr>
          <p:cNvPr id="9" name="Picture 3"/>
          <p:cNvPicPr>
            <a:picLocks noChangeAspect="1"/>
          </p:cNvPicPr>
          <p:nvPr/>
        </p:nvPicPr>
        <p:blipFill>
          <a:blip r:embed="rId4" cstate="print"/>
          <a:srcRect/>
          <a:stretch>
            <a:fillRect/>
          </a:stretch>
        </p:blipFill>
        <p:spPr bwMode="auto">
          <a:xfrm>
            <a:off x="1637196" y="2505074"/>
            <a:ext cx="768350" cy="768350"/>
          </a:xfrm>
          <a:prstGeom prst="rect">
            <a:avLst/>
          </a:prstGeom>
          <a:noFill/>
          <a:ln w="9525">
            <a:noFill/>
            <a:miter lim="800000"/>
            <a:headEnd/>
            <a:tailEnd/>
          </a:ln>
        </p:spPr>
      </p:pic>
    </p:spTree>
    <p:extLst>
      <p:ext uri="{BB962C8B-B14F-4D97-AF65-F5344CB8AC3E}">
        <p14:creationId xmlns:p14="http://schemas.microsoft.com/office/powerpoint/2010/main" xmlns="" val="941901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07" y="666206"/>
            <a:ext cx="7767941" cy="1459059"/>
          </a:xfrm>
        </p:spPr>
        <p:txBody>
          <a:bodyPr>
            <a:normAutofit/>
          </a:bodyPr>
          <a:lstStyle/>
          <a:p>
            <a:r>
              <a:rPr lang="en-US" sz="3200" dirty="0"/>
              <a:t>What are the benefits of using a dashboard?</a:t>
            </a:r>
          </a:p>
        </p:txBody>
      </p:sp>
      <p:sp>
        <p:nvSpPr>
          <p:cNvPr id="3" name="Content Placeholder 2"/>
          <p:cNvSpPr>
            <a:spLocks noGrp="1"/>
          </p:cNvSpPr>
          <p:nvPr>
            <p:ph sz="half" idx="1"/>
          </p:nvPr>
        </p:nvSpPr>
        <p:spPr>
          <a:xfrm>
            <a:off x="932507" y="2125265"/>
            <a:ext cx="7767941" cy="4053466"/>
          </a:xfrm>
        </p:spPr>
        <p:txBody>
          <a:bodyPr>
            <a:noAutofit/>
          </a:bodyPr>
          <a:lstStyle/>
          <a:p>
            <a:pPr marL="342900" indent="-342900" fontAlgn="base">
              <a:buFont typeface="Wingdings" panose="05000000000000000000" pitchFamily="2" charset="2"/>
              <a:buChar char="ü"/>
            </a:pPr>
            <a:r>
              <a:rPr lang="en-US" sz="2800" dirty="0">
                <a:solidFill>
                  <a:srgbClr val="382424"/>
                </a:solidFill>
              </a:rPr>
              <a:t> Much easier for organizations to </a:t>
            </a:r>
            <a:r>
              <a:rPr lang="en-US" sz="2800" dirty="0">
                <a:solidFill>
                  <a:srgbClr val="A50021"/>
                </a:solidFill>
              </a:rPr>
              <a:t>manage</a:t>
            </a:r>
            <a:r>
              <a:rPr lang="en-US" sz="2800" dirty="0">
                <a:solidFill>
                  <a:srgbClr val="382424"/>
                </a:solidFill>
              </a:rPr>
              <a:t> </a:t>
            </a:r>
            <a:br>
              <a:rPr lang="en-US" sz="2800" dirty="0">
                <a:solidFill>
                  <a:srgbClr val="382424"/>
                </a:solidFill>
              </a:rPr>
            </a:br>
            <a:r>
              <a:rPr lang="en-US" sz="2800" dirty="0">
                <a:solidFill>
                  <a:srgbClr val="382424"/>
                </a:solidFill>
              </a:rPr>
              <a:t> social media</a:t>
            </a:r>
            <a:endParaRPr lang="en-US" sz="2800" dirty="0">
              <a:solidFill>
                <a:schemeClr val="accent6">
                  <a:lumMod val="50000"/>
                </a:schemeClr>
              </a:solidFill>
            </a:endParaRPr>
          </a:p>
          <a:p>
            <a:pPr marL="0" indent="0" fontAlgn="base">
              <a:buNone/>
            </a:pPr>
            <a:endParaRPr lang="en-US" sz="2800" dirty="0">
              <a:solidFill>
                <a:srgbClr val="382424"/>
              </a:solidFill>
            </a:endParaRPr>
          </a:p>
          <a:p>
            <a:pPr marL="342900" indent="-342900" fontAlgn="base">
              <a:buFont typeface="Wingdings" panose="05000000000000000000" pitchFamily="2" charset="2"/>
              <a:buChar char="ü"/>
            </a:pPr>
            <a:r>
              <a:rPr lang="en-US" sz="2800" dirty="0"/>
              <a:t> </a:t>
            </a:r>
            <a:r>
              <a:rPr lang="en-US" sz="2800" dirty="0">
                <a:solidFill>
                  <a:srgbClr val="A50021"/>
                </a:solidFill>
              </a:rPr>
              <a:t>Consolidate</a:t>
            </a:r>
            <a:r>
              <a:rPr lang="en-US" sz="2800" dirty="0">
                <a:solidFill>
                  <a:srgbClr val="382424"/>
                </a:solidFill>
              </a:rPr>
              <a:t> your work to one site and </a:t>
            </a:r>
            <a:br>
              <a:rPr lang="en-US" sz="2800" dirty="0">
                <a:solidFill>
                  <a:srgbClr val="382424"/>
                </a:solidFill>
              </a:rPr>
            </a:br>
            <a:r>
              <a:rPr lang="en-US" sz="2800" dirty="0">
                <a:solidFill>
                  <a:srgbClr val="382424"/>
                </a:solidFill>
              </a:rPr>
              <a:t> schedule multiple posts to your different </a:t>
            </a:r>
            <a:br>
              <a:rPr lang="en-US" sz="2800" dirty="0">
                <a:solidFill>
                  <a:srgbClr val="382424"/>
                </a:solidFill>
              </a:rPr>
            </a:br>
            <a:r>
              <a:rPr lang="en-US" sz="2800" dirty="0">
                <a:solidFill>
                  <a:srgbClr val="382424"/>
                </a:solidFill>
              </a:rPr>
              <a:t> social media sites</a:t>
            </a:r>
            <a:endParaRPr lang="en-US" sz="2800" dirty="0">
              <a:solidFill>
                <a:schemeClr val="accent6">
                  <a:lumMod val="50000"/>
                </a:schemeClr>
              </a:solidFill>
            </a:endParaRPr>
          </a:p>
          <a:p>
            <a:pPr marL="128588" indent="-128588" fontAlgn="base">
              <a:buFont typeface="Wingdings" panose="05000000000000000000" pitchFamily="2" charset="2"/>
              <a:buChar char="ü"/>
            </a:pPr>
            <a:endParaRPr lang="en-US" sz="2800" dirty="0">
              <a:solidFill>
                <a:srgbClr val="382424"/>
              </a:solidFill>
            </a:endParaRPr>
          </a:p>
          <a:p>
            <a:pPr marL="342900" indent="-342900" fontAlgn="base">
              <a:buFont typeface="Wingdings" panose="05000000000000000000" pitchFamily="2" charset="2"/>
              <a:buChar char="ü"/>
            </a:pPr>
            <a:r>
              <a:rPr lang="en-US" sz="2800" dirty="0">
                <a:solidFill>
                  <a:srgbClr val="382424"/>
                </a:solidFill>
              </a:rPr>
              <a:t> Save </a:t>
            </a:r>
            <a:r>
              <a:rPr lang="en-US" sz="2800" dirty="0">
                <a:solidFill>
                  <a:srgbClr val="A50021"/>
                </a:solidFill>
              </a:rPr>
              <a:t>Time</a:t>
            </a:r>
            <a:r>
              <a:rPr lang="en-US" sz="2800" dirty="0">
                <a:solidFill>
                  <a:srgbClr val="382424"/>
                </a:solidFill>
              </a:rPr>
              <a:t> and </a:t>
            </a:r>
            <a:r>
              <a:rPr lang="en-US" sz="2800" dirty="0">
                <a:solidFill>
                  <a:srgbClr val="A50021"/>
                </a:solidFill>
              </a:rPr>
              <a:t>Effort</a:t>
            </a:r>
          </a:p>
        </p:txBody>
      </p:sp>
      <p:pic>
        <p:nvPicPr>
          <p:cNvPr id="5" name="Content Placeholder 4" descr="graphic: file folder and clock"/>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44208" y="4401955"/>
            <a:ext cx="1776776" cy="1776776"/>
          </a:xfrm>
        </p:spPr>
      </p:pic>
    </p:spTree>
    <p:extLst>
      <p:ext uri="{BB962C8B-B14F-4D97-AF65-F5344CB8AC3E}">
        <p14:creationId xmlns:p14="http://schemas.microsoft.com/office/powerpoint/2010/main" xmlns="" val="2897530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06" y="389547"/>
            <a:ext cx="1862074" cy="585965"/>
          </a:xfrm>
          <a:solidFill>
            <a:schemeClr val="accent4">
              <a:lumMod val="20000"/>
              <a:lumOff val="80000"/>
            </a:schemeClr>
          </a:solidFill>
        </p:spPr>
        <p:txBody>
          <a:bodyPr>
            <a:normAutofit fontScale="90000"/>
          </a:bodyPr>
          <a:lstStyle/>
          <a:p>
            <a:r>
              <a:rPr lang="en-US" sz="2025" dirty="0">
                <a:solidFill>
                  <a:schemeClr val="accent5">
                    <a:lumMod val="75000"/>
                  </a:schemeClr>
                </a:solidFill>
              </a:rPr>
              <a:t>Hootsuite.com</a:t>
            </a:r>
            <a:endParaRPr lang="en-US" dirty="0">
              <a:solidFill>
                <a:schemeClr val="accent5">
                  <a:lumMod val="75000"/>
                </a:schemeClr>
              </a:solidFill>
            </a:endParaRPr>
          </a:p>
        </p:txBody>
      </p:sp>
      <p:pic>
        <p:nvPicPr>
          <p:cNvPr id="6" name="Content Placeholder 3" descr="graphic: hootsuite dashboard showing current timeline and scheduled timeline screenshot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7506" y="3648496"/>
            <a:ext cx="8384376" cy="2935788"/>
          </a:xfrm>
          <a:prstGeom prst="rect">
            <a:avLst/>
          </a:prstGeom>
          <a:effectLst>
            <a:outerShdw blurRad="63500" sx="102000" sy="102000" algn="ctr" rotWithShape="0">
              <a:prstClr val="black">
                <a:alpha val="40000"/>
              </a:prstClr>
            </a:outerShdw>
          </a:effectLst>
        </p:spPr>
      </p:pic>
      <p:pic>
        <p:nvPicPr>
          <p:cNvPr id="4" name="Content Placeholder 3" descr="graphic: hootsuite autoschedule screenshot"/>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726172" y="221898"/>
            <a:ext cx="3288361" cy="3126288"/>
          </a:xfrm>
          <a:effectLst>
            <a:outerShdw blurRad="63500" sx="102000" sy="102000" algn="ctr" rotWithShape="0">
              <a:prstClr val="black">
                <a:alpha val="40000"/>
              </a:prstClr>
            </a:outerShdw>
          </a:effectLst>
        </p:spPr>
      </p:pic>
      <p:pic>
        <p:nvPicPr>
          <p:cNvPr id="7" name="Content Placeholder 3" descr="Line Arrow: Slight curve"/>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2620338" flipV="1">
            <a:off x="2217338" y="1145726"/>
            <a:ext cx="1029173" cy="868790"/>
          </a:xfrm>
          <a:prstGeom prst="rect">
            <a:avLst/>
          </a:prstGeom>
          <a:effectLst>
            <a:outerShdw blurRad="63500" sx="102000" sy="102000" algn="ctr" rotWithShape="0">
              <a:prstClr val="black">
                <a:alpha val="40000"/>
              </a:prstClr>
            </a:outerShdw>
          </a:effectLst>
        </p:spPr>
      </p:pic>
      <p:sp>
        <p:nvSpPr>
          <p:cNvPr id="13" name="Oval 12" descr="oval"/>
          <p:cNvSpPr/>
          <p:nvPr/>
        </p:nvSpPr>
        <p:spPr>
          <a:xfrm>
            <a:off x="2127743" y="3797288"/>
            <a:ext cx="1407319" cy="481067"/>
          </a:xfrm>
          <a:prstGeom prst="ellipse">
            <a:avLst/>
          </a:prstGeom>
          <a:noFill/>
          <a:ln w="19050">
            <a:solidFill>
              <a:srgbClr val="A500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Explosion: 8 Points 13" descr="starburst"/>
          <p:cNvSpPr/>
          <p:nvPr/>
        </p:nvSpPr>
        <p:spPr>
          <a:xfrm>
            <a:off x="6767408" y="4667078"/>
            <a:ext cx="1921669" cy="1704439"/>
          </a:xfrm>
          <a:prstGeom prst="irregularSeal1">
            <a:avLst/>
          </a:prstGeom>
          <a:noFill/>
          <a:ln w="19050">
            <a:solidFill>
              <a:srgbClr val="A500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Left Brace 16" descr="bracket"/>
          <p:cNvSpPr/>
          <p:nvPr/>
        </p:nvSpPr>
        <p:spPr>
          <a:xfrm>
            <a:off x="418456" y="5116390"/>
            <a:ext cx="638175" cy="1262932"/>
          </a:xfrm>
          <a:prstGeom prst="leftBrace">
            <a:avLst/>
          </a:prstGeom>
          <a:ln w="19050">
            <a:solidFill>
              <a:srgbClr val="A50021"/>
            </a:solidFill>
          </a:ln>
          <a:effectLst>
            <a:outerShdw blurRad="50800" dist="38100" algn="l" rotWithShape="0">
              <a:prstClr val="black">
                <a:alpha val="40000"/>
              </a:prstClr>
            </a:outerShdw>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solidFill>
                <a:srgbClr val="C00000"/>
              </a:solidFill>
            </a:endParaRPr>
          </a:p>
        </p:txBody>
      </p:sp>
      <p:pic>
        <p:nvPicPr>
          <p:cNvPr id="18" name="Content Placeholder 3" descr="Line Arrow: Slight curve"/>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9476190" flipV="1">
            <a:off x="5499946" y="1805703"/>
            <a:ext cx="1029173" cy="868790"/>
          </a:xfrm>
          <a:prstGeom prst="rect">
            <a:avLst/>
          </a:prstGeom>
          <a:effectLst>
            <a:outerShdw blurRad="63500" sx="102000" sy="102000" algn="ctr" rotWithShape="0">
              <a:prstClr val="black">
                <a:alpha val="40000"/>
              </a:prstClr>
            </a:outerShdw>
          </a:effectLst>
        </p:spPr>
      </p:pic>
      <p:pic>
        <p:nvPicPr>
          <p:cNvPr id="21" name="Content Placeholder 3" descr="Line Arrow: Slight curve"/>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3489293">
            <a:off x="3835080" y="3533662"/>
            <a:ext cx="1029173" cy="818130"/>
          </a:xfrm>
          <a:prstGeom prst="rect">
            <a:avLst/>
          </a:prstGeom>
          <a:effectLst>
            <a:outerShdw blurRad="63500" sx="102000" sy="102000" algn="ctr" rotWithShape="0">
              <a:prstClr val="black">
                <a:alpha val="40000"/>
              </a:prstClr>
            </a:outerShdw>
          </a:effectLst>
        </p:spPr>
      </p:pic>
      <p:pic>
        <p:nvPicPr>
          <p:cNvPr id="15" name="Content Placeholder 3" descr="Line Arrow: Slight curve"/>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2168333">
            <a:off x="1400195" y="3786094"/>
            <a:ext cx="1029173" cy="818130"/>
          </a:xfrm>
          <a:prstGeom prst="rect">
            <a:avLst/>
          </a:prstGeom>
          <a:effectLst>
            <a:outerShdw blurRad="63500" sx="102000" sy="102000" algn="ctr" rotWithShape="0">
              <a:prstClr val="black">
                <a:alpha val="40000"/>
              </a:prstClr>
            </a:outerShdw>
          </a:effectLst>
        </p:spPr>
      </p:pic>
      <p:sp>
        <p:nvSpPr>
          <p:cNvPr id="16" name="Oval 15" descr="oval"/>
          <p:cNvSpPr/>
          <p:nvPr/>
        </p:nvSpPr>
        <p:spPr>
          <a:xfrm>
            <a:off x="4927253" y="2803900"/>
            <a:ext cx="857912" cy="359547"/>
          </a:xfrm>
          <a:prstGeom prst="ellipse">
            <a:avLst/>
          </a:prstGeom>
          <a:noFill/>
          <a:ln w="19050">
            <a:solidFill>
              <a:srgbClr val="A500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xmlns="" val="839515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07" y="666207"/>
            <a:ext cx="7767941" cy="933994"/>
          </a:xfrm>
        </p:spPr>
        <p:txBody>
          <a:bodyPr>
            <a:normAutofit/>
          </a:bodyPr>
          <a:lstStyle/>
          <a:p>
            <a:r>
              <a:rPr lang="en-US" sz="3200" dirty="0"/>
              <a:t>How do I decide?</a:t>
            </a:r>
          </a:p>
        </p:txBody>
      </p:sp>
      <p:sp>
        <p:nvSpPr>
          <p:cNvPr id="3" name="Content Placeholder 2"/>
          <p:cNvSpPr>
            <a:spLocks noGrp="1"/>
          </p:cNvSpPr>
          <p:nvPr>
            <p:ph sz="half" idx="1"/>
          </p:nvPr>
        </p:nvSpPr>
        <p:spPr>
          <a:xfrm>
            <a:off x="932507" y="1600200"/>
            <a:ext cx="7767941" cy="4790209"/>
          </a:xfrm>
        </p:spPr>
        <p:txBody>
          <a:bodyPr>
            <a:normAutofit/>
          </a:bodyPr>
          <a:lstStyle/>
          <a:p>
            <a:pPr marL="0" indent="0">
              <a:buNone/>
            </a:pPr>
            <a:r>
              <a:rPr lang="en-US" sz="2800" dirty="0">
                <a:solidFill>
                  <a:srgbClr val="382424"/>
                </a:solidFill>
              </a:rPr>
              <a:t>Two important factors to look for:</a:t>
            </a:r>
          </a:p>
          <a:p>
            <a:pPr marL="900113" lvl="1" indent="-385763">
              <a:buFont typeface="+mj-lt"/>
              <a:buAutoNum type="arabicPeriod"/>
            </a:pPr>
            <a:r>
              <a:rPr lang="en-US" sz="2400" dirty="0">
                <a:solidFill>
                  <a:srgbClr val="382424"/>
                </a:solidFill>
              </a:rPr>
              <a:t>Covers all the social media sites your organization uses</a:t>
            </a:r>
          </a:p>
          <a:p>
            <a:pPr marL="900113" lvl="1" indent="-385763">
              <a:buFont typeface="+mj-lt"/>
              <a:buAutoNum type="arabicPeriod"/>
            </a:pPr>
            <a:r>
              <a:rPr lang="en-US" sz="2400" dirty="0">
                <a:solidFill>
                  <a:srgbClr val="382424"/>
                </a:solidFill>
              </a:rPr>
              <a:t>Extras such as mobile apps and fee for service*</a:t>
            </a:r>
          </a:p>
          <a:p>
            <a:pPr marL="0" indent="0" algn="r">
              <a:spcBef>
                <a:spcPts val="1350"/>
              </a:spcBef>
              <a:buNone/>
            </a:pPr>
            <a:r>
              <a:rPr lang="en-US" sz="2400" i="1" dirty="0">
                <a:solidFill>
                  <a:srgbClr val="A50021"/>
                </a:solidFill>
              </a:rPr>
              <a:t>*  We all love free stuff, but if the paid version helps </a:t>
            </a:r>
            <a:br>
              <a:rPr lang="en-US" sz="2400" i="1" dirty="0">
                <a:solidFill>
                  <a:srgbClr val="A50021"/>
                </a:solidFill>
              </a:rPr>
            </a:br>
            <a:r>
              <a:rPr lang="en-US" sz="2400" i="1" dirty="0">
                <a:solidFill>
                  <a:srgbClr val="A50021"/>
                </a:solidFill>
              </a:rPr>
              <a:t>boost your analytics, it could be worth the cost.  </a:t>
            </a:r>
            <a:br>
              <a:rPr lang="en-US" sz="2400" i="1" dirty="0">
                <a:solidFill>
                  <a:srgbClr val="A50021"/>
                </a:solidFill>
              </a:rPr>
            </a:br>
            <a:r>
              <a:rPr lang="en-US" sz="2400" i="1" dirty="0">
                <a:solidFill>
                  <a:srgbClr val="A50021"/>
                </a:solidFill>
              </a:rPr>
              <a:t>Don’t ignore paid dashboard services if it brings </a:t>
            </a:r>
            <a:br>
              <a:rPr lang="en-US" sz="2400" i="1" dirty="0">
                <a:solidFill>
                  <a:srgbClr val="A50021"/>
                </a:solidFill>
              </a:rPr>
            </a:br>
            <a:r>
              <a:rPr lang="en-US" sz="2400" i="1" dirty="0">
                <a:solidFill>
                  <a:srgbClr val="A50021"/>
                </a:solidFill>
              </a:rPr>
              <a:t>in a good return on the money you spend. </a:t>
            </a:r>
          </a:p>
          <a:p>
            <a:pPr marL="0" indent="0">
              <a:spcBef>
                <a:spcPts val="1350"/>
              </a:spcBef>
              <a:buNone/>
            </a:pPr>
            <a:endParaRPr lang="en-US" sz="1050" dirty="0">
              <a:solidFill>
                <a:srgbClr val="0070C0"/>
              </a:solidFill>
            </a:endParaRPr>
          </a:p>
          <a:p>
            <a:pPr marL="257175" indent="-257175">
              <a:spcBef>
                <a:spcPts val="450"/>
              </a:spcBef>
              <a:buFont typeface="Wingdings" panose="05000000000000000000" pitchFamily="2" charset="2"/>
              <a:buChar char="Ø"/>
            </a:pPr>
            <a:r>
              <a:rPr lang="en-US" sz="1800" dirty="0">
                <a:solidFill>
                  <a:schemeClr val="accent1">
                    <a:lumMod val="75000"/>
                  </a:schemeClr>
                </a:solidFill>
              </a:rPr>
              <a:t>There are many dashboard products out there.</a:t>
            </a:r>
          </a:p>
          <a:p>
            <a:pPr marL="514350" indent="-257175">
              <a:spcBef>
                <a:spcPts val="450"/>
              </a:spcBef>
              <a:buFont typeface="Wingdings" panose="05000000000000000000" pitchFamily="2" charset="2"/>
              <a:buChar char="Ø"/>
            </a:pPr>
            <a:r>
              <a:rPr lang="en-US" sz="1800" dirty="0"/>
              <a:t>Each has various perks and problems.</a:t>
            </a:r>
          </a:p>
          <a:p>
            <a:pPr marL="771525" indent="-257175">
              <a:spcBef>
                <a:spcPts val="450"/>
              </a:spcBef>
              <a:buFont typeface="Wingdings" panose="05000000000000000000" pitchFamily="2" charset="2"/>
              <a:buChar char="Ø"/>
            </a:pPr>
            <a:r>
              <a:rPr lang="en-US" sz="1800" dirty="0">
                <a:solidFill>
                  <a:schemeClr val="accent1">
                    <a:lumMod val="75000"/>
                  </a:schemeClr>
                </a:solidFill>
              </a:rPr>
              <a:t>Only you can decide which is the best for your needs. </a:t>
            </a:r>
          </a:p>
        </p:txBody>
      </p:sp>
      <p:pic>
        <p:nvPicPr>
          <p:cNvPr id="5" name="Content Placeholder 4" descr="dollar sign"/>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693323" y="3432173"/>
            <a:ext cx="1126263" cy="1126263"/>
          </a:xfrm>
        </p:spPr>
      </p:pic>
    </p:spTree>
    <p:extLst>
      <p:ext uri="{BB962C8B-B14F-4D97-AF65-F5344CB8AC3E}">
        <p14:creationId xmlns:p14="http://schemas.microsoft.com/office/powerpoint/2010/main" xmlns="" val="100416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07" y="365127"/>
            <a:ext cx="7757705" cy="777874"/>
          </a:xfrm>
        </p:spPr>
        <p:txBody>
          <a:bodyPr/>
          <a:lstStyle/>
          <a:p>
            <a:r>
              <a:rPr lang="en-US" dirty="0"/>
              <a:t>27 Social Media Dashboards</a:t>
            </a:r>
          </a:p>
        </p:txBody>
      </p:sp>
      <p:sp>
        <p:nvSpPr>
          <p:cNvPr id="3" name="Content Placeholder 2"/>
          <p:cNvSpPr>
            <a:spLocks noGrp="1"/>
          </p:cNvSpPr>
          <p:nvPr>
            <p:ph idx="1"/>
          </p:nvPr>
        </p:nvSpPr>
        <p:spPr>
          <a:xfrm>
            <a:off x="1182852" y="1028700"/>
            <a:ext cx="7507359" cy="5607490"/>
          </a:xfrm>
        </p:spPr>
        <p:txBody>
          <a:bodyPr numCol="2">
            <a:noAutofit/>
          </a:bodyPr>
          <a:lstStyle/>
          <a:p>
            <a:pPr marL="457200" lvl="0" indent="-457200">
              <a:lnSpc>
                <a:spcPct val="100000"/>
              </a:lnSpc>
              <a:spcBef>
                <a:spcPts val="600"/>
              </a:spcBef>
              <a:buFont typeface="+mj-lt"/>
              <a:buAutoNum type="arabicPeriod"/>
            </a:pPr>
            <a:r>
              <a:rPr lang="en-US" sz="2000" dirty="0">
                <a:solidFill>
                  <a:srgbClr val="382424"/>
                </a:solidFill>
              </a:rPr>
              <a:t>ArgyleSocial</a:t>
            </a:r>
          </a:p>
          <a:p>
            <a:pPr marL="457200" lvl="0" indent="-457200">
              <a:lnSpc>
                <a:spcPct val="100000"/>
              </a:lnSpc>
              <a:spcBef>
                <a:spcPts val="600"/>
              </a:spcBef>
              <a:buFont typeface="+mj-lt"/>
              <a:buAutoNum type="arabicPeriod"/>
            </a:pPr>
            <a:r>
              <a:rPr lang="en-US" sz="2000" dirty="0">
                <a:solidFill>
                  <a:schemeClr val="accent1">
                    <a:lumMod val="75000"/>
                  </a:schemeClr>
                </a:solidFill>
              </a:rPr>
              <a:t>Buffer</a:t>
            </a:r>
          </a:p>
          <a:p>
            <a:pPr marL="457200" lvl="0" indent="-457200">
              <a:lnSpc>
                <a:spcPct val="100000"/>
              </a:lnSpc>
              <a:spcBef>
                <a:spcPts val="600"/>
              </a:spcBef>
              <a:buFont typeface="+mj-lt"/>
              <a:buAutoNum type="arabicPeriod"/>
            </a:pPr>
            <a:r>
              <a:rPr lang="en-US" sz="2000" dirty="0">
                <a:solidFill>
                  <a:srgbClr val="382424"/>
                </a:solidFill>
              </a:rPr>
              <a:t>BuzzSumo</a:t>
            </a:r>
          </a:p>
          <a:p>
            <a:pPr marL="457200" lvl="0" indent="-457200">
              <a:lnSpc>
                <a:spcPct val="100000"/>
              </a:lnSpc>
              <a:spcBef>
                <a:spcPts val="600"/>
              </a:spcBef>
              <a:buFont typeface="+mj-lt"/>
              <a:buAutoNum type="arabicPeriod"/>
            </a:pPr>
            <a:r>
              <a:rPr lang="en-US" sz="2000" dirty="0">
                <a:solidFill>
                  <a:schemeClr val="accent1">
                    <a:lumMod val="75000"/>
                  </a:schemeClr>
                </a:solidFill>
              </a:rPr>
              <a:t>CrowdBooster</a:t>
            </a:r>
          </a:p>
          <a:p>
            <a:pPr marL="457200" lvl="0" indent="-457200">
              <a:lnSpc>
                <a:spcPct val="100000"/>
              </a:lnSpc>
              <a:spcBef>
                <a:spcPts val="600"/>
              </a:spcBef>
              <a:buFont typeface="+mj-lt"/>
              <a:buAutoNum type="arabicPeriod"/>
            </a:pPr>
            <a:r>
              <a:rPr lang="en-US" sz="2000" dirty="0">
                <a:solidFill>
                  <a:srgbClr val="382424"/>
                </a:solidFill>
              </a:rPr>
              <a:t>Cyfe</a:t>
            </a:r>
          </a:p>
          <a:p>
            <a:pPr marL="457200" lvl="0" indent="-457200">
              <a:lnSpc>
                <a:spcPct val="100000"/>
              </a:lnSpc>
              <a:spcBef>
                <a:spcPts val="600"/>
              </a:spcBef>
              <a:buFont typeface="+mj-lt"/>
              <a:buAutoNum type="arabicPeriod"/>
            </a:pPr>
            <a:r>
              <a:rPr lang="en-US" sz="2000" dirty="0">
                <a:solidFill>
                  <a:schemeClr val="accent1">
                    <a:lumMod val="75000"/>
                  </a:schemeClr>
                </a:solidFill>
              </a:rPr>
              <a:t>Dashburst</a:t>
            </a:r>
          </a:p>
          <a:p>
            <a:pPr marL="457200" lvl="0" indent="-457200">
              <a:lnSpc>
                <a:spcPct val="100000"/>
              </a:lnSpc>
              <a:spcBef>
                <a:spcPts val="600"/>
              </a:spcBef>
              <a:buFont typeface="+mj-lt"/>
              <a:buAutoNum type="arabicPeriod"/>
            </a:pPr>
            <a:r>
              <a:rPr lang="en-US" sz="2000" dirty="0">
                <a:solidFill>
                  <a:srgbClr val="382424"/>
                </a:solidFill>
              </a:rPr>
              <a:t>Dasheroo</a:t>
            </a:r>
          </a:p>
          <a:p>
            <a:pPr marL="457200" lvl="0" indent="-457200">
              <a:lnSpc>
                <a:spcPct val="100000"/>
              </a:lnSpc>
              <a:spcBef>
                <a:spcPts val="600"/>
              </a:spcBef>
              <a:buFont typeface="+mj-lt"/>
              <a:buAutoNum type="arabicPeriod"/>
            </a:pPr>
            <a:r>
              <a:rPr lang="en-US" sz="2000" dirty="0">
                <a:solidFill>
                  <a:schemeClr val="accent1">
                    <a:lumMod val="75000"/>
                  </a:schemeClr>
                </a:solidFill>
              </a:rPr>
              <a:t>Edgerank Checker</a:t>
            </a:r>
          </a:p>
          <a:p>
            <a:pPr marL="457200" lvl="0" indent="-457200">
              <a:lnSpc>
                <a:spcPct val="100000"/>
              </a:lnSpc>
              <a:spcBef>
                <a:spcPts val="600"/>
              </a:spcBef>
              <a:buFont typeface="+mj-lt"/>
              <a:buAutoNum type="arabicPeriod"/>
            </a:pPr>
            <a:r>
              <a:rPr lang="en-US" sz="2000" dirty="0">
                <a:solidFill>
                  <a:srgbClr val="382424"/>
                </a:solidFill>
              </a:rPr>
              <a:t>Hootsuite</a:t>
            </a:r>
          </a:p>
          <a:p>
            <a:pPr marL="457200" lvl="0" indent="-457200">
              <a:lnSpc>
                <a:spcPct val="100000"/>
              </a:lnSpc>
              <a:spcBef>
                <a:spcPts val="600"/>
              </a:spcBef>
              <a:buFont typeface="+mj-lt"/>
              <a:buAutoNum type="arabicPeriod"/>
            </a:pPr>
            <a:r>
              <a:rPr lang="en-US" sz="2000" dirty="0">
                <a:solidFill>
                  <a:schemeClr val="accent1">
                    <a:lumMod val="75000"/>
                  </a:schemeClr>
                </a:solidFill>
              </a:rPr>
              <a:t>IFTTT (If This Then That)</a:t>
            </a:r>
          </a:p>
          <a:p>
            <a:pPr marL="457200" lvl="0" indent="-457200">
              <a:lnSpc>
                <a:spcPct val="100000"/>
              </a:lnSpc>
              <a:spcBef>
                <a:spcPts val="600"/>
              </a:spcBef>
              <a:buFont typeface="+mj-lt"/>
              <a:buAutoNum type="arabicPeriod"/>
            </a:pPr>
            <a:r>
              <a:rPr lang="en-US" sz="2000" dirty="0">
                <a:solidFill>
                  <a:srgbClr val="382424"/>
                </a:solidFill>
              </a:rPr>
              <a:t>Keyhole</a:t>
            </a:r>
          </a:p>
          <a:p>
            <a:pPr marL="457200" lvl="0" indent="-457200">
              <a:lnSpc>
                <a:spcPct val="100000"/>
              </a:lnSpc>
              <a:spcBef>
                <a:spcPts val="600"/>
              </a:spcBef>
              <a:buFont typeface="+mj-lt"/>
              <a:buAutoNum type="arabicPeriod"/>
            </a:pPr>
            <a:r>
              <a:rPr lang="en-US" sz="2000" dirty="0">
                <a:solidFill>
                  <a:schemeClr val="accent1">
                    <a:lumMod val="75000"/>
                  </a:schemeClr>
                </a:solidFill>
              </a:rPr>
              <a:t>Klout</a:t>
            </a:r>
          </a:p>
          <a:p>
            <a:pPr marL="457200" lvl="0" indent="-457200">
              <a:lnSpc>
                <a:spcPct val="100000"/>
              </a:lnSpc>
              <a:spcBef>
                <a:spcPts val="600"/>
              </a:spcBef>
              <a:buFont typeface="+mj-lt"/>
              <a:buAutoNum type="arabicPeriod"/>
            </a:pPr>
            <a:r>
              <a:rPr lang="en-US" sz="2000" dirty="0">
                <a:solidFill>
                  <a:srgbClr val="382424"/>
                </a:solidFill>
              </a:rPr>
              <a:t>NutshellMail</a:t>
            </a:r>
          </a:p>
          <a:p>
            <a:pPr marL="457200" lvl="0" indent="-457200">
              <a:lnSpc>
                <a:spcPct val="100000"/>
              </a:lnSpc>
              <a:spcBef>
                <a:spcPts val="600"/>
              </a:spcBef>
              <a:buFont typeface="+mj-lt"/>
              <a:buAutoNum type="arabicPeriod"/>
            </a:pPr>
            <a:r>
              <a:rPr lang="en-US" sz="2000" dirty="0">
                <a:solidFill>
                  <a:schemeClr val="accent1">
                    <a:lumMod val="75000"/>
                  </a:schemeClr>
                </a:solidFill>
              </a:rPr>
              <a:t>Sendible</a:t>
            </a:r>
          </a:p>
          <a:p>
            <a:pPr marL="457200" lvl="0" indent="-457200">
              <a:lnSpc>
                <a:spcPct val="100000"/>
              </a:lnSpc>
              <a:spcBef>
                <a:spcPts val="600"/>
              </a:spcBef>
              <a:buFont typeface="+mj-lt"/>
              <a:buAutoNum type="arabicPeriod"/>
            </a:pPr>
            <a:r>
              <a:rPr lang="en-US" sz="2000" dirty="0">
                <a:solidFill>
                  <a:srgbClr val="382424"/>
                </a:solidFill>
              </a:rPr>
              <a:t>SharedCount</a:t>
            </a:r>
          </a:p>
          <a:p>
            <a:pPr marL="457200" lvl="0" indent="-457200">
              <a:lnSpc>
                <a:spcPct val="100000"/>
              </a:lnSpc>
              <a:spcBef>
                <a:spcPts val="600"/>
              </a:spcBef>
              <a:buFont typeface="+mj-lt"/>
              <a:buAutoNum type="arabicPeriod"/>
            </a:pPr>
            <a:r>
              <a:rPr lang="en-US" sz="2000" dirty="0">
                <a:solidFill>
                  <a:schemeClr val="accent1">
                    <a:lumMod val="75000"/>
                  </a:schemeClr>
                </a:solidFill>
              </a:rPr>
              <a:t>Social Mention</a:t>
            </a:r>
          </a:p>
          <a:p>
            <a:pPr marL="457200" lvl="0" indent="-457200">
              <a:lnSpc>
                <a:spcPct val="100000"/>
              </a:lnSpc>
              <a:spcBef>
                <a:spcPts val="600"/>
              </a:spcBef>
              <a:buFont typeface="+mj-lt"/>
              <a:buAutoNum type="arabicPeriod"/>
            </a:pPr>
            <a:r>
              <a:rPr lang="en-US" sz="2000" dirty="0">
                <a:solidFill>
                  <a:srgbClr val="382424"/>
                </a:solidFill>
              </a:rPr>
              <a:t>Social Oomph</a:t>
            </a:r>
          </a:p>
          <a:p>
            <a:pPr marL="457200" lvl="0" indent="-457200">
              <a:lnSpc>
                <a:spcPct val="100000"/>
              </a:lnSpc>
              <a:spcBef>
                <a:spcPts val="600"/>
              </a:spcBef>
              <a:buFont typeface="+mj-lt"/>
              <a:buAutoNum type="arabicPeriod"/>
            </a:pPr>
            <a:r>
              <a:rPr lang="en-US" sz="2000" dirty="0">
                <a:solidFill>
                  <a:schemeClr val="accent1">
                    <a:lumMod val="75000"/>
                  </a:schemeClr>
                </a:solidFill>
              </a:rPr>
              <a:t>SocialBro</a:t>
            </a:r>
          </a:p>
          <a:p>
            <a:pPr marL="457200" lvl="0" indent="-457200">
              <a:lnSpc>
                <a:spcPct val="100000"/>
              </a:lnSpc>
              <a:spcBef>
                <a:spcPts val="600"/>
              </a:spcBef>
              <a:buFont typeface="+mj-lt"/>
              <a:buAutoNum type="arabicPeriod"/>
            </a:pPr>
            <a:r>
              <a:rPr lang="en-US" sz="2000" dirty="0">
                <a:solidFill>
                  <a:srgbClr val="382424"/>
                </a:solidFill>
              </a:rPr>
              <a:t>SocialFlow</a:t>
            </a:r>
          </a:p>
          <a:p>
            <a:pPr marL="457200" lvl="0" indent="-457200">
              <a:lnSpc>
                <a:spcPct val="100000"/>
              </a:lnSpc>
              <a:spcBef>
                <a:spcPts val="600"/>
              </a:spcBef>
              <a:buFont typeface="+mj-lt"/>
              <a:buAutoNum type="arabicPeriod"/>
            </a:pPr>
            <a:r>
              <a:rPr lang="en-US" sz="2000" dirty="0">
                <a:solidFill>
                  <a:schemeClr val="accent1">
                    <a:lumMod val="75000"/>
                  </a:schemeClr>
                </a:solidFill>
              </a:rPr>
              <a:t>Sprout Social</a:t>
            </a:r>
          </a:p>
          <a:p>
            <a:pPr marL="457200" lvl="0" indent="-457200">
              <a:lnSpc>
                <a:spcPct val="100000"/>
              </a:lnSpc>
              <a:spcBef>
                <a:spcPts val="600"/>
              </a:spcBef>
              <a:buFont typeface="+mj-lt"/>
              <a:buAutoNum type="arabicPeriod"/>
            </a:pPr>
            <a:r>
              <a:rPr lang="en-US" sz="2000" dirty="0">
                <a:solidFill>
                  <a:srgbClr val="382424"/>
                </a:solidFill>
              </a:rPr>
              <a:t>SumAll</a:t>
            </a:r>
          </a:p>
          <a:p>
            <a:pPr marL="457200" lvl="0" indent="-457200">
              <a:lnSpc>
                <a:spcPct val="100000"/>
              </a:lnSpc>
              <a:spcBef>
                <a:spcPts val="600"/>
              </a:spcBef>
              <a:buFont typeface="+mj-lt"/>
              <a:buAutoNum type="arabicPeriod"/>
            </a:pPr>
            <a:r>
              <a:rPr lang="en-US" sz="2000" dirty="0">
                <a:solidFill>
                  <a:schemeClr val="accent1">
                    <a:lumMod val="75000"/>
                  </a:schemeClr>
                </a:solidFill>
              </a:rPr>
              <a:t>Tailwind</a:t>
            </a:r>
          </a:p>
          <a:p>
            <a:pPr marL="457200" lvl="0" indent="-457200">
              <a:lnSpc>
                <a:spcPct val="100000"/>
              </a:lnSpc>
              <a:spcBef>
                <a:spcPts val="600"/>
              </a:spcBef>
              <a:buFont typeface="+mj-lt"/>
              <a:buAutoNum type="arabicPeriod"/>
            </a:pPr>
            <a:r>
              <a:rPr lang="en-US" sz="2000" dirty="0">
                <a:solidFill>
                  <a:srgbClr val="382424"/>
                </a:solidFill>
              </a:rPr>
              <a:t>Tweepi</a:t>
            </a:r>
          </a:p>
          <a:p>
            <a:pPr marL="457200" lvl="0" indent="-457200">
              <a:lnSpc>
                <a:spcPct val="100000"/>
              </a:lnSpc>
              <a:spcBef>
                <a:spcPts val="600"/>
              </a:spcBef>
              <a:buFont typeface="+mj-lt"/>
              <a:buAutoNum type="arabicPeriod"/>
            </a:pPr>
            <a:r>
              <a:rPr lang="en-US" sz="2000" dirty="0">
                <a:solidFill>
                  <a:schemeClr val="accent1">
                    <a:lumMod val="75000"/>
                  </a:schemeClr>
                </a:solidFill>
              </a:rPr>
              <a:t>TweetDeck</a:t>
            </a:r>
          </a:p>
          <a:p>
            <a:pPr marL="457200" lvl="0" indent="-457200">
              <a:lnSpc>
                <a:spcPct val="100000"/>
              </a:lnSpc>
              <a:spcBef>
                <a:spcPts val="600"/>
              </a:spcBef>
              <a:buFont typeface="+mj-lt"/>
              <a:buAutoNum type="arabicPeriod"/>
            </a:pPr>
            <a:r>
              <a:rPr lang="en-US" sz="2000" dirty="0">
                <a:solidFill>
                  <a:srgbClr val="382424"/>
                </a:solidFill>
              </a:rPr>
              <a:t>Visual.ly’s Facebook Insights</a:t>
            </a:r>
          </a:p>
          <a:p>
            <a:pPr marL="457200" lvl="0" indent="-457200">
              <a:lnSpc>
                <a:spcPct val="100000"/>
              </a:lnSpc>
              <a:spcBef>
                <a:spcPts val="600"/>
              </a:spcBef>
              <a:buFont typeface="+mj-lt"/>
              <a:buAutoNum type="arabicPeriod"/>
            </a:pPr>
            <a:r>
              <a:rPr lang="en-US" sz="2000" dirty="0">
                <a:solidFill>
                  <a:schemeClr val="accent1">
                    <a:lumMod val="75000"/>
                  </a:schemeClr>
                </a:solidFill>
              </a:rPr>
              <a:t>Visual.ly’s Google Analytics Report</a:t>
            </a:r>
          </a:p>
          <a:p>
            <a:pPr marL="457200" lvl="0" indent="-457200">
              <a:lnSpc>
                <a:spcPct val="100000"/>
              </a:lnSpc>
              <a:spcBef>
                <a:spcPts val="600"/>
              </a:spcBef>
              <a:buFont typeface="+mj-lt"/>
              <a:buAutoNum type="arabicPeriod"/>
            </a:pPr>
            <a:r>
              <a:rPr lang="en-US" sz="2000" dirty="0">
                <a:solidFill>
                  <a:srgbClr val="382424"/>
                </a:solidFill>
              </a:rPr>
              <a:t>Wolfram Alpha Facebook Report</a:t>
            </a:r>
            <a:endParaRPr lang="en-US" sz="2000" dirty="0"/>
          </a:p>
        </p:txBody>
      </p:sp>
    </p:spTree>
    <p:extLst>
      <p:ext uri="{BB962C8B-B14F-4D97-AF65-F5344CB8AC3E}">
        <p14:creationId xmlns:p14="http://schemas.microsoft.com/office/powerpoint/2010/main" xmlns="" val="4035526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07" y="365127"/>
            <a:ext cx="7757705" cy="1245464"/>
          </a:xfrm>
        </p:spPr>
        <p:txBody>
          <a:bodyPr>
            <a:normAutofit/>
          </a:bodyPr>
          <a:lstStyle/>
          <a:p>
            <a:pPr fontAlgn="base"/>
            <a:r>
              <a:rPr lang="en-US" sz="2800" dirty="0"/>
              <a:t>For more descriptions of the listed dashboards:</a:t>
            </a:r>
            <a:endParaRPr lang="en-US" sz="2800" dirty="0">
              <a:hlinkClick r:id="rId2"/>
            </a:endParaRPr>
          </a:p>
        </p:txBody>
      </p:sp>
      <p:sp>
        <p:nvSpPr>
          <p:cNvPr id="3" name="Content Placeholder 2"/>
          <p:cNvSpPr>
            <a:spLocks noGrp="1"/>
          </p:cNvSpPr>
          <p:nvPr>
            <p:ph idx="1"/>
          </p:nvPr>
        </p:nvSpPr>
        <p:spPr>
          <a:xfrm>
            <a:off x="932508" y="2057399"/>
            <a:ext cx="7757704" cy="4119563"/>
          </a:xfrm>
        </p:spPr>
        <p:txBody>
          <a:bodyPr numCol="1">
            <a:noAutofit/>
          </a:bodyPr>
          <a:lstStyle/>
          <a:p>
            <a:pPr marL="342900" indent="-342900" fontAlgn="base">
              <a:buFont typeface="Wingdings" panose="05000000000000000000" pitchFamily="2" charset="2"/>
              <a:buChar char="ü"/>
            </a:pPr>
            <a:r>
              <a:rPr lang="en-US" sz="2400" u="sng" dirty="0">
                <a:solidFill>
                  <a:schemeClr val="accent1">
                    <a:lumMod val="50000"/>
                  </a:schemeClr>
                </a:solidFill>
                <a:hlinkClick r:id="rId2"/>
              </a:rPr>
              <a:t>blog.sumall.com/journal/15-best-free-social-media-dashboards-tools.html</a:t>
            </a:r>
            <a:endParaRPr lang="en-US" sz="2400" u="sng" dirty="0">
              <a:solidFill>
                <a:schemeClr val="accent1">
                  <a:lumMod val="50000"/>
                </a:schemeClr>
              </a:solidFill>
            </a:endParaRPr>
          </a:p>
          <a:p>
            <a:pPr marL="342900" indent="-342900" fontAlgn="base">
              <a:buFont typeface="Wingdings" panose="05000000000000000000" pitchFamily="2" charset="2"/>
              <a:buChar char="ü"/>
            </a:pPr>
            <a:endParaRPr lang="en-US" sz="2400" u="sng" dirty="0">
              <a:solidFill>
                <a:srgbClr val="382424"/>
              </a:solidFill>
            </a:endParaRPr>
          </a:p>
          <a:p>
            <a:pPr marL="342900" indent="-342900" fontAlgn="base">
              <a:buFont typeface="Wingdings" panose="05000000000000000000" pitchFamily="2" charset="2"/>
              <a:buChar char="ü"/>
            </a:pPr>
            <a:r>
              <a:rPr lang="en-US" sz="2400" u="sng" dirty="0">
                <a:solidFill>
                  <a:schemeClr val="accent1">
                    <a:lumMod val="50000"/>
                  </a:schemeClr>
                </a:solidFill>
                <a:hlinkClick r:id="rId3"/>
              </a:rPr>
              <a:t>www.jeffbullas.com/2014/09/23/5-top-social-media-dashboard-tools-to-manage-your-social-accounts</a:t>
            </a:r>
            <a:r>
              <a:rPr lang="en-US" sz="2400" u="sng" dirty="0">
                <a:solidFill>
                  <a:schemeClr val="accent1">
                    <a:lumMod val="50000"/>
                  </a:schemeClr>
                </a:solidFill>
              </a:rPr>
              <a:t> </a:t>
            </a:r>
          </a:p>
          <a:p>
            <a:pPr marL="342900" indent="-342900" fontAlgn="base">
              <a:buFont typeface="Wingdings" panose="05000000000000000000" pitchFamily="2" charset="2"/>
              <a:buChar char="ü"/>
            </a:pPr>
            <a:endParaRPr lang="en-US" sz="2400" u="sng" dirty="0">
              <a:solidFill>
                <a:srgbClr val="382424"/>
              </a:solidFill>
            </a:endParaRPr>
          </a:p>
          <a:p>
            <a:pPr marL="342900" indent="-342900" fontAlgn="base">
              <a:buFont typeface="Wingdings" panose="05000000000000000000" pitchFamily="2" charset="2"/>
              <a:buChar char="ü"/>
            </a:pPr>
            <a:r>
              <a:rPr lang="en-US" sz="2400" u="sng" dirty="0">
                <a:solidFill>
                  <a:schemeClr val="accent1">
                    <a:lumMod val="50000"/>
                  </a:schemeClr>
                </a:solidFill>
                <a:hlinkClick r:id="rId4"/>
              </a:rPr>
              <a:t>blog.dashburst.com/best-social-media-management-tools</a:t>
            </a:r>
            <a:r>
              <a:rPr lang="en-US" sz="2400" u="sng" dirty="0">
                <a:solidFill>
                  <a:schemeClr val="accent1">
                    <a:lumMod val="50000"/>
                  </a:schemeClr>
                </a:solidFill>
              </a:rPr>
              <a:t> </a:t>
            </a:r>
          </a:p>
        </p:txBody>
      </p:sp>
    </p:spTree>
    <p:extLst>
      <p:ext uri="{BB962C8B-B14F-4D97-AF65-F5344CB8AC3E}">
        <p14:creationId xmlns:p14="http://schemas.microsoft.com/office/powerpoint/2010/main" xmlns="" val="4258624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t>Designing for Social Media</a:t>
            </a:r>
          </a:p>
        </p:txBody>
      </p:sp>
      <p:sp>
        <p:nvSpPr>
          <p:cNvPr id="3" name="Subtitle 2"/>
          <p:cNvSpPr>
            <a:spLocks noGrp="1"/>
          </p:cNvSpPr>
          <p:nvPr>
            <p:ph idx="1"/>
          </p:nvPr>
        </p:nvSpPr>
        <p:spPr/>
        <p:txBody>
          <a:bodyPr>
            <a:normAutofit/>
          </a:bodyPr>
          <a:lstStyle/>
          <a:p>
            <a:pPr marL="0" indent="0" algn="ctr">
              <a:buNone/>
            </a:pPr>
            <a:r>
              <a:rPr lang="en-US" sz="2800" b="1" dirty="0">
                <a:solidFill>
                  <a:srgbClr val="382424"/>
                </a:solidFill>
                <a:ea typeface="Times New Roman" panose="02020603050405020304" pitchFamily="18" charset="0"/>
                <a:cs typeface="Times New Roman" panose="02020603050405020304" pitchFamily="18" charset="0"/>
              </a:rPr>
              <a:t>Add Some </a:t>
            </a:r>
            <a:r>
              <a:rPr lang="en-US" sz="2800" b="1" dirty="0">
                <a:solidFill>
                  <a:srgbClr val="7030A0"/>
                </a:solidFill>
                <a:ea typeface="Times New Roman" panose="02020603050405020304" pitchFamily="18" charset="0"/>
                <a:cs typeface="Times New Roman" panose="02020603050405020304" pitchFamily="18" charset="0"/>
              </a:rPr>
              <a:t>Pizazz</a:t>
            </a:r>
            <a:r>
              <a:rPr lang="en-US" sz="2800" b="1" dirty="0">
                <a:solidFill>
                  <a:srgbClr val="382424"/>
                </a:solidFill>
                <a:ea typeface="Times New Roman" panose="02020603050405020304" pitchFamily="18" charset="0"/>
                <a:cs typeface="Times New Roman" panose="02020603050405020304" pitchFamily="18" charset="0"/>
              </a:rPr>
              <a:t> to Your </a:t>
            </a:r>
            <a:br>
              <a:rPr lang="en-US" sz="2800" b="1" dirty="0">
                <a:solidFill>
                  <a:srgbClr val="382424"/>
                </a:solidFill>
                <a:ea typeface="Times New Roman" panose="02020603050405020304" pitchFamily="18" charset="0"/>
                <a:cs typeface="Times New Roman" panose="02020603050405020304" pitchFamily="18" charset="0"/>
              </a:rPr>
            </a:br>
            <a:r>
              <a:rPr lang="en-US" sz="2800" b="1" dirty="0">
                <a:solidFill>
                  <a:srgbClr val="382424"/>
                </a:solidFill>
                <a:ea typeface="Times New Roman" panose="02020603050405020304" pitchFamily="18" charset="0"/>
                <a:cs typeface="Times New Roman" panose="02020603050405020304" pitchFamily="18" charset="0"/>
              </a:rPr>
              <a:t>Social Media Pages</a:t>
            </a:r>
            <a:endParaRPr lang="en-US" sz="2400" b="1" dirty="0">
              <a:solidFill>
                <a:srgbClr val="382424"/>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45712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07" y="679268"/>
            <a:ext cx="7307483" cy="1606731"/>
          </a:xfrm>
        </p:spPr>
        <p:txBody>
          <a:bodyPr>
            <a:normAutofit/>
          </a:bodyPr>
          <a:lstStyle/>
          <a:p>
            <a:r>
              <a:rPr lang="en-US" sz="2600" dirty="0"/>
              <a:t>How can I make my social media more attractive and reflect my organization’s personality?</a:t>
            </a:r>
          </a:p>
        </p:txBody>
      </p:sp>
      <p:pic>
        <p:nvPicPr>
          <p:cNvPr id="6" name="Content Placeholder 5" descr="young blind couple sitting and hugging with two guide dogs next to them"/>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84431" y="2988313"/>
            <a:ext cx="2288768" cy="1976268"/>
          </a:xfrm>
          <a:effectLst>
            <a:outerShdw blurRad="63500" sx="102000" sy="102000" algn="ctr" rotWithShape="0">
              <a:prstClr val="black">
                <a:alpha val="40000"/>
              </a:prstClr>
            </a:outerShdw>
          </a:effectLst>
        </p:spPr>
      </p:pic>
      <p:pic>
        <p:nvPicPr>
          <p:cNvPr id="7" name="Content Placeholder 5" descr="US Department of Education logo"/>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3593380" y="2988313"/>
            <a:ext cx="1976268" cy="1976268"/>
          </a:xfrm>
          <a:effectLst>
            <a:outerShdw blurRad="63500" sx="102000" sy="102000" algn="ctr" rotWithShape="0">
              <a:prstClr val="black">
                <a:alpha val="40000"/>
              </a:prstClr>
            </a:outerShdw>
          </a:effectLst>
        </p:spPr>
      </p:pic>
      <p:pic>
        <p:nvPicPr>
          <p:cNvPr id="8" name="Content Placeholder 5" descr="man holding son who has Down syndrome"/>
          <p:cNvPicPr>
            <a:picLocks noGrp="1" noChangeAspect="1"/>
          </p:cNvPicPr>
          <p:nvPr>
            <p:ph sz="half" idx="1"/>
          </p:nvPr>
        </p:nvPicPr>
        <p:blipFill rotWithShape="1">
          <a:blip r:embed="rId4" cstate="print">
            <a:extLst>
              <a:ext uri="{28A0092B-C50C-407E-A947-70E740481C1C}">
                <a14:useLocalDpi xmlns:a14="http://schemas.microsoft.com/office/drawing/2010/main" xmlns="" val="0"/>
              </a:ext>
            </a:extLst>
          </a:blip>
          <a:srcRect b="33372"/>
          <a:stretch/>
        </p:blipFill>
        <p:spPr>
          <a:xfrm>
            <a:off x="5989829" y="2989405"/>
            <a:ext cx="1975104" cy="1975176"/>
          </a:xfrm>
          <a:effectLst>
            <a:outerShdw blurRad="63500" sx="102000" sy="102000" algn="ctr" rotWithShape="0">
              <a:prstClr val="black">
                <a:alpha val="40000"/>
              </a:prstClr>
            </a:outerShdw>
          </a:effectLst>
        </p:spPr>
      </p:pic>
      <p:sp>
        <p:nvSpPr>
          <p:cNvPr id="9" name="Title 1"/>
          <p:cNvSpPr txBox="1">
            <a:spLocks/>
          </p:cNvSpPr>
          <p:nvPr/>
        </p:nvSpPr>
        <p:spPr>
          <a:xfrm>
            <a:off x="718175" y="2625639"/>
            <a:ext cx="685104" cy="592281"/>
          </a:xfrm>
          <a:prstGeom prst="rect">
            <a:avLst/>
          </a:prstGeom>
          <a:solidFill>
            <a:schemeClr val="accent1">
              <a:lumMod val="75000"/>
            </a:schemeClr>
          </a:solidFill>
          <a:ln>
            <a:solidFill>
              <a:schemeClr val="bg1"/>
            </a:solidFill>
          </a:ln>
          <a:effectLst>
            <a:outerShdw blurRad="63500" sx="102000" sy="102000" algn="ctr" rotWithShape="0">
              <a:prstClr val="black">
                <a:alpha val="40000"/>
              </a:prstClr>
            </a:outerShdw>
          </a:effectLst>
        </p:spPr>
        <p:txBody>
          <a:bodyPr vert="horz" lIns="91440" tIns="45720" rIns="91440" bIns="45720" rtlCol="0" anchor="ctr">
            <a:normAutofit/>
          </a:bodyPr>
          <a:lstStyle>
            <a:lvl1pPr algn="ctr" defTabSz="685800" rtl="0" eaLnBrk="1" latinLnBrk="0" hangingPunct="1">
              <a:lnSpc>
                <a:spcPct val="90000"/>
              </a:lnSpc>
              <a:spcBef>
                <a:spcPct val="0"/>
              </a:spcBef>
              <a:buNone/>
              <a:defRPr sz="2700" b="1"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a:lstStyle>
          <a:p>
            <a:r>
              <a:rPr lang="en-US" sz="1400" b="0" dirty="0">
                <a:solidFill>
                  <a:schemeClr val="bg1"/>
                </a:solidFill>
                <a:latin typeface="Gill Sans MT" panose="020B0502020104020203" pitchFamily="34" charset="0"/>
              </a:rPr>
              <a:t>Images</a:t>
            </a:r>
          </a:p>
        </p:txBody>
      </p:sp>
      <p:sp>
        <p:nvSpPr>
          <p:cNvPr id="10" name="Title 1"/>
          <p:cNvSpPr txBox="1">
            <a:spLocks/>
          </p:cNvSpPr>
          <p:nvPr/>
        </p:nvSpPr>
        <p:spPr>
          <a:xfrm>
            <a:off x="4266322" y="2625638"/>
            <a:ext cx="685104" cy="592281"/>
          </a:xfrm>
          <a:prstGeom prst="rect">
            <a:avLst/>
          </a:prstGeom>
          <a:solidFill>
            <a:srgbClr val="A50021"/>
          </a:solidFill>
          <a:ln>
            <a:solidFill>
              <a:schemeClr val="bg1"/>
            </a:solidFill>
          </a:ln>
          <a:effectLst>
            <a:outerShdw blurRad="63500" sx="102000" sy="102000" algn="ctr" rotWithShape="0">
              <a:prstClr val="black">
                <a:alpha val="40000"/>
              </a:prstClr>
            </a:outerShdw>
          </a:effectLst>
        </p:spPr>
        <p:txBody>
          <a:bodyPr vert="horz" lIns="91440" tIns="45720" rIns="91440" bIns="45720" rtlCol="0" anchor="ctr">
            <a:normAutofit/>
          </a:bodyPr>
          <a:lstStyle>
            <a:lvl1pPr algn="ctr" defTabSz="685800" rtl="0" eaLnBrk="1" latinLnBrk="0" hangingPunct="1">
              <a:lnSpc>
                <a:spcPct val="90000"/>
              </a:lnSpc>
              <a:spcBef>
                <a:spcPct val="0"/>
              </a:spcBef>
              <a:buNone/>
              <a:defRPr sz="2700" b="1"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a:lstStyle>
          <a:p>
            <a:r>
              <a:rPr lang="en-US" sz="1400" b="0" dirty="0">
                <a:solidFill>
                  <a:schemeClr val="bg1"/>
                </a:solidFill>
                <a:latin typeface="Gill Sans MT" panose="020B0502020104020203" pitchFamily="34" charset="0"/>
              </a:rPr>
              <a:t>Images</a:t>
            </a:r>
          </a:p>
        </p:txBody>
      </p:sp>
      <p:sp>
        <p:nvSpPr>
          <p:cNvPr id="11" name="Title 1"/>
          <p:cNvSpPr txBox="1">
            <a:spLocks/>
          </p:cNvSpPr>
          <p:nvPr/>
        </p:nvSpPr>
        <p:spPr>
          <a:xfrm>
            <a:off x="7549148" y="2625638"/>
            <a:ext cx="685104" cy="592281"/>
          </a:xfrm>
          <a:prstGeom prst="rect">
            <a:avLst/>
          </a:prstGeom>
          <a:solidFill>
            <a:schemeClr val="accent6">
              <a:lumMod val="50000"/>
            </a:schemeClr>
          </a:solidFill>
          <a:ln>
            <a:solidFill>
              <a:schemeClr val="bg1"/>
            </a:solidFill>
          </a:ln>
          <a:effectLst>
            <a:outerShdw blurRad="63500" sx="102000" sy="102000" algn="ctr" rotWithShape="0">
              <a:prstClr val="black">
                <a:alpha val="40000"/>
              </a:prstClr>
            </a:outerShdw>
          </a:effectLst>
        </p:spPr>
        <p:txBody>
          <a:bodyPr vert="horz" lIns="91440" tIns="45720" rIns="91440" bIns="45720" rtlCol="0" anchor="ctr">
            <a:normAutofit/>
          </a:bodyPr>
          <a:lstStyle>
            <a:lvl1pPr algn="ctr" defTabSz="685800" rtl="0" eaLnBrk="1" latinLnBrk="0" hangingPunct="1">
              <a:lnSpc>
                <a:spcPct val="90000"/>
              </a:lnSpc>
              <a:spcBef>
                <a:spcPct val="0"/>
              </a:spcBef>
              <a:buNone/>
              <a:defRPr sz="2700" b="1"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a:lstStyle>
          <a:p>
            <a:r>
              <a:rPr lang="en-US" sz="1400" b="0" dirty="0">
                <a:solidFill>
                  <a:schemeClr val="bg1"/>
                </a:solidFill>
                <a:latin typeface="Gill Sans MT" panose="020B0502020104020203" pitchFamily="34" charset="0"/>
              </a:rPr>
              <a:t>Images</a:t>
            </a:r>
          </a:p>
        </p:txBody>
      </p:sp>
    </p:spTree>
    <p:extLst>
      <p:ext uri="{BB962C8B-B14F-4D97-AF65-F5344CB8AC3E}">
        <p14:creationId xmlns:p14="http://schemas.microsoft.com/office/powerpoint/2010/main" xmlns="" val="1334995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of old RAISE Facebook page"/>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9248" y="130187"/>
            <a:ext cx="8778889" cy="4940699"/>
          </a:xfrm>
          <a:effectLst>
            <a:outerShdw blurRad="63500" sx="102000" sy="102000" algn="ctr" rotWithShape="0">
              <a:prstClr val="black">
                <a:alpha val="40000"/>
              </a:prstClr>
            </a:outerShdw>
          </a:effectLst>
        </p:spPr>
      </p:pic>
      <p:pic>
        <p:nvPicPr>
          <p:cNvPr id="7" name="Content Placeholder 3" descr="Line Arrow: Slight curve"/>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rot="19767055">
            <a:off x="1258702" y="1289601"/>
            <a:ext cx="1029173" cy="613642"/>
          </a:xfrm>
          <a:prstGeom prst="rect">
            <a:avLst/>
          </a:prstGeom>
          <a:effectLst>
            <a:outerShdw blurRad="63500" sx="102000" sy="102000" algn="ctr" rotWithShape="0">
              <a:prstClr val="black">
                <a:alpha val="40000"/>
              </a:prstClr>
            </a:outerShdw>
          </a:effectLst>
        </p:spPr>
      </p:pic>
      <p:sp>
        <p:nvSpPr>
          <p:cNvPr id="13" name="Oval 12" descr="oval"/>
          <p:cNvSpPr/>
          <p:nvPr/>
        </p:nvSpPr>
        <p:spPr>
          <a:xfrm>
            <a:off x="5339871" y="3401095"/>
            <a:ext cx="1407319" cy="607219"/>
          </a:xfrm>
          <a:prstGeom prst="ellipse">
            <a:avLst/>
          </a:prstGeom>
          <a:noFill/>
          <a:ln w="19050">
            <a:solidFill>
              <a:srgbClr val="A500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2"/>
          <p:cNvSpPr txBox="1">
            <a:spLocks/>
          </p:cNvSpPr>
          <p:nvPr/>
        </p:nvSpPr>
        <p:spPr>
          <a:xfrm>
            <a:off x="470780" y="5313666"/>
            <a:ext cx="8229082" cy="1321743"/>
          </a:xfrm>
          <a:prstGeom prst="rect">
            <a:avLst/>
          </a:prstGeom>
        </p:spPr>
        <p:txBody>
          <a:bodyPr vert="horz" lIns="91440" tIns="45720" rIns="91440" bIns="45720" numCol="2"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fontAlgn="base">
              <a:buFont typeface="+mj-lt"/>
              <a:buAutoNum type="arabicPeriod"/>
            </a:pPr>
            <a:r>
              <a:rPr lang="en-US" sz="2400" dirty="0"/>
              <a:t>Logo is cut off</a:t>
            </a:r>
          </a:p>
          <a:p>
            <a:pPr marL="457200" indent="-457200" fontAlgn="base">
              <a:buFont typeface="+mj-lt"/>
              <a:buAutoNum type="arabicPeriod"/>
            </a:pPr>
            <a:r>
              <a:rPr lang="en-US" sz="2400" dirty="0"/>
              <a:t>Background = dark, bland,</a:t>
            </a:r>
            <a:br>
              <a:rPr lang="en-US" sz="2400" dirty="0"/>
            </a:br>
            <a:r>
              <a:rPr lang="en-US" sz="2400" dirty="0"/>
              <a:t>impersonal, not to scale</a:t>
            </a:r>
          </a:p>
          <a:p>
            <a:pPr marL="457200" indent="-457200" fontAlgn="base">
              <a:buFont typeface="+mj-lt"/>
              <a:buAutoNum type="arabicPeriod"/>
            </a:pPr>
            <a:r>
              <a:rPr lang="en-US" sz="2400" dirty="0"/>
              <a:t>What is RAISE about? </a:t>
            </a:r>
            <a:r>
              <a:rPr lang="en-US" sz="2400" b="1" dirty="0">
                <a:solidFill>
                  <a:srgbClr val="A50021"/>
                </a:solidFill>
              </a:rPr>
              <a:t>???</a:t>
            </a:r>
            <a:endParaRPr lang="en-US" sz="2400" dirty="0"/>
          </a:p>
          <a:p>
            <a:pPr marL="457200" indent="-457200" fontAlgn="base">
              <a:buFont typeface="+mj-lt"/>
              <a:buAutoNum type="arabicPeriod"/>
            </a:pPr>
            <a:r>
              <a:rPr lang="en-US" sz="2400" dirty="0"/>
              <a:t>Who is the audience? </a:t>
            </a:r>
            <a:r>
              <a:rPr lang="en-US" sz="2400" b="1" dirty="0">
                <a:solidFill>
                  <a:srgbClr val="A50021"/>
                </a:solidFill>
              </a:rPr>
              <a:t>???</a:t>
            </a:r>
            <a:endParaRPr lang="en-US" sz="2400" dirty="0"/>
          </a:p>
          <a:p>
            <a:pPr marL="0" indent="0" fontAlgn="base">
              <a:buNone/>
            </a:pPr>
            <a:r>
              <a:rPr lang="en-US" sz="2400" b="1" dirty="0">
                <a:solidFill>
                  <a:srgbClr val="A50021"/>
                </a:solidFill>
              </a:rPr>
              <a:t>What can you relate to?  </a:t>
            </a:r>
            <a:r>
              <a:rPr lang="en-US" sz="2400" b="1" dirty="0">
                <a:solidFill>
                  <a:srgbClr val="7030A0"/>
                </a:solidFill>
                <a:effectLst>
                  <a:outerShdw blurRad="38100" dist="38100" dir="2700000" algn="tl">
                    <a:srgbClr val="000000">
                      <a:alpha val="43137"/>
                    </a:srgbClr>
                  </a:outerShdw>
                </a:effectLst>
              </a:rPr>
              <a:t>0</a:t>
            </a:r>
          </a:p>
        </p:txBody>
      </p:sp>
      <p:sp>
        <p:nvSpPr>
          <p:cNvPr id="20" name="Oval 19" descr="oval"/>
          <p:cNvSpPr/>
          <p:nvPr/>
        </p:nvSpPr>
        <p:spPr>
          <a:xfrm>
            <a:off x="2951018" y="3401095"/>
            <a:ext cx="2660073" cy="1389114"/>
          </a:xfrm>
          <a:prstGeom prst="ellipse">
            <a:avLst/>
          </a:prstGeom>
          <a:noFill/>
          <a:ln w="19050">
            <a:solidFill>
              <a:srgbClr val="A500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2" name="Content Placeholder 3" descr="Line Arrow: Slight curve"/>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rot="13098697" flipV="1">
            <a:off x="6421254" y="1930955"/>
            <a:ext cx="1029173" cy="646013"/>
          </a:xfrm>
          <a:prstGeom prst="rect">
            <a:avLst/>
          </a:prstGeom>
          <a:effectLst>
            <a:outerShdw blurRad="63500" sx="102000" sy="102000" algn="ctr" rotWithShape="0">
              <a:prstClr val="black">
                <a:alpha val="40000"/>
              </a:prstClr>
            </a:outerShdw>
          </a:effectLst>
        </p:spPr>
      </p:pic>
      <p:sp>
        <p:nvSpPr>
          <p:cNvPr id="2" name="TextBox 1"/>
          <p:cNvSpPr txBox="1"/>
          <p:nvPr/>
        </p:nvSpPr>
        <p:spPr>
          <a:xfrm>
            <a:off x="1587692" y="1070637"/>
            <a:ext cx="371192" cy="400110"/>
          </a:xfrm>
          <a:prstGeom prst="rect">
            <a:avLst/>
          </a:prstGeom>
          <a:noFill/>
        </p:spPr>
        <p:txBody>
          <a:bodyPr wrap="square" rtlCol="0">
            <a:spAutoFit/>
          </a:bodyPr>
          <a:lstStyle/>
          <a:p>
            <a:r>
              <a:rPr lang="en-US" sz="2000" b="1" dirty="0">
                <a:solidFill>
                  <a:srgbClr val="7030A0"/>
                </a:solidFill>
                <a:effectLst>
                  <a:outerShdw blurRad="38100" dist="38100" dir="2700000" algn="tl">
                    <a:srgbClr val="000000">
                      <a:alpha val="43137"/>
                    </a:srgbClr>
                  </a:outerShdw>
                </a:effectLst>
              </a:rPr>
              <a:t>1</a:t>
            </a:r>
            <a:endParaRPr lang="en-US" b="1" dirty="0">
              <a:solidFill>
                <a:srgbClr val="7030A0"/>
              </a:solidFill>
              <a:effectLst>
                <a:outerShdw blurRad="38100" dist="38100" dir="2700000" algn="tl">
                  <a:srgbClr val="000000">
                    <a:alpha val="43137"/>
                  </a:srgbClr>
                </a:outerShdw>
              </a:effectLst>
            </a:endParaRPr>
          </a:p>
        </p:txBody>
      </p:sp>
      <p:sp>
        <p:nvSpPr>
          <p:cNvPr id="11" name="TextBox 10"/>
          <p:cNvSpPr txBox="1"/>
          <p:nvPr/>
        </p:nvSpPr>
        <p:spPr>
          <a:xfrm>
            <a:off x="7168664" y="1922152"/>
            <a:ext cx="371192" cy="400110"/>
          </a:xfrm>
          <a:prstGeom prst="rect">
            <a:avLst/>
          </a:prstGeom>
          <a:noFill/>
        </p:spPr>
        <p:txBody>
          <a:bodyPr wrap="square" rtlCol="0">
            <a:spAutoFit/>
          </a:bodyPr>
          <a:lstStyle/>
          <a:p>
            <a:r>
              <a:rPr lang="en-US" sz="2000" b="1" dirty="0">
                <a:solidFill>
                  <a:srgbClr val="7030A0"/>
                </a:solidFill>
                <a:effectLst>
                  <a:outerShdw blurRad="38100" dist="38100" dir="2700000" algn="tl">
                    <a:srgbClr val="000000">
                      <a:alpha val="43137"/>
                    </a:srgbClr>
                  </a:outerShdw>
                </a:effectLst>
              </a:rPr>
              <a:t>2</a:t>
            </a:r>
            <a:endParaRPr lang="en-US" b="1" dirty="0">
              <a:solidFill>
                <a:srgbClr val="7030A0"/>
              </a:solidFill>
              <a:effectLst>
                <a:outerShdw blurRad="38100" dist="38100" dir="2700000" algn="tl">
                  <a:srgbClr val="000000">
                    <a:alpha val="43137"/>
                  </a:srgbClr>
                </a:outerShdw>
              </a:effectLst>
            </a:endParaRPr>
          </a:p>
        </p:txBody>
      </p:sp>
      <p:sp>
        <p:nvSpPr>
          <p:cNvPr id="12" name="TextBox 11"/>
          <p:cNvSpPr txBox="1"/>
          <p:nvPr/>
        </p:nvSpPr>
        <p:spPr>
          <a:xfrm>
            <a:off x="6507663" y="3154926"/>
            <a:ext cx="371192" cy="400110"/>
          </a:xfrm>
          <a:prstGeom prst="rect">
            <a:avLst/>
          </a:prstGeom>
          <a:noFill/>
        </p:spPr>
        <p:txBody>
          <a:bodyPr wrap="square" rtlCol="0">
            <a:spAutoFit/>
          </a:bodyPr>
          <a:lstStyle/>
          <a:p>
            <a:r>
              <a:rPr lang="en-US" sz="2000" b="1" dirty="0">
                <a:solidFill>
                  <a:srgbClr val="7030A0"/>
                </a:solidFill>
                <a:effectLst>
                  <a:outerShdw blurRad="38100" dist="38100" dir="2700000" algn="tl">
                    <a:srgbClr val="000000">
                      <a:alpha val="43137"/>
                    </a:srgbClr>
                  </a:outerShdw>
                </a:effectLst>
              </a:rPr>
              <a:t>3</a:t>
            </a:r>
            <a:endParaRPr lang="en-US" b="1" dirty="0">
              <a:solidFill>
                <a:srgbClr val="7030A0"/>
              </a:solidFill>
              <a:effectLst>
                <a:outerShdw blurRad="38100" dist="38100" dir="2700000" algn="tl">
                  <a:srgbClr val="000000">
                    <a:alpha val="43137"/>
                  </a:srgbClr>
                </a:outerShdw>
              </a:effectLst>
            </a:endParaRPr>
          </a:p>
        </p:txBody>
      </p:sp>
      <p:sp>
        <p:nvSpPr>
          <p:cNvPr id="14" name="TextBox 13"/>
          <p:cNvSpPr txBox="1"/>
          <p:nvPr/>
        </p:nvSpPr>
        <p:spPr>
          <a:xfrm>
            <a:off x="2727732" y="3458623"/>
            <a:ext cx="371192" cy="400110"/>
          </a:xfrm>
          <a:prstGeom prst="rect">
            <a:avLst/>
          </a:prstGeom>
          <a:noFill/>
        </p:spPr>
        <p:txBody>
          <a:bodyPr wrap="square" rtlCol="0">
            <a:spAutoFit/>
          </a:bodyPr>
          <a:lstStyle/>
          <a:p>
            <a:r>
              <a:rPr lang="en-US" sz="2000" b="1" dirty="0">
                <a:solidFill>
                  <a:srgbClr val="7030A0"/>
                </a:solidFill>
                <a:effectLst>
                  <a:outerShdw blurRad="38100" dist="38100" dir="2700000" algn="tl">
                    <a:srgbClr val="000000">
                      <a:alpha val="43137"/>
                    </a:srgbClr>
                  </a:outerShdw>
                </a:effectLst>
              </a:rPr>
              <a:t>4</a:t>
            </a:r>
            <a:endParaRPr lang="en-US"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24085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of new RAISE Facebook page"/>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9248" y="131474"/>
            <a:ext cx="8778889" cy="4938125"/>
          </a:xfrm>
          <a:effectLst>
            <a:outerShdw blurRad="63500" sx="102000" sy="102000" algn="ctr" rotWithShape="0">
              <a:prstClr val="black">
                <a:alpha val="40000"/>
              </a:prstClr>
            </a:outerShdw>
          </a:effectLst>
        </p:spPr>
      </p:pic>
      <p:sp>
        <p:nvSpPr>
          <p:cNvPr id="13" name="Oval 12" descr="oval"/>
          <p:cNvSpPr/>
          <p:nvPr/>
        </p:nvSpPr>
        <p:spPr>
          <a:xfrm>
            <a:off x="3948547" y="1938672"/>
            <a:ext cx="831272" cy="607219"/>
          </a:xfrm>
          <a:prstGeom prst="ellipse">
            <a:avLst/>
          </a:prstGeom>
          <a:noFill/>
          <a:ln w="19050">
            <a:solidFill>
              <a:srgbClr val="A500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2"/>
          <p:cNvSpPr txBox="1">
            <a:spLocks/>
          </p:cNvSpPr>
          <p:nvPr/>
        </p:nvSpPr>
        <p:spPr>
          <a:xfrm>
            <a:off x="470781" y="5165749"/>
            <a:ext cx="8590092" cy="1616052"/>
          </a:xfrm>
          <a:prstGeom prst="rect">
            <a:avLst/>
          </a:prstGeom>
        </p:spPr>
        <p:txBody>
          <a:bodyPr vert="horz" lIns="91440" tIns="45720" rIns="91440" bIns="45720" numCol="2"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fontAlgn="base">
              <a:lnSpc>
                <a:spcPct val="150000"/>
              </a:lnSpc>
              <a:spcBef>
                <a:spcPts val="0"/>
              </a:spcBef>
              <a:buFont typeface="+mj-lt"/>
              <a:buAutoNum type="arabicPeriod"/>
            </a:pPr>
            <a:r>
              <a:rPr lang="en-US" sz="2400" dirty="0"/>
              <a:t>Logo fits box</a:t>
            </a:r>
          </a:p>
          <a:p>
            <a:pPr marL="457200" indent="-457200" fontAlgn="base">
              <a:lnSpc>
                <a:spcPct val="100000"/>
              </a:lnSpc>
              <a:spcBef>
                <a:spcPts val="0"/>
              </a:spcBef>
              <a:buFont typeface="+mj-lt"/>
              <a:buAutoNum type="arabicPeriod"/>
            </a:pPr>
            <a:r>
              <a:rPr lang="en-US" sz="2400" dirty="0"/>
              <a:t>Background = light, colorful, human, is to scale</a:t>
            </a:r>
          </a:p>
          <a:p>
            <a:pPr marL="457200" indent="-457200" fontAlgn="base">
              <a:lnSpc>
                <a:spcPct val="150000"/>
              </a:lnSpc>
              <a:spcBef>
                <a:spcPts val="0"/>
              </a:spcBef>
              <a:buFont typeface="+mj-lt"/>
              <a:buAutoNum type="arabicPeriod" startAt="3"/>
            </a:pPr>
            <a:r>
              <a:rPr lang="en-US" sz="2400" dirty="0"/>
              <a:t>What is RAISE about?</a:t>
            </a:r>
          </a:p>
          <a:p>
            <a:pPr marL="457200" indent="0" fontAlgn="base">
              <a:lnSpc>
                <a:spcPct val="100000"/>
              </a:lnSpc>
              <a:spcBef>
                <a:spcPts val="0"/>
              </a:spcBef>
              <a:buNone/>
            </a:pPr>
            <a:r>
              <a:rPr lang="en-US" sz="1600" b="1" dirty="0">
                <a:solidFill>
                  <a:srgbClr val="A50021"/>
                </a:solidFill>
              </a:rPr>
              <a:t>Serving youth with disabilities</a:t>
            </a:r>
            <a:endParaRPr lang="en-US" sz="1600" dirty="0"/>
          </a:p>
          <a:p>
            <a:pPr marL="457200" indent="-457200" fontAlgn="base">
              <a:lnSpc>
                <a:spcPct val="100000"/>
              </a:lnSpc>
              <a:spcBef>
                <a:spcPts val="0"/>
              </a:spcBef>
              <a:buFont typeface="+mj-lt"/>
              <a:buAutoNum type="arabicPeriod" startAt="4"/>
            </a:pPr>
            <a:r>
              <a:rPr lang="en-US" sz="2400" dirty="0"/>
              <a:t>Who is the audience?</a:t>
            </a:r>
          </a:p>
          <a:p>
            <a:pPr marL="457200" indent="0" fontAlgn="base">
              <a:lnSpc>
                <a:spcPct val="100000"/>
              </a:lnSpc>
              <a:spcBef>
                <a:spcPts val="0"/>
              </a:spcBef>
              <a:buNone/>
            </a:pPr>
            <a:r>
              <a:rPr lang="en-US" sz="1600" b="1" dirty="0">
                <a:solidFill>
                  <a:srgbClr val="A50021"/>
                </a:solidFill>
              </a:rPr>
              <a:t>Young people &amp; their families</a:t>
            </a:r>
          </a:p>
        </p:txBody>
      </p:sp>
      <p:sp>
        <p:nvSpPr>
          <p:cNvPr id="20" name="Oval 19" descr="oval"/>
          <p:cNvSpPr/>
          <p:nvPr/>
        </p:nvSpPr>
        <p:spPr>
          <a:xfrm>
            <a:off x="4751915" y="959667"/>
            <a:ext cx="2187293" cy="1586224"/>
          </a:xfrm>
          <a:prstGeom prst="ellipse">
            <a:avLst/>
          </a:prstGeom>
          <a:noFill/>
          <a:ln w="19050">
            <a:solidFill>
              <a:srgbClr val="A500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Content Placeholder 3" descr="Line Arrow: Slight curve"/>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rot="19767055">
            <a:off x="1258702" y="1289601"/>
            <a:ext cx="1029173" cy="613642"/>
          </a:xfrm>
          <a:prstGeom prst="rect">
            <a:avLst/>
          </a:prstGeom>
          <a:effectLst>
            <a:outerShdw blurRad="63500" sx="102000" sy="102000" algn="ctr" rotWithShape="0">
              <a:prstClr val="black">
                <a:alpha val="40000"/>
              </a:prstClr>
            </a:outerShdw>
          </a:effectLst>
        </p:spPr>
      </p:pic>
      <p:pic>
        <p:nvPicPr>
          <p:cNvPr id="16" name="Content Placeholder 3" descr="Line Arrow: Slight curve"/>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rot="13098697" flipV="1">
            <a:off x="6729220" y="2237739"/>
            <a:ext cx="1029173" cy="646013"/>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1587692" y="1070637"/>
            <a:ext cx="371192" cy="400110"/>
          </a:xfrm>
          <a:prstGeom prst="rect">
            <a:avLst/>
          </a:prstGeom>
          <a:noFill/>
        </p:spPr>
        <p:txBody>
          <a:bodyPr wrap="square" rtlCol="0">
            <a:spAutoFit/>
          </a:bodyPr>
          <a:lstStyle/>
          <a:p>
            <a:r>
              <a:rPr lang="en-US" sz="2000" b="1" dirty="0">
                <a:solidFill>
                  <a:srgbClr val="7030A0"/>
                </a:solidFill>
                <a:effectLst>
                  <a:outerShdw blurRad="38100" dist="38100" dir="2700000" algn="tl">
                    <a:srgbClr val="000000">
                      <a:alpha val="43137"/>
                    </a:srgbClr>
                  </a:outerShdw>
                </a:effectLst>
              </a:rPr>
              <a:t>1</a:t>
            </a:r>
            <a:endParaRPr lang="en-US" b="1" dirty="0">
              <a:solidFill>
                <a:srgbClr val="7030A0"/>
              </a:solidFill>
              <a:effectLst>
                <a:outerShdw blurRad="38100" dist="38100" dir="2700000" algn="tl">
                  <a:srgbClr val="000000">
                    <a:alpha val="43137"/>
                  </a:srgbClr>
                </a:outerShdw>
              </a:effectLst>
            </a:endParaRPr>
          </a:p>
        </p:txBody>
      </p:sp>
      <p:sp>
        <p:nvSpPr>
          <p:cNvPr id="12" name="TextBox 11"/>
          <p:cNvSpPr txBox="1"/>
          <p:nvPr/>
        </p:nvSpPr>
        <p:spPr>
          <a:xfrm>
            <a:off x="7207919" y="2160635"/>
            <a:ext cx="371192" cy="400110"/>
          </a:xfrm>
          <a:prstGeom prst="rect">
            <a:avLst/>
          </a:prstGeom>
          <a:noFill/>
        </p:spPr>
        <p:txBody>
          <a:bodyPr wrap="square" rtlCol="0">
            <a:spAutoFit/>
          </a:bodyPr>
          <a:lstStyle/>
          <a:p>
            <a:r>
              <a:rPr lang="en-US" sz="2000" b="1" dirty="0">
                <a:solidFill>
                  <a:srgbClr val="7030A0"/>
                </a:solidFill>
                <a:effectLst>
                  <a:outerShdw blurRad="38100" dist="38100" dir="2700000" algn="tl">
                    <a:srgbClr val="000000">
                      <a:alpha val="43137"/>
                    </a:srgbClr>
                  </a:outerShdw>
                </a:effectLst>
              </a:rPr>
              <a:t>2</a:t>
            </a:r>
            <a:endParaRPr lang="en-US" b="1" dirty="0">
              <a:solidFill>
                <a:srgbClr val="7030A0"/>
              </a:solidFill>
              <a:effectLst>
                <a:outerShdw blurRad="38100" dist="38100" dir="2700000" algn="tl">
                  <a:srgbClr val="000000">
                    <a:alpha val="43137"/>
                  </a:srgbClr>
                </a:outerShdw>
              </a:effectLst>
            </a:endParaRPr>
          </a:p>
        </p:txBody>
      </p:sp>
      <p:sp>
        <p:nvSpPr>
          <p:cNvPr id="17" name="TextBox 16"/>
          <p:cNvSpPr txBox="1"/>
          <p:nvPr/>
        </p:nvSpPr>
        <p:spPr>
          <a:xfrm>
            <a:off x="4512352" y="2400481"/>
            <a:ext cx="371192" cy="400110"/>
          </a:xfrm>
          <a:prstGeom prst="rect">
            <a:avLst/>
          </a:prstGeom>
          <a:noFill/>
        </p:spPr>
        <p:txBody>
          <a:bodyPr wrap="square" rtlCol="0">
            <a:spAutoFit/>
          </a:bodyPr>
          <a:lstStyle/>
          <a:p>
            <a:r>
              <a:rPr lang="en-US" sz="2000" b="1" dirty="0">
                <a:solidFill>
                  <a:srgbClr val="7030A0"/>
                </a:solidFill>
                <a:effectLst>
                  <a:outerShdw blurRad="38100" dist="38100" dir="2700000" algn="tl">
                    <a:srgbClr val="000000">
                      <a:alpha val="43137"/>
                    </a:srgbClr>
                  </a:outerShdw>
                </a:effectLst>
              </a:rPr>
              <a:t>3</a:t>
            </a:r>
            <a:endParaRPr lang="en-US" b="1" dirty="0">
              <a:solidFill>
                <a:srgbClr val="7030A0"/>
              </a:solidFill>
              <a:effectLst>
                <a:outerShdw blurRad="38100" dist="38100" dir="2700000" algn="tl">
                  <a:srgbClr val="000000">
                    <a:alpha val="43137"/>
                  </a:srgbClr>
                </a:outerShdw>
              </a:effectLst>
            </a:endParaRPr>
          </a:p>
        </p:txBody>
      </p:sp>
      <p:sp>
        <p:nvSpPr>
          <p:cNvPr id="19" name="TextBox 18"/>
          <p:cNvSpPr txBox="1"/>
          <p:nvPr/>
        </p:nvSpPr>
        <p:spPr>
          <a:xfrm>
            <a:off x="2828718" y="2145781"/>
            <a:ext cx="371192" cy="400110"/>
          </a:xfrm>
          <a:prstGeom prst="rect">
            <a:avLst/>
          </a:prstGeom>
          <a:noFill/>
        </p:spPr>
        <p:txBody>
          <a:bodyPr wrap="square" rtlCol="0">
            <a:spAutoFit/>
          </a:bodyPr>
          <a:lstStyle/>
          <a:p>
            <a:r>
              <a:rPr lang="en-US" sz="2000" b="1" dirty="0">
                <a:solidFill>
                  <a:srgbClr val="7030A0"/>
                </a:solidFill>
                <a:effectLst>
                  <a:outerShdw blurRad="38100" dist="38100" dir="2700000" algn="tl">
                    <a:srgbClr val="000000">
                      <a:alpha val="43137"/>
                    </a:srgbClr>
                  </a:outerShdw>
                </a:effectLst>
              </a:rPr>
              <a:t>4</a:t>
            </a:r>
            <a:endParaRPr lang="en-US"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18070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of RAISE YouTube channel"/>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34175" y="890014"/>
            <a:ext cx="7329034" cy="4938125"/>
          </a:xfrm>
          <a:effectLst>
            <a:outerShdw blurRad="63500" sx="102000" sy="102000" algn="ctr" rotWithShape="0">
              <a:prstClr val="black">
                <a:alpha val="40000"/>
              </a:prstClr>
            </a:outerShdw>
          </a:effectLst>
        </p:spPr>
      </p:pic>
      <p:sp>
        <p:nvSpPr>
          <p:cNvPr id="5" name="Title 4"/>
          <p:cNvSpPr>
            <a:spLocks noGrp="1"/>
          </p:cNvSpPr>
          <p:nvPr>
            <p:ph type="title"/>
          </p:nvPr>
        </p:nvSpPr>
        <p:spPr>
          <a:xfrm>
            <a:off x="1138286" y="365127"/>
            <a:ext cx="7551926" cy="342616"/>
          </a:xfrm>
        </p:spPr>
        <p:txBody>
          <a:bodyPr>
            <a:normAutofit fontScale="90000"/>
          </a:bodyPr>
          <a:lstStyle/>
          <a:p>
            <a:r>
              <a:rPr lang="en-US" dirty="0"/>
              <a:t>One Size Does NOT Fit All</a:t>
            </a:r>
          </a:p>
        </p:txBody>
      </p:sp>
      <p:sp>
        <p:nvSpPr>
          <p:cNvPr id="15" name="Content Placeholder 2"/>
          <p:cNvSpPr txBox="1">
            <a:spLocks/>
          </p:cNvSpPr>
          <p:nvPr/>
        </p:nvSpPr>
        <p:spPr>
          <a:xfrm>
            <a:off x="115729" y="6161808"/>
            <a:ext cx="8945143" cy="517761"/>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base">
              <a:buNone/>
            </a:pPr>
            <a:r>
              <a:rPr lang="en-US" sz="2400" i="1" dirty="0">
                <a:solidFill>
                  <a:schemeClr val="accent1">
                    <a:lumMod val="75000"/>
                  </a:schemeClr>
                </a:solidFill>
              </a:rPr>
              <a:t>* Every social media platform has different cover image measurements</a:t>
            </a:r>
          </a:p>
        </p:txBody>
      </p:sp>
    </p:spTree>
    <p:extLst>
      <p:ext uri="{BB962C8B-B14F-4D97-AF65-F5344CB8AC3E}">
        <p14:creationId xmlns:p14="http://schemas.microsoft.com/office/powerpoint/2010/main" xmlns="" val="349295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2508" y="1593131"/>
            <a:ext cx="7315199" cy="1077642"/>
          </a:xfrm>
        </p:spPr>
        <p:txBody>
          <a:bodyPr>
            <a:normAutofit fontScale="90000"/>
          </a:bodyPr>
          <a:lstStyle/>
          <a:p>
            <a:r>
              <a:rPr lang="en-US" dirty="0"/>
              <a:t>Technology &amp; Social Media</a:t>
            </a:r>
            <a:br>
              <a:rPr lang="en-US" dirty="0"/>
            </a:br>
            <a:r>
              <a:rPr lang="en-US" dirty="0"/>
              <a:t>Webinar</a:t>
            </a:r>
          </a:p>
        </p:txBody>
      </p:sp>
      <p:sp>
        <p:nvSpPr>
          <p:cNvPr id="3" name="Subtitle 2"/>
          <p:cNvSpPr>
            <a:spLocks noGrp="1"/>
          </p:cNvSpPr>
          <p:nvPr>
            <p:ph type="subTitle" idx="1"/>
          </p:nvPr>
        </p:nvSpPr>
        <p:spPr>
          <a:xfrm>
            <a:off x="932508" y="3005751"/>
            <a:ext cx="7315200" cy="2788468"/>
          </a:xfrm>
        </p:spPr>
        <p:txBody>
          <a:bodyPr>
            <a:normAutofit/>
          </a:bodyPr>
          <a:lstStyle/>
          <a:p>
            <a:r>
              <a:rPr lang="en-US" b="1" dirty="0"/>
              <a:t>Lewis Hall</a:t>
            </a:r>
          </a:p>
          <a:p>
            <a:r>
              <a:rPr lang="en-US" i="1" dirty="0"/>
              <a:t>Director of Communications</a:t>
            </a:r>
          </a:p>
          <a:p>
            <a:r>
              <a:rPr lang="en-US" dirty="0"/>
              <a:t>#IWantToWork Campaign</a:t>
            </a:r>
          </a:p>
          <a:p>
            <a:endParaRPr lang="en-US" dirty="0"/>
          </a:p>
          <a:p>
            <a:r>
              <a:rPr lang="en-US" b="1" dirty="0"/>
              <a:t>Jessica Wilson</a:t>
            </a:r>
            <a:endParaRPr lang="en-US" dirty="0"/>
          </a:p>
          <a:p>
            <a:r>
              <a:rPr lang="en-US" i="1" dirty="0"/>
              <a:t>Director of Communication &amp; Dissemination</a:t>
            </a:r>
          </a:p>
          <a:p>
            <a:r>
              <a:rPr lang="en-US" dirty="0"/>
              <a:t>SPAN/CPIR/RAISE</a:t>
            </a:r>
          </a:p>
        </p:txBody>
      </p:sp>
    </p:spTree>
    <p:extLst>
      <p:ext uri="{BB962C8B-B14F-4D97-AF65-F5344CB8AC3E}">
        <p14:creationId xmlns:p14="http://schemas.microsoft.com/office/powerpoint/2010/main" xmlns="" val="270188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of RAISE channel art, showing how home image crops across different devices"/>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41824" y="536435"/>
            <a:ext cx="8292952" cy="5393722"/>
          </a:xfrm>
          <a:effectLst>
            <a:outerShdw blurRad="63500" sx="102000" sy="102000" algn="ctr" rotWithShape="0">
              <a:prstClr val="black">
                <a:alpha val="40000"/>
              </a:prstClr>
            </a:outerShdw>
          </a:effectLst>
        </p:spPr>
      </p:pic>
      <p:sp>
        <p:nvSpPr>
          <p:cNvPr id="3" name="Title 1"/>
          <p:cNvSpPr>
            <a:spLocks noGrp="1"/>
          </p:cNvSpPr>
          <p:nvPr>
            <p:ph type="title"/>
          </p:nvPr>
        </p:nvSpPr>
        <p:spPr>
          <a:xfrm>
            <a:off x="3823502" y="243452"/>
            <a:ext cx="1862074" cy="585965"/>
          </a:xfrm>
          <a:solidFill>
            <a:schemeClr val="accent4">
              <a:lumMod val="20000"/>
              <a:lumOff val="80000"/>
            </a:schemeClr>
          </a:solidFill>
        </p:spPr>
        <p:txBody>
          <a:bodyPr>
            <a:normAutofit/>
          </a:bodyPr>
          <a:lstStyle/>
          <a:p>
            <a:r>
              <a:rPr lang="en-US" sz="2025" dirty="0">
                <a:solidFill>
                  <a:schemeClr val="accent5">
                    <a:lumMod val="75000"/>
                  </a:schemeClr>
                </a:solidFill>
              </a:rPr>
              <a:t>YouTube</a:t>
            </a:r>
            <a:endParaRPr lang="en-US" dirty="0">
              <a:solidFill>
                <a:schemeClr val="accent5">
                  <a:lumMod val="75000"/>
                </a:schemeClr>
              </a:solidFill>
            </a:endParaRPr>
          </a:p>
        </p:txBody>
      </p:sp>
    </p:spTree>
    <p:extLst>
      <p:ext uri="{BB962C8B-B14F-4D97-AF65-F5344CB8AC3E}">
        <p14:creationId xmlns:p14="http://schemas.microsoft.com/office/powerpoint/2010/main" xmlns="" val="2091778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screenshot of different crop options for home page image"/>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5220" y="3709518"/>
            <a:ext cx="4554987" cy="2970052"/>
          </a:xfrm>
          <a:prstGeom prst="rect">
            <a:avLst/>
          </a:prstGeom>
          <a:effectLst>
            <a:outerShdw blurRad="63500" sx="102000" sy="102000" algn="ctr" rotWithShape="0">
              <a:prstClr val="black">
                <a:alpha val="40000"/>
              </a:prstClr>
            </a:outerShdw>
          </a:effectLst>
        </p:spPr>
      </p:pic>
      <p:pic>
        <p:nvPicPr>
          <p:cNvPr id="4" name="Content Placeholder 3" descr="screenshot of different crop options for home page image"/>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40421" y="206912"/>
            <a:ext cx="4575978" cy="2970052"/>
          </a:xfrm>
          <a:effectLst>
            <a:outerShdw blurRad="63500" sx="102000" sy="102000" algn="ctr" rotWithShape="0">
              <a:prstClr val="black">
                <a:alpha val="40000"/>
              </a:prstClr>
            </a:outerShdw>
          </a:effectLst>
        </p:spPr>
      </p:pic>
      <p:pic>
        <p:nvPicPr>
          <p:cNvPr id="7" name="Content Placeholder 3" descr="screenshot of different crop options for home page image"/>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33246" y="1586729"/>
            <a:ext cx="4557414" cy="2970052"/>
          </a:xfrm>
          <a:prstGeom prst="rect">
            <a:avLst/>
          </a:prstGeom>
          <a:effectLst>
            <a:outerShdw blurRad="63500" sx="102000" sy="102000" algn="ctr" rotWithShape="0">
              <a:prstClr val="black">
                <a:alpha val="40000"/>
              </a:prstClr>
            </a:outerShdw>
          </a:effectLst>
        </p:spPr>
      </p:pic>
      <p:grpSp>
        <p:nvGrpSpPr>
          <p:cNvPr id="2" name="Group 1"/>
          <p:cNvGrpSpPr/>
          <p:nvPr/>
        </p:nvGrpSpPr>
        <p:grpSpPr>
          <a:xfrm>
            <a:off x="368300" y="815974"/>
            <a:ext cx="2454275" cy="1717675"/>
            <a:chOff x="368300" y="815974"/>
            <a:chExt cx="2454275" cy="1717675"/>
          </a:xfrm>
        </p:grpSpPr>
        <p:sp>
          <p:nvSpPr>
            <p:cNvPr id="12" name="Rectangle 11" descr="red square highlighting size of image crop for tv"/>
            <p:cNvSpPr/>
            <p:nvPr/>
          </p:nvSpPr>
          <p:spPr>
            <a:xfrm>
              <a:off x="368300" y="1139731"/>
              <a:ext cx="2454275" cy="1393918"/>
            </a:xfrm>
            <a:prstGeom prst="rect">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519216" y="815974"/>
              <a:ext cx="573262" cy="400019"/>
            </a:xfrm>
            <a:prstGeom prst="rect">
              <a:avLst/>
            </a:prstGeom>
            <a:ln>
              <a:noFill/>
            </a:ln>
          </p:spPr>
          <p:txBody>
            <a:bodyPr wrap="square" rtlCol="0" anchor="ctr">
              <a:spAutoFit/>
            </a:bodyPr>
            <a:lstStyle/>
            <a:p>
              <a:r>
                <a:rPr lang="en-US" sz="2000" b="1" dirty="0">
                  <a:solidFill>
                    <a:srgbClr val="A50021"/>
                  </a:solidFill>
                  <a:latin typeface="+mn-lt"/>
                </a:rPr>
                <a:t>TV</a:t>
              </a:r>
              <a:endParaRPr lang="en-US" sz="2600" b="1" dirty="0">
                <a:solidFill>
                  <a:srgbClr val="A50021"/>
                </a:solidFill>
                <a:latin typeface="+mn-lt"/>
              </a:endParaRPr>
            </a:p>
          </p:txBody>
        </p:sp>
        <p:sp>
          <p:nvSpPr>
            <p:cNvPr id="16" name="Rectangle 15" descr="red square highlighting size of image crop for mobile devices"/>
            <p:cNvSpPr/>
            <p:nvPr/>
          </p:nvSpPr>
          <p:spPr>
            <a:xfrm>
              <a:off x="847202" y="1640562"/>
              <a:ext cx="1495948" cy="397788"/>
            </a:xfrm>
            <a:prstGeom prst="rect">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523862" y="1260812"/>
              <a:ext cx="1004548" cy="400110"/>
            </a:xfrm>
            <a:prstGeom prst="rect">
              <a:avLst/>
            </a:prstGeom>
          </p:spPr>
          <p:txBody>
            <a:bodyPr wrap="square" rtlCol="0" anchor="ctr">
              <a:spAutoFit/>
            </a:bodyPr>
            <a:lstStyle/>
            <a:p>
              <a:r>
                <a:rPr lang="en-US" sz="2000" b="1" dirty="0">
                  <a:solidFill>
                    <a:srgbClr val="A50021"/>
                  </a:solidFill>
                  <a:latin typeface="+mn-lt"/>
                </a:rPr>
                <a:t>Mobile</a:t>
              </a:r>
              <a:endParaRPr lang="en-US" sz="2600" b="1" dirty="0">
                <a:solidFill>
                  <a:srgbClr val="A50021"/>
                </a:solidFill>
                <a:latin typeface="+mn-lt"/>
              </a:endParaRPr>
            </a:p>
          </p:txBody>
        </p:sp>
      </p:grpSp>
      <p:grpSp>
        <p:nvGrpSpPr>
          <p:cNvPr id="24" name="Group 23"/>
          <p:cNvGrpSpPr/>
          <p:nvPr/>
        </p:nvGrpSpPr>
        <p:grpSpPr>
          <a:xfrm>
            <a:off x="5484815" y="2185758"/>
            <a:ext cx="2454275" cy="1717675"/>
            <a:chOff x="368300" y="815974"/>
            <a:chExt cx="2454275" cy="1717675"/>
          </a:xfrm>
        </p:grpSpPr>
        <p:sp>
          <p:nvSpPr>
            <p:cNvPr id="25" name="Rectangle 24" descr="red square highlighting size of image crop for tv"/>
            <p:cNvSpPr/>
            <p:nvPr/>
          </p:nvSpPr>
          <p:spPr>
            <a:xfrm>
              <a:off x="368300" y="1139731"/>
              <a:ext cx="2454275" cy="1393918"/>
            </a:xfrm>
            <a:prstGeom prst="rect">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519216" y="815974"/>
              <a:ext cx="573262" cy="400019"/>
            </a:xfrm>
            <a:prstGeom prst="rect">
              <a:avLst/>
            </a:prstGeom>
            <a:ln>
              <a:noFill/>
            </a:ln>
          </p:spPr>
          <p:txBody>
            <a:bodyPr wrap="square" rtlCol="0" anchor="ctr">
              <a:spAutoFit/>
            </a:bodyPr>
            <a:lstStyle/>
            <a:p>
              <a:r>
                <a:rPr lang="en-US" sz="2000" b="1" dirty="0">
                  <a:solidFill>
                    <a:srgbClr val="A50021"/>
                  </a:solidFill>
                  <a:latin typeface="+mn-lt"/>
                </a:rPr>
                <a:t>TV</a:t>
              </a:r>
              <a:endParaRPr lang="en-US" sz="2600" b="1" dirty="0">
                <a:solidFill>
                  <a:srgbClr val="A50021"/>
                </a:solidFill>
                <a:latin typeface="+mn-lt"/>
              </a:endParaRPr>
            </a:p>
          </p:txBody>
        </p:sp>
        <p:sp>
          <p:nvSpPr>
            <p:cNvPr id="27" name="Rectangle 26" descr="red square highlighting size of image crop for mobile devices"/>
            <p:cNvSpPr/>
            <p:nvPr/>
          </p:nvSpPr>
          <p:spPr>
            <a:xfrm>
              <a:off x="847202" y="1640562"/>
              <a:ext cx="1495948" cy="397788"/>
            </a:xfrm>
            <a:prstGeom prst="rect">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1523862" y="1260812"/>
              <a:ext cx="1004548" cy="400110"/>
            </a:xfrm>
            <a:prstGeom prst="rect">
              <a:avLst/>
            </a:prstGeom>
          </p:spPr>
          <p:txBody>
            <a:bodyPr wrap="square" rtlCol="0" anchor="ctr">
              <a:spAutoFit/>
            </a:bodyPr>
            <a:lstStyle/>
            <a:p>
              <a:r>
                <a:rPr lang="en-US" sz="2000" b="1" dirty="0">
                  <a:solidFill>
                    <a:srgbClr val="A50021"/>
                  </a:solidFill>
                  <a:latin typeface="+mn-lt"/>
                </a:rPr>
                <a:t>Mobile</a:t>
              </a:r>
              <a:endParaRPr lang="en-US" sz="2600" b="1" dirty="0">
                <a:solidFill>
                  <a:srgbClr val="A50021"/>
                </a:solidFill>
                <a:latin typeface="+mn-lt"/>
              </a:endParaRPr>
            </a:p>
          </p:txBody>
        </p:sp>
      </p:grpSp>
      <p:grpSp>
        <p:nvGrpSpPr>
          <p:cNvPr id="29" name="Group 28"/>
          <p:cNvGrpSpPr/>
          <p:nvPr/>
        </p:nvGrpSpPr>
        <p:grpSpPr>
          <a:xfrm>
            <a:off x="2215005" y="4308547"/>
            <a:ext cx="2454275" cy="1717675"/>
            <a:chOff x="368300" y="815974"/>
            <a:chExt cx="2454275" cy="1717675"/>
          </a:xfrm>
        </p:grpSpPr>
        <p:sp>
          <p:nvSpPr>
            <p:cNvPr id="30" name="Rectangle 29" descr="red square highlighting size of image crop for tv"/>
            <p:cNvSpPr/>
            <p:nvPr/>
          </p:nvSpPr>
          <p:spPr>
            <a:xfrm>
              <a:off x="368300" y="1139731"/>
              <a:ext cx="2454275" cy="1393918"/>
            </a:xfrm>
            <a:prstGeom prst="rect">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519216" y="815974"/>
              <a:ext cx="573262" cy="400019"/>
            </a:xfrm>
            <a:prstGeom prst="rect">
              <a:avLst/>
            </a:prstGeom>
            <a:ln>
              <a:noFill/>
            </a:ln>
          </p:spPr>
          <p:txBody>
            <a:bodyPr wrap="square" rtlCol="0" anchor="ctr">
              <a:spAutoFit/>
            </a:bodyPr>
            <a:lstStyle/>
            <a:p>
              <a:r>
                <a:rPr lang="en-US" sz="2000" b="1" dirty="0">
                  <a:solidFill>
                    <a:srgbClr val="A50021"/>
                  </a:solidFill>
                  <a:latin typeface="+mn-lt"/>
                </a:rPr>
                <a:t>TV</a:t>
              </a:r>
              <a:endParaRPr lang="en-US" sz="2600" b="1" dirty="0">
                <a:solidFill>
                  <a:srgbClr val="A50021"/>
                </a:solidFill>
                <a:latin typeface="+mn-lt"/>
              </a:endParaRPr>
            </a:p>
          </p:txBody>
        </p:sp>
        <p:sp>
          <p:nvSpPr>
            <p:cNvPr id="32" name="Rectangle 31" descr="red square highlighting size of image crop for mobile devices"/>
            <p:cNvSpPr/>
            <p:nvPr/>
          </p:nvSpPr>
          <p:spPr>
            <a:xfrm>
              <a:off x="847202" y="1640562"/>
              <a:ext cx="1495948" cy="397788"/>
            </a:xfrm>
            <a:prstGeom prst="rect">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523862" y="1260812"/>
              <a:ext cx="1004548" cy="400110"/>
            </a:xfrm>
            <a:prstGeom prst="rect">
              <a:avLst/>
            </a:prstGeom>
          </p:spPr>
          <p:txBody>
            <a:bodyPr wrap="square" rtlCol="0" anchor="ctr">
              <a:spAutoFit/>
            </a:bodyPr>
            <a:lstStyle/>
            <a:p>
              <a:r>
                <a:rPr lang="en-US" sz="2000" b="1" dirty="0">
                  <a:solidFill>
                    <a:srgbClr val="A50021"/>
                  </a:solidFill>
                  <a:latin typeface="+mn-lt"/>
                </a:rPr>
                <a:t>Mobile</a:t>
              </a:r>
              <a:endParaRPr lang="en-US" sz="2600" b="1" dirty="0">
                <a:solidFill>
                  <a:srgbClr val="A50021"/>
                </a:solidFill>
                <a:latin typeface="+mn-lt"/>
              </a:endParaRPr>
            </a:p>
          </p:txBody>
        </p:sp>
      </p:grpSp>
    </p:spTree>
    <p:extLst>
      <p:ext uri="{BB962C8B-B14F-4D97-AF65-F5344CB8AC3E}">
        <p14:creationId xmlns:p14="http://schemas.microsoft.com/office/powerpoint/2010/main" xmlns="" val="3859974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07" y="261217"/>
            <a:ext cx="7310892" cy="549273"/>
          </a:xfrm>
        </p:spPr>
        <p:txBody>
          <a:bodyPr>
            <a:normAutofit/>
          </a:bodyPr>
          <a:lstStyle/>
          <a:p>
            <a:pPr fontAlgn="base"/>
            <a:r>
              <a:rPr lang="en-US" sz="2800" dirty="0"/>
              <a:t>Recommended Image Sizes</a:t>
            </a:r>
            <a:endParaRPr lang="en-US" sz="2800" dirty="0">
              <a:hlinkClick r:id="rId2"/>
            </a:endParaRPr>
          </a:p>
        </p:txBody>
      </p:sp>
      <p:sp>
        <p:nvSpPr>
          <p:cNvPr id="3" name="Content Placeholder 2"/>
          <p:cNvSpPr>
            <a:spLocks noGrp="1"/>
          </p:cNvSpPr>
          <p:nvPr>
            <p:ph idx="1"/>
          </p:nvPr>
        </p:nvSpPr>
        <p:spPr>
          <a:xfrm>
            <a:off x="2064603" y="923058"/>
            <a:ext cx="5708021" cy="800099"/>
          </a:xfrm>
          <a:solidFill>
            <a:schemeClr val="accent4">
              <a:lumMod val="20000"/>
              <a:lumOff val="80000"/>
            </a:schemeClr>
          </a:solidFill>
          <a:ln>
            <a:solidFill>
              <a:schemeClr val="accent4">
                <a:lumMod val="60000"/>
                <a:lumOff val="40000"/>
              </a:schemeClr>
            </a:solidFill>
          </a:ln>
        </p:spPr>
        <p:txBody>
          <a:bodyPr numCol="1" anchor="ctr">
            <a:noAutofit/>
          </a:bodyPr>
          <a:lstStyle/>
          <a:p>
            <a:pPr marL="457200" indent="0" fontAlgn="base">
              <a:buNone/>
            </a:pPr>
            <a:r>
              <a:rPr lang="en-US" sz="2400" dirty="0"/>
              <a:t>851 x 315 pixels</a:t>
            </a:r>
          </a:p>
          <a:p>
            <a:pPr marL="457200" indent="457200" fontAlgn="base">
              <a:buNone/>
            </a:pPr>
            <a:r>
              <a:rPr lang="en-US" sz="2000" dirty="0"/>
              <a:t>(minimum 339 x 150 pixels)</a:t>
            </a:r>
          </a:p>
        </p:txBody>
      </p:sp>
      <p:sp>
        <p:nvSpPr>
          <p:cNvPr id="4" name="Content Placeholder 2"/>
          <p:cNvSpPr txBox="1">
            <a:spLocks/>
          </p:cNvSpPr>
          <p:nvPr/>
        </p:nvSpPr>
        <p:spPr>
          <a:xfrm>
            <a:off x="2064603" y="1868631"/>
            <a:ext cx="5708021" cy="1143001"/>
          </a:xfrm>
          <a:prstGeom prst="rect">
            <a:avLst/>
          </a:prstGeom>
          <a:solidFill>
            <a:schemeClr val="accent2">
              <a:lumMod val="20000"/>
              <a:lumOff val="80000"/>
            </a:schemeClr>
          </a:solidFill>
          <a:ln>
            <a:solidFill>
              <a:schemeClr val="accent2">
                <a:lumMod val="60000"/>
                <a:lumOff val="40000"/>
              </a:schemeClr>
            </a:solidFill>
          </a:ln>
        </p:spPr>
        <p:txBody>
          <a:bodyPr vert="horz" lIns="91440" tIns="45720" rIns="91440" bIns="45720" numCol="1"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0" fontAlgn="base">
              <a:buFont typeface="Arial" panose="020B0604020202020204" pitchFamily="34" charset="0"/>
              <a:buNone/>
            </a:pPr>
            <a:r>
              <a:rPr lang="en-US" sz="2400" dirty="0"/>
              <a:t>1080 x 608 pixels</a:t>
            </a:r>
          </a:p>
          <a:p>
            <a:pPr marL="457200" indent="457200" fontAlgn="base">
              <a:buFont typeface="Arial" panose="020B0604020202020204" pitchFamily="34" charset="0"/>
              <a:buNone/>
            </a:pPr>
            <a:r>
              <a:rPr lang="en-US" sz="2000" dirty="0"/>
              <a:t>~ Can be up to 2120 x 1192 pixels</a:t>
            </a:r>
          </a:p>
          <a:p>
            <a:pPr marL="457200" indent="457200" fontAlgn="base">
              <a:buFont typeface="Arial" panose="020B0604020202020204" pitchFamily="34" charset="0"/>
              <a:buNone/>
            </a:pPr>
            <a:r>
              <a:rPr lang="en-US" sz="2000" dirty="0"/>
              <a:t>~ Smallest image is 480 x 270 pixels</a:t>
            </a:r>
          </a:p>
        </p:txBody>
      </p:sp>
      <p:sp>
        <p:nvSpPr>
          <p:cNvPr id="5" name="Content Placeholder 2"/>
          <p:cNvSpPr txBox="1">
            <a:spLocks/>
          </p:cNvSpPr>
          <p:nvPr/>
        </p:nvSpPr>
        <p:spPr>
          <a:xfrm>
            <a:off x="2064602" y="3167498"/>
            <a:ext cx="5708021" cy="571500"/>
          </a:xfrm>
          <a:prstGeom prst="rect">
            <a:avLst/>
          </a:prstGeom>
          <a:solidFill>
            <a:schemeClr val="tx2">
              <a:lumMod val="20000"/>
              <a:lumOff val="80000"/>
            </a:schemeClr>
          </a:solidFill>
          <a:ln>
            <a:solidFill>
              <a:schemeClr val="tx2">
                <a:lumMod val="60000"/>
                <a:lumOff val="40000"/>
              </a:schemeClr>
            </a:solidFill>
          </a:ln>
        </p:spPr>
        <p:txBody>
          <a:bodyPr vert="horz" lIns="91440" tIns="45720" rIns="91440" bIns="45720" numCol="1"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0" fontAlgn="base">
              <a:buFont typeface="Arial" panose="020B0604020202020204" pitchFamily="34" charset="0"/>
              <a:buNone/>
            </a:pPr>
            <a:r>
              <a:rPr lang="en-US" sz="2400" dirty="0"/>
              <a:t>1500 x 500 pixels</a:t>
            </a:r>
            <a:endParaRPr lang="en-US" sz="2000" dirty="0"/>
          </a:p>
        </p:txBody>
      </p:sp>
      <p:sp>
        <p:nvSpPr>
          <p:cNvPr id="6" name="Content Placeholder 2"/>
          <p:cNvSpPr txBox="1">
            <a:spLocks/>
          </p:cNvSpPr>
          <p:nvPr/>
        </p:nvSpPr>
        <p:spPr>
          <a:xfrm>
            <a:off x="2064602" y="3905254"/>
            <a:ext cx="5708021" cy="571500"/>
          </a:xfrm>
          <a:prstGeom prst="rect">
            <a:avLst/>
          </a:prstGeom>
          <a:solidFill>
            <a:schemeClr val="accent6">
              <a:lumMod val="20000"/>
              <a:lumOff val="80000"/>
            </a:schemeClr>
          </a:solidFill>
          <a:ln>
            <a:solidFill>
              <a:schemeClr val="accent6">
                <a:lumMod val="60000"/>
                <a:lumOff val="40000"/>
              </a:schemeClr>
            </a:solidFill>
          </a:ln>
        </p:spPr>
        <p:txBody>
          <a:bodyPr vert="horz" lIns="91440" tIns="45720" rIns="91440" bIns="45720" numCol="1"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0" fontAlgn="base">
              <a:buFont typeface="Arial" panose="020B0604020202020204" pitchFamily="34" charset="0"/>
              <a:buNone/>
            </a:pPr>
            <a:r>
              <a:rPr lang="en-US" sz="2400" dirty="0"/>
              <a:t>1400 x 425 pixels</a:t>
            </a:r>
            <a:endParaRPr lang="en-US" sz="2000" dirty="0"/>
          </a:p>
        </p:txBody>
      </p:sp>
      <p:sp>
        <p:nvSpPr>
          <p:cNvPr id="7" name="Content Placeholder 2"/>
          <p:cNvSpPr txBox="1">
            <a:spLocks/>
          </p:cNvSpPr>
          <p:nvPr/>
        </p:nvSpPr>
        <p:spPr>
          <a:xfrm>
            <a:off x="2064602" y="4653401"/>
            <a:ext cx="5708021" cy="571500"/>
          </a:xfrm>
          <a:prstGeom prst="rect">
            <a:avLst/>
          </a:prstGeom>
          <a:solidFill>
            <a:schemeClr val="bg1">
              <a:lumMod val="95000"/>
            </a:schemeClr>
          </a:solidFill>
          <a:ln>
            <a:solidFill>
              <a:schemeClr val="bg1">
                <a:lumMod val="75000"/>
              </a:schemeClr>
            </a:solidFill>
          </a:ln>
        </p:spPr>
        <p:txBody>
          <a:bodyPr vert="horz" lIns="91440" tIns="45720" rIns="91440" bIns="45720" numCol="1"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0" fontAlgn="base">
              <a:buFont typeface="Arial" panose="020B0604020202020204" pitchFamily="34" charset="0"/>
              <a:buNone/>
            </a:pPr>
            <a:r>
              <a:rPr lang="en-US" sz="2400" dirty="0"/>
              <a:t>2560 x 1440 pixels</a:t>
            </a:r>
            <a:endParaRPr lang="en-US" sz="2000" dirty="0"/>
          </a:p>
        </p:txBody>
      </p:sp>
      <p:sp>
        <p:nvSpPr>
          <p:cNvPr id="8" name="Content Placeholder 2"/>
          <p:cNvSpPr txBox="1">
            <a:spLocks/>
          </p:cNvSpPr>
          <p:nvPr/>
        </p:nvSpPr>
        <p:spPr>
          <a:xfrm>
            <a:off x="859258" y="5493327"/>
            <a:ext cx="6913365" cy="885479"/>
          </a:xfrm>
          <a:prstGeom prst="rect">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numCol="1"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base">
              <a:spcBef>
                <a:spcPts val="600"/>
              </a:spcBef>
              <a:buFont typeface="Arial" panose="020B0604020202020204" pitchFamily="34" charset="0"/>
              <a:buNone/>
            </a:pPr>
            <a:r>
              <a:rPr lang="en-US" sz="2400" dirty="0">
                <a:solidFill>
                  <a:srgbClr val="002060"/>
                </a:solidFill>
              </a:rPr>
              <a:t>To convert pixels to inches:</a:t>
            </a:r>
          </a:p>
          <a:p>
            <a:pPr marL="0" indent="0" algn="ctr" fontAlgn="base">
              <a:spcBef>
                <a:spcPts val="600"/>
              </a:spcBef>
              <a:buNone/>
            </a:pPr>
            <a:r>
              <a:rPr lang="en-US" sz="2000" dirty="0">
                <a:solidFill>
                  <a:srgbClr val="002060"/>
                </a:solidFill>
                <a:hlinkClick r:id="rId3"/>
              </a:rPr>
              <a:t>https://www.pixelto.net/px-to-inches-converter</a:t>
            </a:r>
            <a:endParaRPr lang="en-US" sz="2000" dirty="0">
              <a:solidFill>
                <a:srgbClr val="002060"/>
              </a:solidFill>
            </a:endParaRPr>
          </a:p>
        </p:txBody>
      </p:sp>
      <p:pic>
        <p:nvPicPr>
          <p:cNvPr id="9" name="Content Placeholder 4" descr="Facebook logo"/>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70256" y="1070802"/>
            <a:ext cx="551807" cy="551807"/>
          </a:xfrm>
          <a:prstGeom prst="rect">
            <a:avLst/>
          </a:prstGeom>
        </p:spPr>
      </p:pic>
      <p:pic>
        <p:nvPicPr>
          <p:cNvPr id="10" name="Content Placeholder 4" descr="YouTube logo"/>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4588" y="4177664"/>
            <a:ext cx="1553533" cy="1553533"/>
          </a:xfrm>
          <a:prstGeom prst="rect">
            <a:avLst/>
          </a:prstGeom>
        </p:spPr>
      </p:pic>
      <p:pic>
        <p:nvPicPr>
          <p:cNvPr id="11" name="Content Placeholder 4" descr="LinkedIn logo"/>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70254" y="3923521"/>
            <a:ext cx="634375" cy="553233"/>
          </a:xfrm>
          <a:prstGeom prst="rect">
            <a:avLst/>
          </a:prstGeom>
        </p:spPr>
      </p:pic>
      <p:pic>
        <p:nvPicPr>
          <p:cNvPr id="12" name="Content Placeholder 4" descr="Twitter logo"/>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97516" y="3124521"/>
            <a:ext cx="696899" cy="696899"/>
          </a:xfrm>
          <a:prstGeom prst="rect">
            <a:avLst/>
          </a:prstGeom>
        </p:spPr>
      </p:pic>
      <p:pic>
        <p:nvPicPr>
          <p:cNvPr id="13" name="Content Placeholder 4" descr="Google+ logo"/>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370254" y="2135298"/>
            <a:ext cx="551807" cy="551807"/>
          </a:xfrm>
          <a:prstGeom prst="rect">
            <a:avLst/>
          </a:prstGeom>
        </p:spPr>
      </p:pic>
    </p:spTree>
    <p:extLst>
      <p:ext uri="{BB962C8B-B14F-4D97-AF65-F5344CB8AC3E}">
        <p14:creationId xmlns:p14="http://schemas.microsoft.com/office/powerpoint/2010/main" xmlns="" val="2618604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07" y="365127"/>
            <a:ext cx="7757705" cy="1245464"/>
          </a:xfrm>
        </p:spPr>
        <p:txBody>
          <a:bodyPr>
            <a:normAutofit/>
          </a:bodyPr>
          <a:lstStyle/>
          <a:p>
            <a:pPr fontAlgn="base"/>
            <a:r>
              <a:rPr lang="en-US" sz="2800" dirty="0"/>
              <a:t>Look for Help Online</a:t>
            </a:r>
            <a:endParaRPr lang="en-US" sz="2800" dirty="0">
              <a:hlinkClick r:id="rId2"/>
            </a:endParaRPr>
          </a:p>
        </p:txBody>
      </p:sp>
      <p:sp>
        <p:nvSpPr>
          <p:cNvPr id="3" name="Content Placeholder 2"/>
          <p:cNvSpPr>
            <a:spLocks noGrp="1"/>
          </p:cNvSpPr>
          <p:nvPr>
            <p:ph idx="1"/>
          </p:nvPr>
        </p:nvSpPr>
        <p:spPr>
          <a:xfrm>
            <a:off x="932508" y="2057399"/>
            <a:ext cx="7757704" cy="4119563"/>
          </a:xfrm>
        </p:spPr>
        <p:txBody>
          <a:bodyPr numCol="1">
            <a:noAutofit/>
          </a:bodyPr>
          <a:lstStyle/>
          <a:p>
            <a:pPr marL="0" indent="0">
              <a:buNone/>
            </a:pPr>
            <a:r>
              <a:rPr lang="en-US" sz="2400" dirty="0">
                <a:ea typeface="Ebrima" panose="02000000000000000000" pitchFamily="2" charset="0"/>
                <a:cs typeface="Ebrima" panose="02000000000000000000" pitchFamily="2" charset="0"/>
              </a:rPr>
              <a:t>There are plenty of guides with great ideas and examples available to search</a:t>
            </a:r>
          </a:p>
          <a:p>
            <a:pPr marL="0" indent="0">
              <a:buNone/>
            </a:pPr>
            <a:endParaRPr lang="en-US" sz="2400" dirty="0">
              <a:ea typeface="Ebrima" panose="02000000000000000000" pitchFamily="2" charset="0"/>
              <a:cs typeface="Ebrima" panose="02000000000000000000" pitchFamily="2" charset="0"/>
              <a:hlinkClick r:id="rId3"/>
            </a:endParaRPr>
          </a:p>
          <a:p>
            <a:pPr marL="342900" indent="-342900">
              <a:buFont typeface="Wingdings" panose="05000000000000000000" pitchFamily="2" charset="2"/>
              <a:buChar char="ü"/>
            </a:pPr>
            <a:r>
              <a:rPr lang="en-US" sz="2400" dirty="0">
                <a:ea typeface="Ebrima" panose="02000000000000000000" pitchFamily="2" charset="0"/>
                <a:cs typeface="Ebrima" panose="02000000000000000000" pitchFamily="2" charset="0"/>
                <a:hlinkClick r:id="rId3"/>
              </a:rPr>
              <a:t>www.socialmediaexaminer.com/12-creative-ways-to-use-facebook-cover-images-for-business/</a:t>
            </a:r>
            <a:endParaRPr lang="en-US" sz="2400" dirty="0">
              <a:ea typeface="Ebrima" panose="02000000000000000000" pitchFamily="2" charset="0"/>
              <a:cs typeface="Ebrima" panose="02000000000000000000" pitchFamily="2" charset="0"/>
            </a:endParaRPr>
          </a:p>
          <a:p>
            <a:pPr>
              <a:buFont typeface="Wingdings" panose="05000000000000000000" pitchFamily="2" charset="2"/>
              <a:buChar char="ü"/>
            </a:pPr>
            <a:endParaRPr lang="en-US" sz="1050" dirty="0">
              <a:ea typeface="Ebrima" panose="02000000000000000000" pitchFamily="2" charset="0"/>
              <a:cs typeface="Ebrima" panose="02000000000000000000" pitchFamily="2" charset="0"/>
            </a:endParaRPr>
          </a:p>
          <a:p>
            <a:pPr marL="342900" indent="-342900">
              <a:buFont typeface="Wingdings" panose="05000000000000000000" pitchFamily="2" charset="2"/>
              <a:buChar char="ü"/>
            </a:pPr>
            <a:r>
              <a:rPr lang="en-US" sz="2400" dirty="0">
                <a:ea typeface="Ebrima" panose="02000000000000000000" pitchFamily="2" charset="0"/>
                <a:cs typeface="Ebrima" panose="02000000000000000000" pitchFamily="2" charset="0"/>
                <a:hlinkClick r:id="rId4"/>
              </a:rPr>
              <a:t>www.socialmediaexaminer.com/create-perfect-cover-photo/</a:t>
            </a:r>
            <a:endParaRPr lang="en-US" sz="2400" dirty="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xmlns="" val="247213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07" y="344032"/>
            <a:ext cx="7757705" cy="1266559"/>
          </a:xfrm>
        </p:spPr>
        <p:txBody>
          <a:bodyPr>
            <a:normAutofit/>
          </a:bodyPr>
          <a:lstStyle/>
          <a:p>
            <a:pPr fontAlgn="base"/>
            <a:r>
              <a:rPr lang="en-US" sz="2800" dirty="0"/>
              <a:t>Free cover photo templates for</a:t>
            </a:r>
            <a:endParaRPr lang="en-US" sz="2800" dirty="0">
              <a:hlinkClick r:id="rId2"/>
            </a:endParaRPr>
          </a:p>
        </p:txBody>
      </p:sp>
      <p:sp>
        <p:nvSpPr>
          <p:cNvPr id="3" name="Content Placeholder 2"/>
          <p:cNvSpPr>
            <a:spLocks noGrp="1"/>
          </p:cNvSpPr>
          <p:nvPr>
            <p:ph idx="1"/>
          </p:nvPr>
        </p:nvSpPr>
        <p:spPr>
          <a:xfrm>
            <a:off x="932508" y="2286000"/>
            <a:ext cx="7757704" cy="3890962"/>
          </a:xfrm>
        </p:spPr>
        <p:txBody>
          <a:bodyPr numCol="1">
            <a:noAutofit/>
          </a:bodyPr>
          <a:lstStyle/>
          <a:p>
            <a:pPr marL="0" indent="0" algn="ctr">
              <a:buNone/>
            </a:pPr>
            <a:r>
              <a:rPr lang="en-US" sz="2400" dirty="0">
                <a:solidFill>
                  <a:srgbClr val="A50021"/>
                </a:solidFill>
              </a:rPr>
              <a:t>The Essential Cheat Sheet of Cover Photo Dimensions for Facebook, Twitter &amp; More [Templates]</a:t>
            </a:r>
          </a:p>
          <a:p>
            <a:pPr marL="0" indent="0" algn="ctr">
              <a:buNone/>
            </a:pPr>
            <a:r>
              <a:rPr lang="en-US" sz="1800" dirty="0">
                <a:solidFill>
                  <a:srgbClr val="A50021"/>
                </a:solidFill>
              </a:rPr>
              <a:t>By Lindsay Kolowich @lkolow</a:t>
            </a:r>
          </a:p>
          <a:p>
            <a:pPr marL="0" indent="0">
              <a:buNone/>
            </a:pPr>
            <a:endParaRPr lang="en-US" sz="1400" dirty="0">
              <a:hlinkClick r:id="rId3"/>
            </a:endParaRPr>
          </a:p>
          <a:p>
            <a:pPr marL="692150" indent="0">
              <a:buNone/>
            </a:pPr>
            <a:r>
              <a:rPr lang="en-US" sz="2400" dirty="0">
                <a:hlinkClick r:id="rId3"/>
              </a:rPr>
              <a:t>blog.hubspot.com/marketing/social-media-cover-photo-sizing-cheat-sheet#sm.0000z3tx8f9hqedrzxb2g2rghvzua</a:t>
            </a:r>
            <a:endParaRPr lang="en-US" sz="2400" dirty="0"/>
          </a:p>
        </p:txBody>
      </p:sp>
      <p:pic>
        <p:nvPicPr>
          <p:cNvPr id="4" name="Content Placeholder 4" descr="Facebook logo"/>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61202" y="1282402"/>
            <a:ext cx="551807" cy="551807"/>
          </a:xfrm>
          <a:prstGeom prst="rect">
            <a:avLst/>
          </a:prstGeom>
        </p:spPr>
      </p:pic>
      <p:pic>
        <p:nvPicPr>
          <p:cNvPr id="5" name="Content Placeholder 4" descr="YouTube logo"/>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32081" y="833824"/>
            <a:ext cx="1553533" cy="1553533"/>
          </a:xfrm>
          <a:prstGeom prst="rect">
            <a:avLst/>
          </a:prstGeom>
        </p:spPr>
      </p:pic>
      <p:pic>
        <p:nvPicPr>
          <p:cNvPr id="6" name="Content Placeholder 4" descr="LinkedIn logo"/>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314578" y="1333975"/>
            <a:ext cx="634375" cy="553233"/>
          </a:xfrm>
          <a:prstGeom prst="rect">
            <a:avLst/>
          </a:prstGeom>
        </p:spPr>
      </p:pic>
      <p:pic>
        <p:nvPicPr>
          <p:cNvPr id="7" name="Content Placeholder 4" descr="Twitter logo"/>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00058" y="1282402"/>
            <a:ext cx="696899" cy="696899"/>
          </a:xfrm>
          <a:prstGeom prst="rect">
            <a:avLst/>
          </a:prstGeom>
        </p:spPr>
      </p:pic>
      <p:pic>
        <p:nvPicPr>
          <p:cNvPr id="8" name="Content Placeholder 4" descr="Google+ logo"/>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230630" y="1282402"/>
            <a:ext cx="551807" cy="551807"/>
          </a:xfrm>
          <a:prstGeom prst="rect">
            <a:avLst/>
          </a:prstGeom>
        </p:spPr>
      </p:pic>
    </p:spTree>
    <p:extLst>
      <p:ext uri="{BB962C8B-B14F-4D97-AF65-F5344CB8AC3E}">
        <p14:creationId xmlns:p14="http://schemas.microsoft.com/office/powerpoint/2010/main" xmlns="" val="142596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Your Facebook Page Accessible</a:t>
            </a:r>
          </a:p>
        </p:txBody>
      </p:sp>
      <p:sp>
        <p:nvSpPr>
          <p:cNvPr id="3" name="Content Placeholder 2"/>
          <p:cNvSpPr>
            <a:spLocks noGrp="1"/>
          </p:cNvSpPr>
          <p:nvPr>
            <p:ph idx="1"/>
          </p:nvPr>
        </p:nvSpPr>
        <p:spPr/>
        <p:txBody>
          <a:bodyPr>
            <a:normAutofit/>
          </a:bodyPr>
          <a:lstStyle/>
          <a:p>
            <a:pPr marL="0" indent="0">
              <a:buNone/>
            </a:pPr>
            <a:r>
              <a:rPr lang="en-US" dirty="0"/>
              <a:t>Make photos accessible to people using assistive technology (ex: screen readers, zoom tools, alternate keyboards, etc.)…</a:t>
            </a:r>
          </a:p>
          <a:p>
            <a:pPr marL="0" indent="0" algn="ctr">
              <a:buNone/>
            </a:pPr>
            <a:r>
              <a:rPr lang="en-US" sz="2600" b="1" dirty="0">
                <a:solidFill>
                  <a:srgbClr val="C00000"/>
                </a:solidFill>
              </a:rPr>
              <a:t>Include captions </a:t>
            </a:r>
            <a:r>
              <a:rPr lang="en-US" dirty="0"/>
              <a:t>to provide text descriptions </a:t>
            </a:r>
            <a:br>
              <a:rPr lang="en-US" dirty="0"/>
            </a:br>
            <a:r>
              <a:rPr lang="en-US" dirty="0"/>
              <a:t>for people using assistive technologies</a:t>
            </a:r>
          </a:p>
          <a:p>
            <a:pPr marL="0" indent="0" algn="ctr">
              <a:buNone/>
            </a:pPr>
            <a:endParaRPr lang="en-US" dirty="0"/>
          </a:p>
          <a:p>
            <a:pPr marL="0" indent="0">
              <a:buNone/>
            </a:pPr>
            <a:r>
              <a:rPr lang="en-US" dirty="0"/>
              <a:t>To add a caption to a photo in a </a:t>
            </a:r>
            <a:r>
              <a:rPr lang="en-US" i="1" dirty="0">
                <a:solidFill>
                  <a:srgbClr val="0070C0"/>
                </a:solidFill>
              </a:rPr>
              <a:t>new</a:t>
            </a:r>
            <a:r>
              <a:rPr lang="en-US" dirty="0"/>
              <a:t> album:</a:t>
            </a:r>
          </a:p>
          <a:p>
            <a:pPr lvl="1"/>
            <a:r>
              <a:rPr lang="en-US" dirty="0"/>
              <a:t>Click </a:t>
            </a:r>
            <a:r>
              <a:rPr lang="en-US" i="1" dirty="0"/>
              <a:t>“Create Album”</a:t>
            </a:r>
            <a:r>
              <a:rPr lang="en-US" dirty="0"/>
              <a:t> and add picture</a:t>
            </a:r>
          </a:p>
          <a:p>
            <a:pPr lvl="1"/>
            <a:r>
              <a:rPr lang="en-US" dirty="0"/>
              <a:t>Type description in </a:t>
            </a:r>
            <a:r>
              <a:rPr lang="en-US" i="1" dirty="0"/>
              <a:t>“Say something about this photo”</a:t>
            </a:r>
            <a:r>
              <a:rPr lang="en-US" dirty="0"/>
              <a:t> window</a:t>
            </a:r>
            <a:endParaRPr lang="en-US" b="1" dirty="0"/>
          </a:p>
          <a:p>
            <a:pPr lvl="1"/>
            <a:r>
              <a:rPr lang="en-US" dirty="0"/>
              <a:t>Click </a:t>
            </a:r>
            <a:r>
              <a:rPr lang="en-US" b="1" dirty="0"/>
              <a:t> </a:t>
            </a:r>
            <a:r>
              <a:rPr lang="en-US" i="1" dirty="0"/>
              <a:t>“Add More Photos”</a:t>
            </a:r>
            <a:r>
              <a:rPr lang="en-US" dirty="0"/>
              <a:t> or click </a:t>
            </a:r>
            <a:r>
              <a:rPr lang="en-US" i="1" dirty="0"/>
              <a:t>“Post”</a:t>
            </a:r>
            <a:r>
              <a:rPr lang="en-US" dirty="0"/>
              <a:t> to publish</a:t>
            </a:r>
          </a:p>
          <a:p>
            <a:pPr lvl="1"/>
            <a:endParaRPr lang="en-US" dirty="0"/>
          </a:p>
          <a:p>
            <a:pPr marL="0" indent="0">
              <a:buNone/>
            </a:pPr>
            <a:r>
              <a:rPr lang="en-US" dirty="0"/>
              <a:t>To add a caption to an </a:t>
            </a:r>
            <a:r>
              <a:rPr lang="en-US" i="1" dirty="0">
                <a:solidFill>
                  <a:srgbClr val="0070C0"/>
                </a:solidFill>
              </a:rPr>
              <a:t>existing</a:t>
            </a:r>
            <a:r>
              <a:rPr lang="en-US" dirty="0"/>
              <a:t> photo:</a:t>
            </a:r>
          </a:p>
          <a:p>
            <a:pPr lvl="1"/>
            <a:r>
              <a:rPr lang="en-US" dirty="0"/>
              <a:t>Open photo and click </a:t>
            </a:r>
            <a:r>
              <a:rPr lang="en-US" i="1" dirty="0"/>
              <a:t>“Add a Description”</a:t>
            </a:r>
            <a:r>
              <a:rPr lang="en-US" dirty="0"/>
              <a:t> to enter text in the window</a:t>
            </a:r>
          </a:p>
        </p:txBody>
      </p:sp>
    </p:spTree>
    <p:extLst>
      <p:ext uri="{BB962C8B-B14F-4D97-AF65-F5344CB8AC3E}">
        <p14:creationId xmlns:p14="http://schemas.microsoft.com/office/powerpoint/2010/main" xmlns="" val="4141153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Generation of Text</a:t>
            </a:r>
          </a:p>
        </p:txBody>
      </p:sp>
      <p:sp>
        <p:nvSpPr>
          <p:cNvPr id="3" name="Content Placeholder 2"/>
          <p:cNvSpPr>
            <a:spLocks noGrp="1"/>
          </p:cNvSpPr>
          <p:nvPr>
            <p:ph idx="1"/>
          </p:nvPr>
        </p:nvSpPr>
        <p:spPr/>
        <p:txBody>
          <a:bodyPr>
            <a:normAutofit/>
          </a:bodyPr>
          <a:lstStyle/>
          <a:p>
            <a:pPr marL="0" indent="0">
              <a:buNone/>
            </a:pPr>
            <a:r>
              <a:rPr lang="en-US" b="1" dirty="0"/>
              <a:t>Facebook</a:t>
            </a:r>
            <a:r>
              <a:rPr lang="en-US" dirty="0"/>
              <a:t> is enabled for </a:t>
            </a:r>
            <a:r>
              <a:rPr lang="en-US" b="1" i="1" dirty="0">
                <a:solidFill>
                  <a:srgbClr val="C00000"/>
                </a:solidFill>
              </a:rPr>
              <a:t>Automatic Alternative Text.</a:t>
            </a:r>
            <a:r>
              <a:rPr lang="en-US" dirty="0"/>
              <a:t>  Allows users to automatically generate photo descriptions.</a:t>
            </a:r>
          </a:p>
          <a:p>
            <a:pPr marL="0" indent="0">
              <a:buNone/>
            </a:pPr>
            <a:r>
              <a:rPr lang="en-US" dirty="0"/>
              <a:t>Help page: </a:t>
            </a:r>
            <a:r>
              <a:rPr lang="en-US" dirty="0">
                <a:hlinkClick r:id="rId2"/>
              </a:rPr>
              <a:t>https://www.facebook.com/help/216219865403298?helpref=faq_content</a:t>
            </a:r>
            <a:endParaRPr lang="en-US" dirty="0"/>
          </a:p>
          <a:p>
            <a:pPr marL="0" indent="0">
              <a:buNone/>
            </a:pPr>
            <a:endParaRPr lang="en-US" dirty="0"/>
          </a:p>
          <a:p>
            <a:pPr marL="0" indent="0">
              <a:buNone/>
            </a:pPr>
            <a:r>
              <a:rPr lang="en-US" dirty="0"/>
              <a:t>Facebook supports helping users make their pages accessible:</a:t>
            </a:r>
          </a:p>
          <a:p>
            <a:pPr marL="0" indent="0" algn="ctr">
              <a:buNone/>
            </a:pPr>
            <a:r>
              <a:rPr lang="en-US" dirty="0">
                <a:hlinkClick r:id="rId3"/>
              </a:rPr>
              <a:t>https://www.facebook.com/help/accessibility</a:t>
            </a:r>
            <a:endParaRPr lang="en-US" dirty="0"/>
          </a:p>
          <a:p>
            <a:pPr marL="0" indent="0" algn="ctr">
              <a:buNone/>
            </a:pPr>
            <a:r>
              <a:rPr lang="en-US" dirty="0">
                <a:hlinkClick r:id="rId4"/>
              </a:rPr>
              <a:t>https://www.facebook.com/accessibility</a:t>
            </a:r>
            <a:endParaRPr lang="en-US" dirty="0"/>
          </a:p>
        </p:txBody>
      </p:sp>
    </p:spTree>
    <p:extLst>
      <p:ext uri="{BB962C8B-B14F-4D97-AF65-F5344CB8AC3E}">
        <p14:creationId xmlns:p14="http://schemas.microsoft.com/office/powerpoint/2010/main" xmlns="" val="2173101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Your Twitter Page Accessible</a:t>
            </a:r>
          </a:p>
        </p:txBody>
      </p:sp>
      <p:sp>
        <p:nvSpPr>
          <p:cNvPr id="3" name="Content Placeholder 2"/>
          <p:cNvSpPr>
            <a:spLocks noGrp="1"/>
          </p:cNvSpPr>
          <p:nvPr>
            <p:ph idx="1"/>
          </p:nvPr>
        </p:nvSpPr>
        <p:spPr>
          <a:xfrm>
            <a:off x="932507" y="1825625"/>
            <a:ext cx="7418391" cy="4351338"/>
          </a:xfrm>
        </p:spPr>
        <p:txBody>
          <a:bodyPr>
            <a:normAutofit/>
          </a:bodyPr>
          <a:lstStyle/>
          <a:p>
            <a:pPr marL="0" indent="0" algn="ctr">
              <a:buNone/>
            </a:pPr>
            <a:r>
              <a:rPr lang="en-US" dirty="0">
                <a:hlinkClick r:id="rId2"/>
              </a:rPr>
              <a:t>https://blog.twitter.com/2016/accessible-images-for-everyone</a:t>
            </a:r>
            <a:endParaRPr lang="en-US" dirty="0"/>
          </a:p>
          <a:p>
            <a:pPr marL="0" indent="0">
              <a:buNone/>
            </a:pPr>
            <a:r>
              <a:rPr lang="en-US" dirty="0"/>
              <a:t>How to use </a:t>
            </a:r>
            <a:r>
              <a:rPr lang="en-US" b="1" dirty="0"/>
              <a:t>compose image descriptions</a:t>
            </a:r>
            <a:r>
              <a:rPr lang="en-US" dirty="0"/>
              <a:t> option in Twitter app’s accessibility settings:</a:t>
            </a:r>
          </a:p>
          <a:p>
            <a:r>
              <a:rPr lang="en-US" dirty="0"/>
              <a:t>Add an image to a Tweet</a:t>
            </a:r>
          </a:p>
          <a:p>
            <a:r>
              <a:rPr lang="en-US" dirty="0"/>
              <a:t>Look for </a:t>
            </a:r>
            <a:r>
              <a:rPr lang="en-US" b="1" i="1" dirty="0"/>
              <a:t>“add description”</a:t>
            </a:r>
            <a:r>
              <a:rPr lang="en-US" dirty="0"/>
              <a:t> button in thumbnail</a:t>
            </a:r>
          </a:p>
          <a:p>
            <a:r>
              <a:rPr lang="en-US" dirty="0"/>
              <a:t>Tap button to add a description (limit = 420 characters)</a:t>
            </a:r>
          </a:p>
          <a:p>
            <a:pPr marL="0" indent="0">
              <a:buNone/>
            </a:pPr>
            <a:endParaRPr lang="en-US" b="1" dirty="0"/>
          </a:p>
          <a:p>
            <a:pPr marL="0" indent="0">
              <a:buNone/>
            </a:pPr>
            <a:r>
              <a:rPr lang="en-US" dirty="0"/>
              <a:t>Instructions for composing image descriptions depending on platform available at </a:t>
            </a:r>
            <a:r>
              <a:rPr lang="en-US" dirty="0">
                <a:hlinkClick r:id="rId3"/>
              </a:rPr>
              <a:t>https://support.twitter.com/articles/20174660</a:t>
            </a:r>
            <a:r>
              <a:rPr lang="en-US" dirty="0"/>
              <a:t>.</a:t>
            </a:r>
          </a:p>
          <a:p>
            <a:pPr lvl="1"/>
            <a:r>
              <a:rPr lang="en-US" dirty="0"/>
              <a:t>Discusses how to enable </a:t>
            </a:r>
            <a:r>
              <a:rPr lang="en-US" b="1" i="1" dirty="0"/>
              <a:t>“Compose image descriptions”</a:t>
            </a:r>
            <a:r>
              <a:rPr lang="en-US" dirty="0"/>
              <a:t> setting and instructions for iOS, Android, web, VoiceOver, Talkback, JAWS, and NVDA</a:t>
            </a:r>
          </a:p>
        </p:txBody>
      </p:sp>
    </p:spTree>
    <p:extLst>
      <p:ext uri="{BB962C8B-B14F-4D97-AF65-F5344CB8AC3E}">
        <p14:creationId xmlns:p14="http://schemas.microsoft.com/office/powerpoint/2010/main" xmlns="" val="1377352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07" y="365126"/>
            <a:ext cx="7757705" cy="1629927"/>
          </a:xfrm>
        </p:spPr>
        <p:txBody>
          <a:bodyPr>
            <a:noAutofit/>
          </a:bodyPr>
          <a:lstStyle/>
          <a:p>
            <a:pPr>
              <a:lnSpc>
                <a:spcPct val="150000"/>
              </a:lnSpc>
            </a:pPr>
            <a:r>
              <a:rPr lang="en-US" sz="3200" dirty="0">
                <a:solidFill>
                  <a:srgbClr val="A50021"/>
                </a:solidFill>
                <a:effectLst>
                  <a:outerShdw blurRad="60007" dir="1500000" sy="-30000" kx="800400" algn="bl" rotWithShape="0">
                    <a:prstClr val="black">
                      <a:alpha val="20000"/>
                    </a:prstClr>
                  </a:outerShdw>
                </a:effectLst>
              </a:rPr>
              <a:t>Extra, Extra!!</a:t>
            </a:r>
            <a:br>
              <a:rPr lang="en-US" sz="3200" dirty="0">
                <a:solidFill>
                  <a:srgbClr val="A50021"/>
                </a:solidFill>
                <a:effectLst>
                  <a:outerShdw blurRad="60007" dir="1500000" sy="-30000" kx="800400" algn="bl" rotWithShape="0">
                    <a:prstClr val="black">
                      <a:alpha val="20000"/>
                    </a:prstClr>
                  </a:outerShdw>
                </a:effectLst>
              </a:rPr>
            </a:br>
            <a:r>
              <a:rPr lang="en-US" sz="4000" dirty="0">
                <a:solidFill>
                  <a:srgbClr val="A50021"/>
                </a:solidFill>
                <a:effectLst>
                  <a:glow rad="63500">
                    <a:schemeClr val="accent4">
                      <a:satMod val="175000"/>
                      <a:alpha val="40000"/>
                    </a:schemeClr>
                  </a:glow>
                  <a:outerShdw blurRad="50800" dist="38100" dir="2700000" algn="tl" rotWithShape="0">
                    <a:prstClr val="black">
                      <a:alpha val="40000"/>
                    </a:prstClr>
                  </a:outerShdw>
                </a:effectLst>
              </a:rPr>
              <a:t>BE CAREFUL</a:t>
            </a:r>
          </a:p>
        </p:txBody>
      </p:sp>
      <p:sp>
        <p:nvSpPr>
          <p:cNvPr id="3" name="Content Placeholder 2"/>
          <p:cNvSpPr>
            <a:spLocks noGrp="1"/>
          </p:cNvSpPr>
          <p:nvPr>
            <p:ph idx="1"/>
          </p:nvPr>
        </p:nvSpPr>
        <p:spPr>
          <a:xfrm>
            <a:off x="932508" y="5205844"/>
            <a:ext cx="7757704" cy="971117"/>
          </a:xfrm>
        </p:spPr>
        <p:txBody>
          <a:bodyPr numCol="1">
            <a:noAutofit/>
          </a:bodyPr>
          <a:lstStyle/>
          <a:p>
            <a:pPr marL="0" indent="0" algn="ctr">
              <a:buNone/>
            </a:pPr>
            <a:r>
              <a:rPr lang="en-US" sz="2800" b="1" dirty="0">
                <a:solidFill>
                  <a:schemeClr val="accent1">
                    <a:lumMod val="75000"/>
                  </a:schemeClr>
                </a:solidFill>
              </a:rPr>
              <a:t>Brand Trademark Violations</a:t>
            </a:r>
          </a:p>
        </p:txBody>
      </p:sp>
      <p:pic>
        <p:nvPicPr>
          <p:cNvPr id="5" name="Content Placeholder 4" descr="graphic: flashing red sir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89191" y="2317172"/>
            <a:ext cx="2660073" cy="2660073"/>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xmlns="" val="1853442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65126"/>
            <a:ext cx="5947012" cy="1629927"/>
          </a:xfrm>
        </p:spPr>
        <p:txBody>
          <a:bodyPr>
            <a:noAutofit/>
          </a:bodyPr>
          <a:lstStyle/>
          <a:p>
            <a:r>
              <a:rPr lang="en-US" sz="3200" dirty="0"/>
              <a:t>Altering social media </a:t>
            </a:r>
            <a:br>
              <a:rPr lang="en-US" sz="3200" dirty="0"/>
            </a:br>
            <a:r>
              <a:rPr lang="en-US" sz="3200" dirty="0"/>
              <a:t>brand identity graphics</a:t>
            </a:r>
            <a:br>
              <a:rPr lang="en-US" sz="3200" dirty="0"/>
            </a:br>
            <a:r>
              <a:rPr lang="en-US" sz="3200" dirty="0"/>
              <a:t>= </a:t>
            </a:r>
          </a:p>
        </p:txBody>
      </p:sp>
      <p:sp>
        <p:nvSpPr>
          <p:cNvPr id="3" name="Content Placeholder 2"/>
          <p:cNvSpPr>
            <a:spLocks noGrp="1"/>
          </p:cNvSpPr>
          <p:nvPr>
            <p:ph idx="1"/>
          </p:nvPr>
        </p:nvSpPr>
        <p:spPr>
          <a:xfrm>
            <a:off x="3439390" y="1891146"/>
            <a:ext cx="5250821" cy="4285816"/>
          </a:xfrm>
        </p:spPr>
        <p:txBody>
          <a:bodyPr numCol="1">
            <a:noAutofit/>
          </a:bodyPr>
          <a:lstStyle/>
          <a:p>
            <a:pPr marL="0" indent="0" algn="ctr">
              <a:buNone/>
            </a:pPr>
            <a:r>
              <a:rPr lang="en-US" sz="2800" dirty="0"/>
              <a:t>You </a:t>
            </a:r>
            <a:r>
              <a:rPr lang="en-US" sz="2800" u="sng" dirty="0"/>
              <a:t>can</a:t>
            </a:r>
            <a:r>
              <a:rPr lang="en-US" sz="2800" dirty="0"/>
              <a:t> and </a:t>
            </a:r>
            <a:r>
              <a:rPr lang="en-US" sz="2800" u="sng" dirty="0"/>
              <a:t>will</a:t>
            </a:r>
            <a:r>
              <a:rPr lang="en-US" sz="2800" dirty="0"/>
              <a:t> be sued for trademark violations.</a:t>
            </a:r>
          </a:p>
        </p:txBody>
      </p:sp>
      <p:sp>
        <p:nvSpPr>
          <p:cNvPr id="6" name="Title 1"/>
          <p:cNvSpPr txBox="1">
            <a:spLocks/>
          </p:cNvSpPr>
          <p:nvPr/>
        </p:nvSpPr>
        <p:spPr>
          <a:xfrm>
            <a:off x="5716706" y="1278081"/>
            <a:ext cx="1891147" cy="716972"/>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2700" b="1"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a:lstStyle>
          <a:p>
            <a:r>
              <a:rPr lang="en-US" sz="3200" dirty="0">
                <a:solidFill>
                  <a:srgbClr val="A50021"/>
                </a:solidFill>
              </a:rPr>
              <a:t>illegal!</a:t>
            </a:r>
          </a:p>
        </p:txBody>
      </p:sp>
      <p:grpSp>
        <p:nvGrpSpPr>
          <p:cNvPr id="4" name="Group 3"/>
          <p:cNvGrpSpPr/>
          <p:nvPr/>
        </p:nvGrpSpPr>
        <p:grpSpPr>
          <a:xfrm>
            <a:off x="4101075" y="3280461"/>
            <a:ext cx="4303910" cy="2829575"/>
            <a:chOff x="4101075" y="3058787"/>
            <a:chExt cx="4303910" cy="2829575"/>
          </a:xfrm>
        </p:grpSpPr>
        <p:pic>
          <p:nvPicPr>
            <p:cNvPr id="5" name="Content Placeholder 4" descr="graphic: blue egg artistic version of Facebook logo"/>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01075" y="3058787"/>
              <a:ext cx="1126847" cy="1126847"/>
            </a:xfrm>
            <a:prstGeom prst="rect">
              <a:avLst/>
            </a:prstGeom>
            <a:effectLst/>
          </p:spPr>
        </p:pic>
        <p:pic>
          <p:nvPicPr>
            <p:cNvPr id="7" name="Content Placeholder 4" descr="graphic: silver and shiny artistic version of YouTube logo"/>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6706" y="3098696"/>
              <a:ext cx="1126847" cy="1126847"/>
            </a:xfrm>
            <a:prstGeom prst="rect">
              <a:avLst/>
            </a:prstGeom>
            <a:effectLst/>
          </p:spPr>
        </p:pic>
        <p:pic>
          <p:nvPicPr>
            <p:cNvPr id="8" name="Content Placeholder 4" descr="graphic: orange with a folded corner artistic version of Google+ logo"/>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64498" y="4761515"/>
              <a:ext cx="1126847" cy="1126847"/>
            </a:xfrm>
            <a:prstGeom prst="rect">
              <a:avLst/>
            </a:prstGeom>
            <a:effectLst/>
          </p:spPr>
        </p:pic>
        <p:pic>
          <p:nvPicPr>
            <p:cNvPr id="9" name="Content Placeholder 4" descr="graphic: blue, roud, semi-see-through artistic version of LinkedIn logo"/>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82712" y="4761515"/>
              <a:ext cx="1126847" cy="1126847"/>
            </a:xfrm>
            <a:prstGeom prst="rect">
              <a:avLst/>
            </a:prstGeom>
            <a:effectLst/>
          </p:spPr>
        </p:pic>
        <p:pic>
          <p:nvPicPr>
            <p:cNvPr id="11" name="Content Placeholder 4" descr="graphic: black paint splat artistic version of Twitter logo"/>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345749" y="3058787"/>
              <a:ext cx="1059236" cy="1126847"/>
            </a:xfrm>
            <a:prstGeom prst="rect">
              <a:avLst/>
            </a:prstGeom>
            <a:effectLst/>
          </p:spPr>
        </p:pic>
      </p:grpSp>
      <p:pic>
        <p:nvPicPr>
          <p:cNvPr id="12" name="Picture 11" descr="graphic: four vertical samples of artistic versions of Facebook logo"/>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601574" y="1224475"/>
            <a:ext cx="1628729" cy="487529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10" name="Group 9" descr="&quot;x&quot; symbol crossing out forbidden facebook renderings"/>
          <p:cNvGrpSpPr/>
          <p:nvPr/>
        </p:nvGrpSpPr>
        <p:grpSpPr>
          <a:xfrm>
            <a:off x="1306286" y="1567543"/>
            <a:ext cx="2246811" cy="4492314"/>
            <a:chOff x="1306286" y="1567543"/>
            <a:chExt cx="2246811" cy="4492314"/>
          </a:xfrm>
        </p:grpSpPr>
        <p:cxnSp>
          <p:nvCxnSpPr>
            <p:cNvPr id="13" name="Straight Connector 12" descr="red line"/>
            <p:cNvCxnSpPr>
              <a:cxnSpLocks/>
            </p:cNvCxnSpPr>
            <p:nvPr/>
          </p:nvCxnSpPr>
          <p:spPr>
            <a:xfrm>
              <a:off x="1397726" y="1567543"/>
              <a:ext cx="2155371" cy="4492314"/>
            </a:xfrm>
            <a:prstGeom prst="line">
              <a:avLst/>
            </a:prstGeom>
            <a:ln w="63500">
              <a:solidFill>
                <a:srgbClr val="C00000"/>
              </a:solidFill>
            </a:ln>
          </p:spPr>
          <p:style>
            <a:lnRef idx="2">
              <a:schemeClr val="dk1"/>
            </a:lnRef>
            <a:fillRef idx="0">
              <a:schemeClr val="dk1"/>
            </a:fillRef>
            <a:effectRef idx="1">
              <a:schemeClr val="dk1"/>
            </a:effectRef>
            <a:fontRef idx="minor">
              <a:schemeClr val="tx1"/>
            </a:fontRef>
          </p:style>
        </p:cxnSp>
        <p:cxnSp>
          <p:nvCxnSpPr>
            <p:cNvPr id="14" name="Straight Connector 13" descr="red line"/>
            <p:cNvCxnSpPr>
              <a:cxnSpLocks/>
            </p:cNvCxnSpPr>
            <p:nvPr/>
          </p:nvCxnSpPr>
          <p:spPr>
            <a:xfrm flipH="1">
              <a:off x="1306286" y="1567543"/>
              <a:ext cx="2246811" cy="4492314"/>
            </a:xfrm>
            <a:prstGeom prst="line">
              <a:avLst/>
            </a:prstGeom>
            <a:ln w="63500">
              <a:solidFill>
                <a:srgbClr val="C00000"/>
              </a:solidFill>
            </a:ln>
          </p:spPr>
          <p:style>
            <a:lnRef idx="2">
              <a:schemeClr val="dk1"/>
            </a:lnRef>
            <a:fillRef idx="0">
              <a:schemeClr val="dk1"/>
            </a:fillRef>
            <a:effectRef idx="1">
              <a:schemeClr val="dk1"/>
            </a:effectRef>
            <a:fontRef idx="minor">
              <a:schemeClr val="tx1"/>
            </a:fontRef>
          </p:style>
        </p:cxnSp>
      </p:grpSp>
      <p:pic>
        <p:nvPicPr>
          <p:cNvPr id="15" name="Content Placeholder 4" descr="symbol for &quot;not allowed&quot; "/>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4211542" y="2221241"/>
            <a:ext cx="4137173" cy="4137173"/>
          </a:xfrm>
          <a:prstGeom prst="rect">
            <a:avLst/>
          </a:prstGeom>
          <a:ln w="19050">
            <a:solidFill>
              <a:srgbClr val="A50021"/>
            </a:solidFill>
          </a:ln>
          <a:effectLst>
            <a:outerShdw blurRad="63500" sx="102000" sy="102000" algn="ctr" rotWithShape="0">
              <a:prstClr val="black">
                <a:alpha val="40000"/>
              </a:prstClr>
            </a:outerShdw>
            <a:softEdge rad="190500"/>
          </a:effectLst>
        </p:spPr>
      </p:pic>
    </p:spTree>
    <p:extLst>
      <p:ext uri="{BB962C8B-B14F-4D97-AF65-F5344CB8AC3E}">
        <p14:creationId xmlns:p14="http://schemas.microsoft.com/office/powerpoint/2010/main" xmlns="" val="234509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08" y="365126"/>
            <a:ext cx="7315200" cy="2287539"/>
          </a:xfrm>
        </p:spPr>
        <p:txBody>
          <a:bodyPr>
            <a:normAutofit/>
          </a:bodyPr>
          <a:lstStyle/>
          <a:p>
            <a:r>
              <a:rPr lang="en-US" sz="4000" b="1" dirty="0"/>
              <a:t>Let’s Be Social:</a:t>
            </a:r>
            <a:r>
              <a:rPr lang="en-US" sz="3300" b="1" dirty="0"/>
              <a:t/>
            </a:r>
            <a:br>
              <a:rPr lang="en-US" sz="3300" b="1" dirty="0"/>
            </a:br>
            <a:r>
              <a:rPr lang="en-US" sz="2800" b="1" dirty="0"/>
              <a:t>Improving Social Media Practices </a:t>
            </a:r>
            <a:endParaRPr lang="en-US" sz="3300" b="1" dirty="0"/>
          </a:p>
        </p:txBody>
      </p:sp>
      <p:sp>
        <p:nvSpPr>
          <p:cNvPr id="6" name="Content Placeholder 5"/>
          <p:cNvSpPr>
            <a:spLocks noGrp="1"/>
          </p:cNvSpPr>
          <p:nvPr>
            <p:ph idx="1"/>
          </p:nvPr>
        </p:nvSpPr>
        <p:spPr>
          <a:xfrm>
            <a:off x="932507" y="2897109"/>
            <a:ext cx="7315201" cy="3279854"/>
          </a:xfrm>
        </p:spPr>
        <p:txBody>
          <a:bodyPr/>
          <a:lstStyle/>
          <a:p>
            <a:endParaRPr lang="en-US" dirty="0"/>
          </a:p>
        </p:txBody>
      </p:sp>
      <p:pic>
        <p:nvPicPr>
          <p:cNvPr id="3" name="Picture 2" descr="social media graphic with magnifying glas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74038" y="2897109"/>
            <a:ext cx="4623259" cy="2600583"/>
          </a:xfrm>
          <a:prstGeom prst="rect">
            <a:avLst/>
          </a:prstGeom>
        </p:spPr>
      </p:pic>
    </p:spTree>
    <p:extLst>
      <p:ext uri="{BB962C8B-B14F-4D97-AF65-F5344CB8AC3E}">
        <p14:creationId xmlns:p14="http://schemas.microsoft.com/office/powerpoint/2010/main" xmlns="" val="2997561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560" y="353085"/>
            <a:ext cx="7748652" cy="850564"/>
          </a:xfrm>
        </p:spPr>
        <p:txBody>
          <a:bodyPr>
            <a:normAutofit fontScale="90000"/>
          </a:bodyPr>
          <a:lstStyle/>
          <a:p>
            <a:pPr fontAlgn="base"/>
            <a:r>
              <a:rPr lang="en-US" sz="2800" dirty="0"/>
              <a:t>Follow the companies’ brand </a:t>
            </a:r>
            <a:br>
              <a:rPr lang="en-US" sz="2800" dirty="0"/>
            </a:br>
            <a:r>
              <a:rPr lang="en-US" sz="2800" dirty="0"/>
              <a:t>identity guidelines</a:t>
            </a:r>
            <a:endParaRPr lang="en-US" sz="2800" dirty="0">
              <a:hlinkClick r:id="rId2"/>
            </a:endParaRPr>
          </a:p>
        </p:txBody>
      </p:sp>
      <p:sp>
        <p:nvSpPr>
          <p:cNvPr id="3" name="Content Placeholder 2"/>
          <p:cNvSpPr>
            <a:spLocks noGrp="1"/>
          </p:cNvSpPr>
          <p:nvPr>
            <p:ph idx="1"/>
          </p:nvPr>
        </p:nvSpPr>
        <p:spPr>
          <a:xfrm>
            <a:off x="233266" y="1203650"/>
            <a:ext cx="8456946" cy="5224312"/>
          </a:xfrm>
        </p:spPr>
        <p:txBody>
          <a:bodyPr numCol="1">
            <a:noAutofit/>
          </a:bodyPr>
          <a:lstStyle/>
          <a:p>
            <a:pPr marL="1604963" indent="-457200">
              <a:buFont typeface="Wingdings" panose="05000000000000000000" pitchFamily="2" charset="2"/>
              <a:buChar char="ü"/>
            </a:pPr>
            <a:r>
              <a:rPr lang="en-US" sz="2800" dirty="0"/>
              <a:t>Provide the rules you should follow</a:t>
            </a:r>
          </a:p>
          <a:p>
            <a:pPr marL="1604963" indent="-457200">
              <a:buFont typeface="Wingdings" panose="05000000000000000000" pitchFamily="2" charset="2"/>
              <a:buChar char="ü"/>
            </a:pPr>
            <a:r>
              <a:rPr lang="en-US" sz="2800" dirty="0"/>
              <a:t>Provide graphics to download for your use</a:t>
            </a:r>
          </a:p>
          <a:p>
            <a:pPr marL="1604963" indent="-457200">
              <a:buFont typeface="Wingdings" panose="05000000000000000000" pitchFamily="2" charset="2"/>
              <a:buChar char="ü"/>
            </a:pPr>
            <a:r>
              <a:rPr lang="en-US" sz="2800" dirty="0"/>
              <a:t>Explain how to refer to their brands in writing</a:t>
            </a:r>
          </a:p>
          <a:p>
            <a:pPr marL="1604963" lvl="1" indent="-457200">
              <a:spcBef>
                <a:spcPts val="600"/>
              </a:spcBef>
              <a:buSzPct val="66000"/>
              <a:buFont typeface="Wingdings" panose="05000000000000000000" pitchFamily="2" charset="2"/>
              <a:buChar char="Ø"/>
            </a:pPr>
            <a:r>
              <a:rPr lang="en-US" sz="2400" dirty="0">
                <a:hlinkClick r:id="rId3"/>
              </a:rPr>
              <a:t>en.facebookbrand.com</a:t>
            </a:r>
            <a:r>
              <a:rPr lang="en-US" sz="2400" dirty="0"/>
              <a:t>      </a:t>
            </a:r>
            <a:r>
              <a:rPr lang="pt-BR" sz="2400" dirty="0">
                <a:hlinkClick r:id="rId4"/>
              </a:rPr>
              <a:t>en.facebookbrand.com/assets/f-logo</a:t>
            </a:r>
            <a:endParaRPr lang="en-US" sz="2400" dirty="0"/>
          </a:p>
          <a:p>
            <a:pPr marL="1604963" lvl="1" indent="-457200">
              <a:spcBef>
                <a:spcPts val="1200"/>
              </a:spcBef>
              <a:buSzPct val="66000"/>
              <a:buFont typeface="Wingdings" panose="05000000000000000000" pitchFamily="2" charset="2"/>
              <a:buChar char="Ø"/>
            </a:pPr>
            <a:r>
              <a:rPr lang="en-US" sz="2400" dirty="0">
                <a:hlinkClick r:id="rId5"/>
              </a:rPr>
              <a:t>brand.twitter.com/en.html</a:t>
            </a:r>
            <a:endParaRPr lang="en-US" sz="2400" dirty="0"/>
          </a:p>
          <a:p>
            <a:pPr marL="1604963" lvl="1" indent="-457200">
              <a:spcBef>
                <a:spcPts val="1200"/>
              </a:spcBef>
              <a:buSzPct val="66000"/>
              <a:buFont typeface="Wingdings" panose="05000000000000000000" pitchFamily="2" charset="2"/>
              <a:buChar char="Ø"/>
            </a:pPr>
            <a:r>
              <a:rPr lang="en-US" sz="2400" dirty="0">
                <a:hlinkClick r:id="rId6"/>
              </a:rPr>
              <a:t>brand.linkedin.com</a:t>
            </a:r>
            <a:r>
              <a:rPr lang="en-US" sz="2400" dirty="0"/>
              <a:t>     </a:t>
            </a:r>
            <a:br>
              <a:rPr lang="en-US" sz="2400" dirty="0"/>
            </a:br>
            <a:r>
              <a:rPr lang="pt-BR" sz="2400" dirty="0">
                <a:hlinkClick r:id="rId7"/>
              </a:rPr>
              <a:t>brand.linkedin.com/visual-identity/logo</a:t>
            </a:r>
            <a:endParaRPr lang="en-US" sz="2400" dirty="0"/>
          </a:p>
          <a:p>
            <a:pPr marL="1604963" lvl="1" indent="-457200">
              <a:spcBef>
                <a:spcPts val="1200"/>
              </a:spcBef>
              <a:buSzPct val="66000"/>
              <a:buFont typeface="Wingdings" panose="05000000000000000000" pitchFamily="2" charset="2"/>
              <a:buChar char="Ø"/>
            </a:pPr>
            <a:r>
              <a:rPr lang="en-US" sz="2400" dirty="0">
                <a:hlinkClick r:id="rId8"/>
              </a:rPr>
              <a:t>youtube.com/yt/brand/using-logo.html</a:t>
            </a:r>
            <a:endParaRPr lang="en-US" sz="2400" dirty="0"/>
          </a:p>
          <a:p>
            <a:pPr marL="1604963" lvl="1" indent="-457200">
              <a:spcBef>
                <a:spcPts val="1200"/>
              </a:spcBef>
              <a:buSzPct val="66000"/>
              <a:buFont typeface="Wingdings" panose="05000000000000000000" pitchFamily="2" charset="2"/>
              <a:buChar char="Ø"/>
            </a:pPr>
            <a:r>
              <a:rPr lang="en-US" sz="2400" dirty="0">
                <a:hlinkClick r:id="rId9"/>
              </a:rPr>
              <a:t>developers.google.com/identity/branding-guidelines</a:t>
            </a:r>
            <a:endParaRPr lang="en-US" sz="2400" dirty="0"/>
          </a:p>
          <a:p>
            <a:pPr marL="685800" lvl="1" indent="0">
              <a:spcBef>
                <a:spcPts val="1200"/>
              </a:spcBef>
              <a:buSzPct val="66000"/>
              <a:buNone/>
            </a:pPr>
            <a:r>
              <a:rPr lang="en-US" sz="2800" b="1" dirty="0">
                <a:solidFill>
                  <a:srgbClr val="C00000"/>
                </a:solidFill>
              </a:rPr>
              <a:t>https://blog.bufferapp.com/social-media-logos</a:t>
            </a:r>
          </a:p>
        </p:txBody>
      </p:sp>
    </p:spTree>
    <p:extLst>
      <p:ext uri="{BB962C8B-B14F-4D97-AF65-F5344CB8AC3E}">
        <p14:creationId xmlns:p14="http://schemas.microsoft.com/office/powerpoint/2010/main" xmlns="" val="481729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2507" y="1330041"/>
            <a:ext cx="7756649" cy="685800"/>
          </a:xfrm>
        </p:spPr>
        <p:txBody>
          <a:bodyPr anchor="t"/>
          <a:lstStyle/>
          <a:p>
            <a:r>
              <a:rPr lang="en-US" dirty="0"/>
              <a:t>Thank you</a:t>
            </a:r>
          </a:p>
        </p:txBody>
      </p:sp>
      <p:sp>
        <p:nvSpPr>
          <p:cNvPr id="3" name="Subtitle 2"/>
          <p:cNvSpPr>
            <a:spLocks noGrp="1"/>
          </p:cNvSpPr>
          <p:nvPr>
            <p:ph type="subTitle" idx="1"/>
          </p:nvPr>
        </p:nvSpPr>
        <p:spPr>
          <a:xfrm>
            <a:off x="932507" y="3127664"/>
            <a:ext cx="7756649" cy="2130136"/>
          </a:xfrm>
        </p:spPr>
        <p:txBody>
          <a:bodyPr>
            <a:normAutofit/>
          </a:bodyPr>
          <a:lstStyle/>
          <a:p>
            <a:r>
              <a:rPr lang="en-US" sz="2400" i="1" dirty="0">
                <a:solidFill>
                  <a:srgbClr val="A50021"/>
                </a:solidFill>
              </a:rPr>
              <a:t>Questions?</a:t>
            </a:r>
          </a:p>
          <a:p>
            <a:r>
              <a:rPr lang="en-US" sz="2400" i="1" dirty="0">
                <a:solidFill>
                  <a:srgbClr val="2F5597"/>
                </a:solidFill>
              </a:rPr>
              <a:t>lewishall32@gmail.com</a:t>
            </a:r>
          </a:p>
          <a:p>
            <a:r>
              <a:rPr lang="en-US" sz="2400" i="1" dirty="0">
                <a:solidFill>
                  <a:srgbClr val="2F5597"/>
                </a:solidFill>
              </a:rPr>
              <a:t>jwilson@spannj.org</a:t>
            </a:r>
          </a:p>
          <a:p>
            <a:endParaRPr lang="en-US" sz="2400" dirty="0"/>
          </a:p>
        </p:txBody>
      </p:sp>
      <p:sp>
        <p:nvSpPr>
          <p:cNvPr id="5" name="Text Placeholder 2"/>
          <p:cNvSpPr txBox="1">
            <a:spLocks/>
          </p:cNvSpPr>
          <p:nvPr/>
        </p:nvSpPr>
        <p:spPr>
          <a:xfrm>
            <a:off x="934899" y="2015841"/>
            <a:ext cx="7755314" cy="561112"/>
          </a:xfrm>
          <a:prstGeom prst="rect">
            <a:avLst/>
          </a:prstGeom>
        </p:spPr>
        <p:txBody>
          <a:bodyPr vert="horz" lIns="91440" tIns="45720" rIns="91440" bIns="45720" rtlCol="0" anchor="t">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Gill Sans MT" panose="020B0502020104020203"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Gill Sans MT" panose="020B0502020104020203"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Gill Sans MT" panose="020B0502020104020203"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Gill Sans MT" panose="020B0502020104020203"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Gill Sans MT" panose="020B0502020104020203"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2800" dirty="0"/>
              <a:t>Have fun!</a:t>
            </a:r>
          </a:p>
        </p:txBody>
      </p:sp>
    </p:spTree>
    <p:extLst>
      <p:ext uri="{BB962C8B-B14F-4D97-AF65-F5344CB8AC3E}">
        <p14:creationId xmlns:p14="http://schemas.microsoft.com/office/powerpoint/2010/main" xmlns="" val="296836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21403"/>
          </a:xfrm>
        </p:spPr>
        <p:txBody>
          <a:bodyPr/>
          <a:lstStyle/>
          <a:p>
            <a:pPr algn="ctr"/>
            <a:r>
              <a:rPr lang="en-US" dirty="0"/>
              <a:t>Introduction </a:t>
            </a:r>
          </a:p>
        </p:txBody>
      </p:sp>
      <p:sp>
        <p:nvSpPr>
          <p:cNvPr id="3" name="Content Placeholder 2"/>
          <p:cNvSpPr>
            <a:spLocks noGrp="1"/>
          </p:cNvSpPr>
          <p:nvPr>
            <p:ph idx="1"/>
          </p:nvPr>
        </p:nvSpPr>
        <p:spPr>
          <a:xfrm>
            <a:off x="628649" y="2737246"/>
            <a:ext cx="7886700" cy="3263504"/>
          </a:xfrm>
        </p:spPr>
        <p:txBody>
          <a:bodyPr>
            <a:normAutofit/>
          </a:bodyPr>
          <a:lstStyle/>
          <a:p>
            <a:endParaRPr lang="en-US" dirty="0"/>
          </a:p>
          <a:p>
            <a:endParaRPr lang="en-US" dirty="0"/>
          </a:p>
          <a:p>
            <a:pPr marL="0" indent="0" algn="ctr">
              <a:lnSpc>
                <a:spcPct val="100000"/>
              </a:lnSpc>
              <a:buNone/>
            </a:pPr>
            <a:r>
              <a:rPr lang="en-US" dirty="0"/>
              <a:t>Lewis Hall — Media Community Manager / Business Liaison </a:t>
            </a:r>
          </a:p>
          <a:p>
            <a:pPr marL="0" indent="0">
              <a:buNone/>
            </a:pPr>
            <a:endParaRPr lang="en-US" dirty="0"/>
          </a:p>
          <a:p>
            <a:pPr marL="0" indent="0">
              <a:buNone/>
            </a:pPr>
            <a:r>
              <a:rPr lang="en-US" dirty="0"/>
              <a:t>The #IWantToWork campaign is powered by professional millennials with disabilities. Our self-advocacy and social media campaign focuses on creating and advocating policies that support the employment of people with disabilities at competitive wages in integrated settings. </a:t>
            </a:r>
          </a:p>
          <a:p>
            <a:endParaRPr lang="en-US" dirty="0"/>
          </a:p>
          <a:p>
            <a:endParaRPr lang="en-US" dirty="0"/>
          </a:p>
          <a:p>
            <a:endParaRPr lang="en-US" dirty="0"/>
          </a:p>
          <a:p>
            <a:pPr marL="0" indent="0">
              <a:buNone/>
            </a:pPr>
            <a:endParaRPr lang="en-US" dirty="0"/>
          </a:p>
        </p:txBody>
      </p:sp>
      <p:pic>
        <p:nvPicPr>
          <p:cNvPr id="4" name="Picture 3" descr="photo of Lewis"/>
          <p:cNvPicPr>
            <a:picLocks noChangeAspect="1"/>
          </p:cNvPicPr>
          <p:nvPr/>
        </p:nvPicPr>
        <p:blipFill>
          <a:blip r:embed="rId2" cstate="print"/>
          <a:stretch>
            <a:fillRect/>
          </a:stretch>
        </p:blipFill>
        <p:spPr>
          <a:xfrm>
            <a:off x="3790120" y="1865241"/>
            <a:ext cx="1563760" cy="1563760"/>
          </a:xfrm>
          <a:prstGeom prst="rect">
            <a:avLst/>
          </a:prstGeom>
        </p:spPr>
      </p:pic>
    </p:spTree>
    <p:extLst>
      <p:ext uri="{BB962C8B-B14F-4D97-AF65-F5344CB8AC3E}">
        <p14:creationId xmlns:p14="http://schemas.microsoft.com/office/powerpoint/2010/main" xmlns="" val="76884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Selfie Initiative </a:t>
            </a:r>
          </a:p>
        </p:txBody>
      </p:sp>
      <p:sp>
        <p:nvSpPr>
          <p:cNvPr id="3" name="Content Placeholder 2"/>
          <p:cNvSpPr>
            <a:spLocks noGrp="1"/>
          </p:cNvSpPr>
          <p:nvPr>
            <p:ph idx="1"/>
          </p:nvPr>
        </p:nvSpPr>
        <p:spPr>
          <a:xfrm>
            <a:off x="1513815" y="2125267"/>
            <a:ext cx="6116371" cy="1340825"/>
          </a:xfrm>
        </p:spPr>
        <p:txBody>
          <a:bodyPr>
            <a:noAutofit/>
          </a:bodyPr>
          <a:lstStyle/>
          <a:p>
            <a:r>
              <a:rPr lang="en-US" dirty="0"/>
              <a:t>Call to action of 'take a selfie' was a HUGE part of our success. It’s an easy way to share your support. </a:t>
            </a:r>
          </a:p>
          <a:p>
            <a:r>
              <a:rPr lang="en-US" dirty="0"/>
              <a:t>We have 375 selfies with legislators and business leaders. </a:t>
            </a:r>
          </a:p>
        </p:txBody>
      </p:sp>
      <p:pic>
        <p:nvPicPr>
          <p:cNvPr id="4" name="Picture 3" descr="includes pictures of various individuals in selfie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71601" y="3829050"/>
            <a:ext cx="2628901" cy="2093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ttendees of an event in a selfie with Hillary Clinton "/>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86251" y="3957993"/>
            <a:ext cx="3259072" cy="1835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856388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Understanding Metrics </a:t>
            </a:r>
          </a:p>
        </p:txBody>
      </p:sp>
      <p:sp>
        <p:nvSpPr>
          <p:cNvPr id="3" name="Content Placeholder 2"/>
          <p:cNvSpPr>
            <a:spLocks noGrp="1"/>
          </p:cNvSpPr>
          <p:nvPr>
            <p:ph idx="1"/>
          </p:nvPr>
        </p:nvSpPr>
        <p:spPr>
          <a:xfrm>
            <a:off x="932507" y="1611517"/>
            <a:ext cx="7315201" cy="4565446"/>
          </a:xfrm>
        </p:spPr>
        <p:txBody>
          <a:bodyPr/>
          <a:lstStyle/>
          <a:p>
            <a:pPr marL="0" indent="0">
              <a:buNone/>
            </a:pPr>
            <a:r>
              <a:rPr lang="en-US" b="1" dirty="0"/>
              <a:t>Reach</a:t>
            </a:r>
          </a:p>
          <a:p>
            <a:pPr marL="0" indent="0">
              <a:buNone/>
            </a:pPr>
            <a:r>
              <a:rPr lang="en-US" dirty="0"/>
              <a:t>Post reach is the number of people who have seen your post. Your post counts as reaching someone when it’s shown in their News Feed. </a:t>
            </a:r>
          </a:p>
          <a:p>
            <a:pPr marL="0" indent="0">
              <a:buNone/>
            </a:pPr>
            <a:r>
              <a:rPr lang="en-US" b="1" dirty="0"/>
              <a:t>Engagement</a:t>
            </a:r>
          </a:p>
          <a:p>
            <a:pPr marL="0" indent="0">
              <a:buNone/>
            </a:pPr>
            <a:r>
              <a:rPr lang="en-US" dirty="0"/>
              <a:t>People engaged is the number of unique people who’ve clicked, liked, commented on, or shared a post on your page. </a:t>
            </a:r>
          </a:p>
        </p:txBody>
      </p:sp>
      <p:pic>
        <p:nvPicPr>
          <p:cNvPr id="4" name="Picture 3" descr="colorful share, tweet, like logo"/>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74139" y="4319429"/>
            <a:ext cx="3800256" cy="2538571"/>
          </a:xfrm>
          <a:prstGeom prst="rect">
            <a:avLst/>
          </a:prstGeom>
        </p:spPr>
      </p:pic>
    </p:spTree>
    <p:extLst>
      <p:ext uri="{BB962C8B-B14F-4D97-AF65-F5344CB8AC3E}">
        <p14:creationId xmlns:p14="http://schemas.microsoft.com/office/powerpoint/2010/main" xmlns="" val="3992512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453" y="365126"/>
            <a:ext cx="7324254" cy="1325563"/>
          </a:xfrm>
        </p:spPr>
        <p:txBody>
          <a:bodyPr/>
          <a:lstStyle/>
          <a:p>
            <a:pPr algn="ctr"/>
            <a:r>
              <a:rPr lang="en-US" b="1" dirty="0"/>
              <a:t>Finding Content </a:t>
            </a:r>
          </a:p>
        </p:txBody>
      </p:sp>
      <p:sp>
        <p:nvSpPr>
          <p:cNvPr id="4" name="Text Placeholder 3"/>
          <p:cNvSpPr>
            <a:spLocks noGrp="1"/>
          </p:cNvSpPr>
          <p:nvPr>
            <p:ph type="body" idx="1"/>
          </p:nvPr>
        </p:nvSpPr>
        <p:spPr>
          <a:xfrm>
            <a:off x="923453" y="1681163"/>
            <a:ext cx="3775436" cy="823912"/>
          </a:xfrm>
        </p:spPr>
        <p:txBody>
          <a:bodyPr>
            <a:normAutofit/>
          </a:bodyPr>
          <a:lstStyle/>
          <a:p>
            <a:pPr algn="ctr"/>
            <a:r>
              <a:rPr lang="en-US" sz="2100" dirty="0"/>
              <a:t>Content Curation</a:t>
            </a:r>
          </a:p>
        </p:txBody>
      </p:sp>
      <p:sp>
        <p:nvSpPr>
          <p:cNvPr id="3" name="Content Placeholder 2"/>
          <p:cNvSpPr>
            <a:spLocks noGrp="1"/>
          </p:cNvSpPr>
          <p:nvPr>
            <p:ph sz="half" idx="2"/>
          </p:nvPr>
        </p:nvSpPr>
        <p:spPr>
          <a:xfrm>
            <a:off x="923453" y="2505075"/>
            <a:ext cx="3775436" cy="3684588"/>
          </a:xfrm>
        </p:spPr>
        <p:txBody>
          <a:bodyPr>
            <a:normAutofit/>
          </a:bodyPr>
          <a:lstStyle/>
          <a:p>
            <a:r>
              <a:rPr lang="en-US" dirty="0"/>
              <a:t>Grows your audience</a:t>
            </a:r>
          </a:p>
          <a:p>
            <a:r>
              <a:rPr lang="en-US" dirty="0"/>
              <a:t>Helps your channels become trusted news sources</a:t>
            </a:r>
          </a:p>
          <a:p>
            <a:r>
              <a:rPr lang="en-US" dirty="0"/>
              <a:t>Opportunity to tag national brands</a:t>
            </a:r>
          </a:p>
          <a:p>
            <a:r>
              <a:rPr lang="en-US" dirty="0"/>
              <a:t>Stimulates sharing/retweeting </a:t>
            </a:r>
          </a:p>
          <a:p>
            <a:endParaRPr lang="en-US" dirty="0"/>
          </a:p>
          <a:p>
            <a:pPr marL="0" indent="0">
              <a:buNone/>
            </a:pPr>
            <a:endParaRPr lang="en-US" dirty="0"/>
          </a:p>
        </p:txBody>
      </p:sp>
      <p:sp>
        <p:nvSpPr>
          <p:cNvPr id="5" name="Text Placeholder 4"/>
          <p:cNvSpPr>
            <a:spLocks noGrp="1"/>
          </p:cNvSpPr>
          <p:nvPr>
            <p:ph type="body" sz="quarter" idx="3"/>
          </p:nvPr>
        </p:nvSpPr>
        <p:spPr>
          <a:xfrm>
            <a:off x="4698889" y="1681163"/>
            <a:ext cx="3775436" cy="823912"/>
          </a:xfrm>
        </p:spPr>
        <p:txBody>
          <a:bodyPr>
            <a:normAutofit/>
          </a:bodyPr>
          <a:lstStyle/>
          <a:p>
            <a:pPr algn="ctr"/>
            <a:r>
              <a:rPr lang="en-US" sz="2100" dirty="0"/>
              <a:t>Original Content</a:t>
            </a:r>
          </a:p>
        </p:txBody>
      </p:sp>
      <p:sp>
        <p:nvSpPr>
          <p:cNvPr id="6" name="Content Placeholder 5"/>
          <p:cNvSpPr>
            <a:spLocks noGrp="1"/>
          </p:cNvSpPr>
          <p:nvPr>
            <p:ph sz="quarter" idx="4"/>
          </p:nvPr>
        </p:nvSpPr>
        <p:spPr>
          <a:xfrm>
            <a:off x="4698889" y="2505075"/>
            <a:ext cx="3769421" cy="3684588"/>
          </a:xfrm>
        </p:spPr>
        <p:txBody>
          <a:bodyPr>
            <a:normAutofit/>
          </a:bodyPr>
          <a:lstStyle/>
          <a:p>
            <a:r>
              <a:rPr lang="en-US" dirty="0"/>
              <a:t>Your followers want to hear what you have to say</a:t>
            </a:r>
          </a:p>
          <a:p>
            <a:r>
              <a:rPr lang="en-US" dirty="0"/>
              <a:t>Opportunity to position issues in your own voice</a:t>
            </a:r>
          </a:p>
          <a:p>
            <a:r>
              <a:rPr lang="en-US" dirty="0"/>
              <a:t>Followers will share your content </a:t>
            </a:r>
          </a:p>
          <a:p>
            <a:r>
              <a:rPr lang="en-US" dirty="0"/>
              <a:t>Original content tends to have more greater engagement </a:t>
            </a:r>
          </a:p>
          <a:p>
            <a:endParaRPr lang="en-US" dirty="0"/>
          </a:p>
        </p:txBody>
      </p:sp>
    </p:spTree>
    <p:extLst>
      <p:ext uri="{BB962C8B-B14F-4D97-AF65-F5344CB8AC3E}">
        <p14:creationId xmlns:p14="http://schemas.microsoft.com/office/powerpoint/2010/main" xmlns="" val="202249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32507" y="365126"/>
            <a:ext cx="7324253" cy="1325563"/>
          </a:xfrm>
        </p:spPr>
        <p:txBody>
          <a:bodyPr/>
          <a:lstStyle/>
          <a:p>
            <a:pPr algn="ctr"/>
            <a:r>
              <a:rPr lang="en-US" b="1" dirty="0"/>
              <a:t>Building a Digital Community </a:t>
            </a:r>
          </a:p>
        </p:txBody>
      </p:sp>
      <p:pic>
        <p:nvPicPr>
          <p:cNvPr id="2" name="Picture 1" descr="thumbs up logo with social media words inside image"/>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15569" y="3835532"/>
            <a:ext cx="2813230" cy="2601482"/>
          </a:xfrm>
          <a:prstGeom prst="rect">
            <a:avLst/>
          </a:prstGeom>
        </p:spPr>
      </p:pic>
      <p:sp>
        <p:nvSpPr>
          <p:cNvPr id="8" name="Content Placeholder 7"/>
          <p:cNvSpPr>
            <a:spLocks noGrp="1"/>
          </p:cNvSpPr>
          <p:nvPr>
            <p:ph idx="1"/>
          </p:nvPr>
        </p:nvSpPr>
        <p:spPr>
          <a:xfrm>
            <a:off x="932507" y="1825625"/>
            <a:ext cx="7324253" cy="4351338"/>
          </a:xfrm>
        </p:spPr>
        <p:txBody>
          <a:bodyPr/>
          <a:lstStyle/>
          <a:p>
            <a:r>
              <a:rPr lang="en-US" dirty="0"/>
              <a:t>Use channels that align with where your audience is</a:t>
            </a:r>
          </a:p>
          <a:p>
            <a:pPr lvl="1"/>
            <a:r>
              <a:rPr lang="en-US" dirty="0"/>
              <a:t>Research their online habits: Do they use Facebook? Twitter? Instagram? YouTube?</a:t>
            </a:r>
          </a:p>
          <a:p>
            <a:r>
              <a:rPr lang="en-US" dirty="0"/>
              <a:t>Keep content fresh and interesting</a:t>
            </a:r>
          </a:p>
          <a:p>
            <a:r>
              <a:rPr lang="en-US" dirty="0"/>
              <a:t>Utilize the newest technology</a:t>
            </a:r>
          </a:p>
          <a:p>
            <a:pPr lvl="1"/>
            <a:r>
              <a:rPr lang="en-US" dirty="0"/>
              <a:t>Facebook Live</a:t>
            </a:r>
          </a:p>
          <a:p>
            <a:r>
              <a:rPr lang="en-US" dirty="0"/>
              <a:t>Ask for their opinions to optimize channels   </a:t>
            </a:r>
          </a:p>
          <a:p>
            <a:r>
              <a:rPr lang="en-US" dirty="0"/>
              <a:t>Have employees share your message </a:t>
            </a:r>
          </a:p>
          <a:p>
            <a:endParaRPr lang="en-US" dirty="0"/>
          </a:p>
        </p:txBody>
      </p:sp>
    </p:spTree>
    <p:extLst>
      <p:ext uri="{BB962C8B-B14F-4D97-AF65-F5344CB8AC3E}">
        <p14:creationId xmlns:p14="http://schemas.microsoft.com/office/powerpoint/2010/main" xmlns="" val="2821324914"/>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2F5496"/>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ocial Media Webinar.potx" id="{EE612799-64DA-4B5B-B5A5-4CCA78C5F562}" vid="{752A30E5-1022-4DC2-90DF-7983DA2A56E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ocial Media Webinar.potx" id="{EE612799-64DA-4B5B-B5A5-4CCA78C5F562}" vid="{D12565C5-3806-4A96-B5C2-89329E7F09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650</TotalTime>
  <Words>1188</Words>
  <Application>Microsoft Office PowerPoint</Application>
  <PresentationFormat>On-screen Show (4:3)</PresentationFormat>
  <Paragraphs>297</Paragraphs>
  <Slides>41</Slides>
  <Notes>2</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1_Office Theme</vt:lpstr>
      <vt:lpstr>Technology &amp; Social Media</vt:lpstr>
      <vt:lpstr>A Few Reminders on  Webinar Etiquette</vt:lpstr>
      <vt:lpstr>Technology &amp; Social Media Webinar</vt:lpstr>
      <vt:lpstr>Let’s Be Social: Improving Social Media Practices </vt:lpstr>
      <vt:lpstr>Introduction </vt:lpstr>
      <vt:lpstr>The Selfie Initiative </vt:lpstr>
      <vt:lpstr>Understanding Metrics </vt:lpstr>
      <vt:lpstr>Finding Content </vt:lpstr>
      <vt:lpstr>Building a Digital Community </vt:lpstr>
      <vt:lpstr>Improving Content</vt:lpstr>
      <vt:lpstr>Creating a Hashtag #</vt:lpstr>
      <vt:lpstr>Management </vt:lpstr>
      <vt:lpstr>Reviewing Channels </vt:lpstr>
      <vt:lpstr>Slide 14</vt:lpstr>
      <vt:lpstr>Introduction </vt:lpstr>
      <vt:lpstr>Social Media Dashboards</vt:lpstr>
      <vt:lpstr>What are Social Media Dashboards?</vt:lpstr>
      <vt:lpstr>Why would I use a dashboard?</vt:lpstr>
      <vt:lpstr>What you can do with different products:</vt:lpstr>
      <vt:lpstr>What are the benefits of using a dashboard?</vt:lpstr>
      <vt:lpstr>Hootsuite.com</vt:lpstr>
      <vt:lpstr>How do I decide?</vt:lpstr>
      <vt:lpstr>27 Social Media Dashboards</vt:lpstr>
      <vt:lpstr>For more descriptions of the listed dashboards:</vt:lpstr>
      <vt:lpstr>Designing for Social Media</vt:lpstr>
      <vt:lpstr>How can I make my social media more attractive and reflect my organization’s personality?</vt:lpstr>
      <vt:lpstr>Slide 27</vt:lpstr>
      <vt:lpstr>Slide 28</vt:lpstr>
      <vt:lpstr>One Size Does NOT Fit All</vt:lpstr>
      <vt:lpstr>YouTube</vt:lpstr>
      <vt:lpstr>Slide 31</vt:lpstr>
      <vt:lpstr>Recommended Image Sizes</vt:lpstr>
      <vt:lpstr>Look for Help Online</vt:lpstr>
      <vt:lpstr>Free cover photo templates for</vt:lpstr>
      <vt:lpstr>Making Your Facebook Page Accessible</vt:lpstr>
      <vt:lpstr>Automatic Generation of Text</vt:lpstr>
      <vt:lpstr>Making Your Twitter Page Accessible</vt:lpstr>
      <vt:lpstr>Extra, Extra!! BE CAREFUL</vt:lpstr>
      <vt:lpstr>Altering social media  brand identity graphics = </vt:lpstr>
      <vt:lpstr>Follow the companies’ brand  identity guidelines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Webinar</dc:title>
  <dc:creator>Jessica Wilson</dc:creator>
  <cp:lastModifiedBy>Maria</cp:lastModifiedBy>
  <cp:revision>153</cp:revision>
  <cp:lastPrinted>2017-03-07T19:05:04Z</cp:lastPrinted>
  <dcterms:created xsi:type="dcterms:W3CDTF">2017-02-07T12:52:12Z</dcterms:created>
  <dcterms:modified xsi:type="dcterms:W3CDTF">2017-03-14T19:24:28Z</dcterms:modified>
</cp:coreProperties>
</file>